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Welcome to this postmortem on surviving a 300-million-request-per-day DDoS and Economic Denial of Sustainability (EDoS) attack on Google Cloud Run.</a:t>
            </a:r>
          </a:p>
          <a:p/>
          <a:p>
            <a:r>
              <a:rPr>
                <a:ea typeface="Hiragino Sans"/>
              </a:rPr>
              <a:t>In this presentation, we walk through a real-world multi-week incident against a Japanese speech synthesis web service that had operated peacefully for 10 years at $10/month:</a:t>
            </a:r>
          </a:p>
          <a:p/>
          <a:p>
            <a:r>
              <a:rPr>
                <a:ea typeface="Hiragino Sans"/>
              </a:rPr>
              <a:t>• Act 1 (The Incident Onset): How migrating from a fixed-capacity VPS to serverless auto-scaling on Cloud Run turned a CPU-bound synthesis API into an uncapped financial liability.</a:t>
            </a:r>
          </a:p>
          <a:p>
            <a:r>
              <a:rPr>
                <a:ea typeface="Hiragino Sans"/>
              </a:rPr>
              <a:t>• Act 2 (Perimeter WAF &amp; Proof-of-Work): Deploying Google Cloud Load Balancing and Cloud Armor, battling rapid proxy geo-hopping, and building a custom SHA-256 Proof-of-Work challenge in Web Workers.</a:t>
            </a:r>
          </a:p>
          <a:p>
            <a:r>
              <a:rPr>
                <a:ea typeface="Hiragino Sans"/>
              </a:rPr>
              <a:t>• Act 3 (The EDoS Pivot &amp; WAF Pricing Trap): How the attacker pivoted to a 300M req/day volumetric flood against lightweight endpoints, triggering a $225/day ($6,750/month) Cloud Armor evaluation fee trap even while blocking 99.9% of requests.</a:t>
            </a:r>
          </a:p>
          <a:p>
            <a:r>
              <a:rPr>
                <a:ea typeface="Hiragino Sans"/>
              </a:rPr>
              <a:t>• Act 4 (Multi-Layered Edge Victory): Migrating under fire to flat-rate Cloudflare Pro ($20/month) and combining 5 orthogonal signals—ASN blocks, User-Agent hygiene, HTTP/1.1 protocol fingerprinting, sub-threshold rate limiting, and SHA-256 PoW—to achieve 100% availability at zero overage cost.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This presentation is structured into four chronological acts that mirror the real-world incident response timeline:</a:t>
            </a:r>
          </a:p>
          <a:p/>
          <a:p>
            <a:r>
              <a:rPr>
                <a:ea typeface="Hiragino Sans"/>
              </a:rPr>
              <a:t>1. Act 1 — The Incident Onset: We examine why 10 years of peaceful operation on a fixed-cost VPS ended abruptly after migrating to Google Cloud Run, where cache-busting TTS requests drove CPU utilization to 100% and multiplied weekly compute bills by 4-5x.</a:t>
            </a:r>
          </a:p>
          <a:p>
            <a:r>
              <a:rPr>
                <a:ea typeface="Hiragino Sans"/>
              </a:rPr>
              <a:t>2. Act 2 — Perimeter WAF &amp; Evasion Loops: We contrast the 5-step adaptation cycles of the defender and the attacker, trace the deployment of Google Cloud Load Balancing and Cloud Armor, and see how the botnet defeated country-level geo-blocking across 4 rapid proxy waves and cracked our static JS signatures in 3 hours.</a:t>
            </a:r>
          </a:p>
          <a:p>
            <a:r>
              <a:rPr>
                <a:ea typeface="Hiragino Sans"/>
              </a:rPr>
              <a:t>3. Act 3 — PoW, EDoS Pivot &amp; WAF Pricing Trap: We deploy an asymmetric SHA-256 Proof-of-Work challenge that stops unauthorized TTS synthesis—triggering a shift in the attacker's goal toward pure origin penetration (300M req/day) and a $225/day ($6,750/month) Cloud Armor evaluation fee crisis.</a:t>
            </a:r>
          </a:p>
          <a:p>
            <a:r>
              <a:rPr>
                <a:ea typeface="Hiragino Sans"/>
              </a:rPr>
              <a:t>4. Act 4 — Multi-Layered Edge Victory: We detail the midnight emergency teardown of GCLB, migration to flat-rate Cloudflare Pro ($20/month), traffic decomposition of datacenter vs. residential bots, the 5-layer defense-in-depth architecture, and lessons for defending against AI-assisted adversaries.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Act 1 covers the initial onset of the incident. We start by comparing the service's 10-year history on a fixed-cost VPS ($10/month) against its modernized serverless architecture on Google Cloud Run. We then examine how the attacker exploited CPU-intensive speech synthesis using mutated parameters to force 100% cache misses, and why origin-level rate limiting cannot save a serverless deployment without an upstream edge shield.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Let's look at the background of the target system before the attack began.</a:t>
            </a:r>
          </a:p>
          <a:p/>
          <a:p>
            <a:r>
              <a:rPr>
                <a:ea typeface="Hiragino Sans"/>
              </a:rPr>
              <a:t>• 10 Years of Peaceful Operation (2015–2025): The application is a solo-maintained Japanese Text-to-Speech (TTS) synthesis service. For a decade, it ran on a single traditional VPS costing roughly $10/month. On a fixed-price VPS, a traffic spike simply saturates the single CPU core and drops connections—it can never bankrupt the operator.</a:t>
            </a:r>
          </a:p>
          <a:p>
            <a:r>
              <a:rPr>
                <a:ea typeface="Hiragino Sans"/>
              </a:rPr>
              <a:t>• The Serverless Migration (Mid-2025): To eliminate manual Linux OS upgrades and maintenance toil, the service was containerized and migrated to Google Cloud Run.</a:t>
            </a:r>
          </a:p>
          <a:p>
            <a:r>
              <a:rPr>
                <a:ea typeface="Hiragino Sans"/>
              </a:rPr>
              <a:t>• The Hidden Architectural Vulnerability: Because TTS waveform generation requires heavy DSP computation per request, placing Cloud Run directly on the public internet (ingress = all) without an upstream CDN or WAF meant that every malicious request automatically spun up more container instances and billed directly for vCPU-seconds and network egress.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The incident was first discovered not through an uptime alert, but through a Google Cloud billing anomaly notification:</a:t>
            </a:r>
          </a:p>
          <a:p/>
          <a:p>
            <a:r>
              <a:rPr>
                <a:ea typeface="Hiragino Sans"/>
              </a:rPr>
              <a:t>• Dual Cost Spike (Cloud Run + Cloud Logging): Within 48 hours, daily charges jumped nearly 20x above the historical baseline. Notably, while Cloud Run CPU &amp; egress (Orange) accounted for ~58% of this initial surge, Cloud Logging (Amber) accounted for ~42%—because every single flood request generated structured container and HTTP request log entries!</a:t>
            </a:r>
          </a:p>
          <a:p>
            <a:r>
              <a:rPr>
                <a:ea typeface="Hiragino Sans"/>
              </a:rPr>
              <a:t>• Why Application Caching Failed: The attacker specifically targeted the CPU-heavy /synthesize endpoint. Instead of replaying identical URLs (which would hit an in-memory or CDN cache), the botnet randomized the text, pitch, and speed parameters on every single HTTP request.</a:t>
            </a:r>
          </a:p>
          <a:p>
            <a:r>
              <a:rPr>
                <a:ea typeface="Hiragino Sans"/>
              </a:rPr>
              <a:t>• Maximum Resource Amplification: Because every request had a unique parameter signature, the cache hit ratio dropped to 0%, forcing a full DSP waveform synthesis cycle in Python/C++ on every call.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During the first hour of emergency triage, we implemented two stopgap measures directly on the Cloud Run service:</a:t>
            </a:r>
          </a:p>
          <a:p/>
          <a:p>
            <a:r>
              <a:rPr>
                <a:ea typeface="Hiragino Sans"/>
              </a:rPr>
              <a:t>1. Clamping max-instances = 1: To stop the financial bleeding immediately, we restricted Cloud Run auto-scaling to a single container instance. While this guaranteed our compute bill could not exceed a single instance's cost, the botnet immediately saturated that single container's request queue, causing 504 Gateway Timeouts for all legitimate users.</a:t>
            </a:r>
          </a:p>
          <a:p>
            <a:r>
              <a:rPr>
                <a:ea typeface="Hiragino Sans"/>
              </a:rPr>
              <a:t>2. In-App IP Rate Limiting: Next, we added an in-memory per-IP rate limiter inside the Python application to return 429 Too Many Requests. However, in a serverless environment without an upstream edge proxy, every 429 response still consumes Cloud Run ingress bandwidth, TLS termination overhead, and container request-handling threads.</a:t>
            </a:r>
          </a:p>
          <a:p/>
          <a:p>
            <a:r>
              <a:rPr>
                <a:ea typeface="Hiragino Sans"/>
              </a:rPr>
              <a:t>• Architectural Lesson: You cannot mitigate a volumetric L7 flood inside the origin container. Malicious requests must be dropped at an upstream Anycast Edge WAF before they ever reach the origin.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In Act 2, we move defense from the origin container out to the network edge and enter a multi-round cat-and-mouse battle. First, we look at the two competing 5-step adaptation cycles: how we iteratively analyzed leaked traffic, extracted bot signatures, deployed rules, and measured effectiveness—and how the attacker simultaneously probed our endpoints in parallel, inferred our WAF thresholds from response differences, and concentrated fire on unblocked blind spots. We then trace GCLB + Cloud Armor deployment, geo-blocking failure across 4 proxy waves (China, Asia, World, Domestic Japan), and JS token reverse-engineering in 3 hours.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Throughout this incident, our defense followed a disciplined 5-step operational cycle:</a:t>
            </a:r>
          </a:p>
          <a:p/>
          <a:p>
            <a:r>
              <a:rPr>
                <a:ea typeface="Hiragino Sans"/>
              </a:rPr>
              <a:t>1. Inspect Attack Traffic Reaching Origin: Analyze request logs that bypassed existing filters and hit our Cloud Run instances.</a:t>
            </a:r>
          </a:p>
          <a:p>
            <a:r>
              <a:rPr>
                <a:ea typeface="Hiragino Sans"/>
              </a:rPr>
              <a:t>2. Identify Common Bot Patterns: Compare malicious requests against legitimate user traffic to find shared attributes (source country, ASN, User-Agent string, request rate, or HTTP protocol version).</a:t>
            </a:r>
          </a:p>
          <a:p>
            <a:r>
              <a:rPr>
                <a:ea typeface="Hiragino Sans"/>
              </a:rPr>
              <a:t>3. Design Blocking Configuration: Formulate a WAF rule or application challenge that blocks the identified pattern without causing false positives for real Japanese users.</a:t>
            </a:r>
          </a:p>
          <a:p>
            <a:r>
              <a:rPr>
                <a:ea typeface="Hiragino Sans"/>
              </a:rPr>
              <a:t>4. Apply Configuration: Roll out the rule to production (Cloud Armor, Cloud Run, or Cloudflare WAF).</a:t>
            </a:r>
          </a:p>
          <a:p>
            <a:r>
              <a:rPr>
                <a:ea typeface="Hiragino Sans"/>
              </a:rPr>
              <a:t>5. Measure Effectiveness: Monitor block rates, container CPU utilization, and billing metrics—and whenever residual attack traffic leaked through, immediately start the next cycle from Step 1.</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Why did simple single-layer defenses fail so quickly? Because the attacker was executing a parallel 5-step adaptation cycle of their own:</a:t>
            </a:r>
          </a:p>
          <a:p/>
          <a:p>
            <a:r>
              <a:rPr>
                <a:ea typeface="Hiragino Sans"/>
              </a:rPr>
              <a:t>1. Analyze Legitimate User Flow: Inspect our web app, JavaScript bundles, and API endpoints to understand how real users request audio synthesis.</a:t>
            </a:r>
          </a:p>
          <a:p>
            <a:r>
              <a:rPr>
                <a:ea typeface="Hiragino Sans"/>
              </a:rPr>
              <a:t>2. Select Low-Cost, High-Damage Vector: Choose attack patterns that cost the botnet almost nothing to send while maximizing our CPU load (cache-busting TTS parameters) or cloud bill (300M/day EDoS requests).</a:t>
            </a:r>
          </a:p>
          <a:p>
            <a:r>
              <a:rPr>
                <a:ea typeface="Hiragino Sans"/>
              </a:rPr>
              <a:t>3. Launch Parallel Multi-Pattern Probes: Test diverse combinations of proxy countries, request rates, and headers simultaneously.</a:t>
            </a:r>
          </a:p>
          <a:p>
            <a:r>
              <a:rPr>
                <a:ea typeface="Hiragino Sans"/>
              </a:rPr>
              <a:t>4. Infer WAF Rules via Response Comparison: Compare which probe patterns succeeded (200 OK) versus which were rejected (403 Forbidden or 429 Too Many Requests) to reverse-engineer our exact WAF rules and rate-limit thresholds.</a:t>
            </a:r>
          </a:p>
          <a:p>
            <a:r>
              <a:rPr>
                <a:ea typeface="Hiragino Sans"/>
              </a:rPr>
              <a:t>5. Concentrate Fire on the Weak Point: Shift the entire botnet swarm into the unblocked pattern—and whenever we closed that gap, loop back to find the next blind spot.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When the Defender's 5-step cycle and the Attacker's 5-step cycle collide in production, this 5-day traffic telemetry log is the result—a real-time tug-of-war across three metrics:</a:t>
            </a:r>
          </a:p>
          <a:p/>
          <a:p>
            <a:r>
              <a:rPr>
                <a:ea typeface="Hiragino Sans"/>
              </a:rPr>
              <a:t>• Attacker's Objective (Maximize Origin — Blue Line): The attacker wants every request to bypass the edge and force the Origin to execute expensive logic. Each time the attacker discovered a WAF blind spot (Day 1, Day 2, and Day 3), Origin traffic spiked to 50k+ requests/hour.</a:t>
            </a:r>
          </a:p>
          <a:p>
            <a:r>
              <a:rPr>
                <a:ea typeface="Hiragino Sans"/>
              </a:rPr>
              <a:t>• Defender's Objective (Maximize Block &amp; CDN — Red &amp; Amber Lines): Our goal as defenders is to convert that blue Origin line into Edge Blocked (Red) and CDN Cached (Amber)—while never falsely blocking legitimate users.</a:t>
            </a:r>
          </a:p>
          <a:p>
            <a:r>
              <a:rPr>
                <a:ea typeface="Hiragino Sans"/>
              </a:rPr>
              <a:t>• Convergence by Day 5: Notice how after multiple cat-and-mouse iterations, by Day 5 the Origin (Blue) line is pinned flat near zero (serving only legitimate human traffic), while the Edge Blocked (Red) line smoothly absorbs 100% of the ongoing 30k/hr attack stream.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To stop malicious traffic before it could invoke Cloud Run containers, we re-architected the network perimeter:</a:t>
            </a:r>
          </a:p>
          <a:p/>
          <a:p>
            <a:r>
              <a:rPr>
                <a:ea typeface="Hiragino Sans"/>
              </a:rPr>
              <a:t>1. Locking Down Direct Origin Access: If an attacker knows or discovers the underlying *.run.app URL, they can bypass an external proxy entirely. We reconfigured Cloud Run ingress settings to internal-and-cloud-load-balancing, ensuring any direct request to *.run.app is rejected at Google's fabric edge.</a:t>
            </a:r>
          </a:p>
          <a:p>
            <a:r>
              <a:rPr>
                <a:ea typeface="Hiragino Sans"/>
              </a:rPr>
              <a:t>2. Global External Application Load Balancer (GCLB): We provisioned an Anycast IP frontend backed by a Serverless Network Endpoint Group (NEG) pointing to our Cloud Run service.</a:t>
            </a:r>
          </a:p>
          <a:p>
            <a:r>
              <a:rPr>
                <a:ea typeface="Hiragino Sans"/>
              </a:rPr>
              <a:t>3. Cloud Armor WAF Attachment: With GCLB in place, we attached a Google Cloud Armor security policy to evaluate IP rate limits and geographic rules at Google's edge POPs before forwarding requests to Cloud Run.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When we first inspected Cloud Armor telemetry using our 5-step defense cycle, the pattern looked obvious: over 95% of the malicious TTS synthesis requests were coming from IP addresses in China (CN). Since our service is a Japanese text-to-speech tool aimed at domestic users, blocking China at the Cloud Armor edge seemed like an easy win. We deployed WAF Rule #1 (origin.region_code == 'CN' -&gt; 403 Forbidden), and attack traffic immediately dropped to zero. However, the relief lasted only 15 minutes before the attacker's adaptation loop routed around our block.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Within 15 minutes of blocking China, the attacker's adaptation loop detected our 403 geo-filter and switched proxy pools to neighboring Asian countries. Requests began pouring in from South Korea, Taiwan, Vietnam, Thailand, the Philippines, Singapore, Indonesia, and India. We responded by adding more than 10 Asian countries to the Cloud Armor blacklist (WAF Rule #2). That manual whack-a-mole held for less than 1 hour before the attacker escalated to a worldwide proxy mesh.</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Within an hour of blocking neighboring Asian countries, the attacker stopped relying on regional pools and activated a global residential proxy mesh across more than 120 countries—including the United States, Brazil, Germany, the UK, Turkey, South Africa, and Australia. At that point, maintaining a country blacklist was impossible. Because our service is a Japanese speech synthesis web app, we flipped our Cloud Armor policy to a strict Japan-Only Whitelist (origin.region_code != 'JP' -&gt; 403), blocking the entire rest of the world. That extreme measure held for only 4 hours.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Four hours after we locked Cloud Armor down to Japan-only traffic, the attacker completed their geographic adaptation: 100% of the botnet traffic shifted to domestic Japanese residential proxy nodes (compromised home routers and residential proxy SDKs on consumer fiber ISPs from Hokkaido to Fukuoka). Because malicious requests now shared the exact same Japanese ISP networks as our legitimate users, geographic IP filtering was completely checkmated. Blocking Japan meant shutting down our service. We had to move up the stack to application-layer challenges.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When geographic IP filtering failed, we attempted to distinguish real browsers from raw Python/Go HTTP scripts at the application layer:</a:t>
            </a:r>
          </a:p>
          <a:p/>
          <a:p>
            <a:r>
              <a:rPr>
                <a:ea typeface="Hiragino Sans"/>
              </a:rPr>
              <a:t>• Obfuscated JS Header Generation: We updated the web frontend so that before calling POST /synthesize, the browser executed an obfuscated JavaScript routine that generated a dynamic X-Client-Signature header based on request parameters and a timestamp.</a:t>
            </a:r>
          </a:p>
          <a:p>
            <a:r>
              <a:rPr>
                <a:ea typeface="Hiragino Sans"/>
              </a:rPr>
              <a:t>• Why Security by Obscurity Failed: Because the botnet was executing raw HTTP requests without a DOM, traffic dropped to zero immediately. However, less than 3 hours later, the attack resumed at full volume—with every single bot request carrying a mathematically valid X-Client-Signature header.</a:t>
            </a:r>
          </a:p>
          <a:p>
            <a:r>
              <a:rPr>
                <a:ea typeface="Hiragino Sans"/>
              </a:rPr>
              <a:t>• Key Takeaway: Any secret or signature algorithm shipped to the client browser in JavaScript can be extracted and re-implemented in Python or Go within hours (especially when attackers use LLMs to de-obfuscate JS ASTs). To stop bots without secret keys, the defense must require unforgeable computational work.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In Act 3, we deploy an asymmetric SHA-256 Proof-of-Work challenge that completely shuts down unauthorized TTS synthesis calls. However, that technical victory triggers a dramatic shift in the attacker's objective: giving up on the /synthesize API, the botnet pivots to flooding any lightweight endpoint just to sneak massive request volume through to our origin (300 million requests per day). We then examine how Cloud Armor's $0.75-per-million request evaluation fee turned a 99.9% successful edge block into a $6,750/month Economic Denial of Sustainability (EDoS) crisis, forcing a midnight teardown of our Google Cloud Load Balancer.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To defeat automated script spoofing without hurting human UX with intrusive image CAPTCHAs, we implemented an asymmetric SHA-256 Proof-of-Work (PoW) protocol:</a:t>
            </a:r>
          </a:p>
          <a:p/>
          <a:p>
            <a:r>
              <a:rPr>
                <a:ea typeface="Hiragino Sans"/>
              </a:rPr>
              <a:t>1. Signed Challenge Issuance: Before requesting speech synthesis, the client calls GET /challenge and receives a stateless, HMAC-signed timestamped seed.</a:t>
            </a:r>
          </a:p>
          <a:p>
            <a:r>
              <a:rPr>
                <a:ea typeface="Hiragino Sans"/>
              </a:rPr>
              <a:t>2. Client-Side Hashcash Puzzle: A background Web Worker iterates through nonce values until SHA-256(seed + nonce) begins with k leading zero bits (e.g., 16 bits $\approx 65,536$ hashes). On a normal smartphone or laptop, this completes silently in under 50 milliseconds.</a:t>
            </a:r>
          </a:p>
          <a:p>
            <a:r>
              <a:rPr>
                <a:ea typeface="Hiragino Sans"/>
              </a:rPr>
              <a:t>3. Asymmetric Economic Inversion:</a:t>
            </a:r>
          </a:p>
          <a:p>
            <a:r>
              <a:rPr>
                <a:ea typeface="Hiragino Sans"/>
              </a:rPr>
              <a:t>Asymmetric Economic Inversion</a:t>
            </a:r>
          </a:p>
          <a:p/>
          <a:p>
            <a:r>
              <a:rPr>
                <a:ea typeface="Hiragino Sans"/>
              </a:rPr>
              <a:t>  • For the Server: Verifying the proof takes exactly 1 SHA-256 hash ($O(1)$ CPU) plus a fast replay check.</a:t>
            </a:r>
          </a:p>
          <a:p>
            <a:r>
              <a:rPr>
                <a:ea typeface="Hiragino Sans"/>
              </a:rPr>
              <a:t>  • For the Botnet: Sustaining 1,000 requests/sec now requires computing 65+ million SHA-256 hashes per second, burning the attacker's own CPU cores.</a:t>
            </a:r>
          </a:p>
          <a:p/>
          <a:p>
            <a:r>
              <a:rPr>
                <a:ea typeface="Hiragino Sans"/>
              </a:rPr>
              <a:t>• Outcome: Unauthorized calls to /synthesize dropped to 0% permanently. Even if the attacker reads the JavaScript source code, there is no shortcut around SHA-256 preimage resistance.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Deploying SHA-256 Proof-of-Work marked the psychological and strategic turning point of the entire incident:</a:t>
            </a:r>
          </a:p>
          <a:p/>
          <a:p>
            <a:r>
              <a:rPr>
                <a:ea typeface="Hiragino Sans"/>
              </a:rPr>
              <a:t>• Up until PoW (Act 1 &amp; Act 2): The attacker was laser-focused on calling our audio synthesis API (POST /synthesize) directly—going so far as to rotate through 4 geographic proxy waves and reverse-engineer our obfuscated JavaScript signing logic in 3 hours just to keep invoking TTS synthesis.</a:t>
            </a:r>
          </a:p>
          <a:p>
            <a:r>
              <a:rPr>
                <a:ea typeface="Hiragino Sans"/>
              </a:rPr>
              <a:t>• After PoW (Act 3 onward): Once SHA-256 Proof-of-Work made calling /synthesize computationally prohibitive, the attacker completely stopped caring about the TTS synthesis API. From this point forward, their sole objective appeared to be sneaking massive volumes of HTTP requests past our WAF filters so they would reach the Origin—regardless of which endpoint they hit.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Once the SHA-256 Proof-of-Work challenge went live, the attacker realized they could no longer force our server to synthesize audio without burning massive CPU across their own botnet.</a:t>
            </a:r>
          </a:p>
          <a:p/>
          <a:p>
            <a:r>
              <a:rPr>
                <a:ea typeface="Hiragino Sans"/>
              </a:rPr>
              <a:t>• From Resource Theft to Pure EDoS: Rather than walking away, the adversary pivoted immediately to Phase 2: Economic Denial of Sustainability (EDoS).</a:t>
            </a:r>
          </a:p>
          <a:p>
            <a:r>
              <a:rPr>
                <a:ea typeface="Hiragino Sans"/>
              </a:rPr>
              <a:t>• Targeting Lightweight Public Endpoints: Every Proof-of-Work system requires a public endpoint (GET /challenge) and a landing page (GET /) that can be requested before a client solves a puzzle.</a:t>
            </a:r>
          </a:p>
          <a:p>
            <a:r>
              <a:rPr>
                <a:ea typeface="Hiragino Sans"/>
              </a:rPr>
              <a:t>• 300 Million Requests per Day: The botnet unleashed a 100x volumetric surge—scaling from ~3 million requests/day to 300+ million requests/day (~3,500 sustained RPS, peaking at 10,000+ RPS) against / and /challenge, aiming to inflict maximum per-request cloud infrastructure and WAF billing damage.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This stacked daily billing chart is abstracted directly from our Google Cloud Billing Report across the incident month, and it tells the entire story in four distinct phases:</a:t>
            </a:r>
          </a:p>
          <a:p/>
          <a:p>
            <a:r>
              <a:rPr>
                <a:ea typeface="Hiragino Sans"/>
              </a:rPr>
              <a:t>1. Days 5–9 (Initial Direct Flood — Orange &amp; Yellow Bars): Before we had a WAF, the cache-busting TTS flood drove up Cloud Run compute (Orange, 34.4% of monthly bill) alongside a massive hidden cost: Cloud Logging (Yellow, 18.0% of monthly bill) from gigabytes of high-velocity request logs.</a:t>
            </a:r>
          </a:p>
          <a:p>
            <a:r>
              <a:rPr>
                <a:ea typeface="Hiragino Sans"/>
              </a:rPr>
              <a:t>2. Days 10–17 (GCLB + Cloud Armor + PoW): Deploying Perimeter WAF and SHA-256 Proof-of-Work successfully crushed Cloud Run compute and logging costs back down near baseline.</a:t>
            </a:r>
          </a:p>
          <a:p>
            <a:r>
              <a:rPr>
                <a:ea typeface="Hiragino Sans"/>
              </a:rPr>
              <a:t>3. Days 24–25 (The Cloud Armor EDoS Explosion — Giant Blue Bar): When the attacker pivoted to a 300M req/day volumetric flood, look at Day 24: Cloud Run (Orange) at the bottom of the bar is almost invisible (~$3/day) because Cloud Armor blocked 99.9% of traffic—yet Google Cloud Armor (Blue) shot up to $205+ in a single day, becoming the #1 cost of the entire month (39.6%)!</a:t>
            </a:r>
          </a:p>
          <a:p>
            <a:r>
              <a:rPr>
                <a:ea typeface="Hiragino Sans"/>
              </a:rPr>
              <a:t>4. Days 26–30 (Post-Cloudflare Cutover): The moment we tore down GCLB/Cloud Armor and migrated to flat-rate Cloudflare Pro, daily GCP billing flatlined back to $2/day.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Realizing that Cloud Armor was accruing $225 every 24 hours, we executed an emergency midnight cutover:</a:t>
            </a:r>
          </a:p>
          <a:p/>
          <a:p>
            <a:r>
              <a:rPr>
                <a:ea typeface="Hiragino Sans"/>
              </a:rPr>
              <a:t>1. Immediate Teardown of GCLB &amp; Cloud Armor: You cannot simply "pause" an External Application Load Balancer while attack traffic is hitting its Anycast IP. We deleted the GCLB forwarding rules and Cloud Armor security policies outright to stop the per-request billing meter, temporarily clamping Cloud Run back to max-instances = 1.</a:t>
            </a:r>
          </a:p>
          <a:p>
            <a:r>
              <a:rPr>
                <a:ea typeface="Hiragino Sans"/>
              </a:rPr>
              <a:t>2. Evaluating 4 Architectural Candidates:</a:t>
            </a:r>
          </a:p>
          <a:p>
            <a:r>
              <a:rPr>
                <a:ea typeface="Hiragino Sans"/>
              </a:rPr>
              <a:t>Evaluating 4 Architectural Candidates</a:t>
            </a:r>
          </a:p>
          <a:p/>
          <a:p>
            <a:r>
              <a:rPr>
                <a:ea typeface="Hiragino Sans"/>
              </a:rPr>
              <a:t>  • Google Cloud Armor: $0.75/M requests evaluated ($\sim$6,750$/mo at 300M req/day).</a:t>
            </a:r>
          </a:p>
          <a:p>
            <a:r>
              <a:rPr>
                <a:ea typeface="Hiragino Sans"/>
              </a:rPr>
              <a:t>  • AWS WAF / Azure WAF: Identical hyperscaler billing model ($\sim$0.60$/M requests evaluated $\rightarrow $5,400$/mo).</a:t>
            </a:r>
          </a:p>
          <a:p>
            <a:r>
              <a:rPr>
                <a:ea typeface="Hiragino Sans"/>
              </a:rPr>
              <a:t>  • Self-Hosted Reverse Proxy VPS: Caps cost at $10/mo, but a single VPS network interface immediately saturates under 300M req/day, causing 100% downtime.</a:t>
            </a:r>
          </a:p>
          <a:p>
            <a:r>
              <a:rPr>
                <a:ea typeface="Hiragino Sans"/>
              </a:rPr>
              <a:t>  • Cloudflare Pro ($20/month Flat Rate): Absorbs and drops L7 DDoS floods across its global Anycast edge with zero per-request evaluation overage fees.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In Act 4, we bring the incident to its conclusion. After migrating to flat-rate Cloudflare Pro ($20/month), our WAF billing risk dropped to zero—but 25% of the botnet traffic still leaked through per-IP rate limits by distributing requests across 5,000+ low-rate residential IPs. We walk through how packet and HTTP log forensics revealed two distinct botnet fleets, how we combined 5 orthogonal edge defense layers to drop 100% of malicious traffic, what the attacker's behavior reveals about AI-assisted threat actors, and the 4 SRE Golden Rules for serverless defense.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Migrating DNS and ingress to Cloudflare Pro ($20/month) immediately eliminated our EDoS billing risk—whether Cloudflare blocked 1 million or 1 billion requests, our monthly WAF bill was fixed at $20.</a:t>
            </a:r>
          </a:p>
          <a:p/>
          <a:p>
            <a:r>
              <a:rPr>
                <a:ea typeface="Hiragino Sans"/>
              </a:rPr>
              <a:t>• The 25% Leak Problem: However, standard IP rate limiting (10 requests per 10 seconds per IP) only stopped 75% of the flood. The remaining 25% still leaked through to Cloud Run.</a:t>
            </a:r>
          </a:p>
          <a:p>
            <a:r>
              <a:rPr>
                <a:ea typeface="Hiragino Sans"/>
              </a:rPr>
              <a:t>• Sub-Threshold Swarm Math: Why did 25% bypass the rate limiter? Because the attacker controlled over 5,000 concurrent residential and cloud IPs, and calibrated each individual bot node to send only 6 to 8 requests per 10 seconds—staying safely below the 10 req/10s per-IP ceiling while still aggregating to 4,000 RPS against our origin!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To eliminate the remaining 25% sub-threshold leak without blocking legitimate Japanese users on the same ISPs, we performed deep HTTP telemetry forensics in Cloudflare Analytics and discovered the botnet consisted of two distinct fleets:</a:t>
            </a:r>
          </a:p>
          <a:p/>
          <a:p>
            <a:r>
              <a:rPr>
                <a:ea typeface="Hiragino Sans"/>
              </a:rPr>
              <a:t>1. Fleet A — Datacenter &amp; Cloud VMs (55% of volume): Originated from commercial cloud/VPS Autonomous System Numbers (ASNs). Since a consumer web app never receives legitimate human browser clicks from headless datacenter ASNs, we blocked entire cloud hosting ASNs outright at the WAF edge.</a:t>
            </a:r>
          </a:p>
          <a:p>
            <a:r>
              <a:rPr>
                <a:ea typeface="Hiragino Sans"/>
              </a:rPr>
              <a:t>2. Fleet B — Hijacked Domestic Residential Proxies (44.5% of volume): Shared the exact same Japanese consumer ISP ASNs as our real users and spoofed modern User-Agent strings (Chrome/134.0).</a:t>
            </a:r>
          </a:p>
          <a:p/>
          <a:p>
            <a:r>
              <a:rPr>
                <a:ea typeface="Hiragino Sans"/>
              </a:rPr>
              <a:t>• The Smoking-Gun Protocol Mismatch: Every modern web browser (Chrome, Safari, Firefox, Edge) connecting to Cloudflare over TLS negotiates HTTP/2 or HTTP/3 (QUIC) via ALPN. Fleet B's residential proxy forwarding software, however, hardcoded HTTP/1.1! Blocking or challenging http.request.version == "HTTP/1.1" instantly wiped out Fleet B with zero false positives.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No single rule stopped the attack alone. Victory required stacking 5 orthogonal defense layers in an inverted funnel:</a:t>
            </a:r>
          </a:p>
          <a:p/>
          <a:p>
            <a:r>
              <a:rPr>
                <a:ea typeface="Hiragino Sans"/>
              </a:rPr>
              <a:t>1. Layer 1 — Network ASN &amp; Tor Filtering (~31% of blocks): Drops all commercial cloud/VPS ASNs plus Tor and anonymous proxy country codes (T1, A1, XX) right at the edge.</a:t>
            </a:r>
          </a:p>
          <a:p>
            <a:r>
              <a:rPr>
                <a:ea typeface="Hiragino Sans"/>
              </a:rPr>
              <a:t>2. Layer 2 — Fingerprint &amp; Header Hygiene (~8% of blocks): Drops requests with spoofed or unknown OS/Browser combinations, missing Sec-Fetch / custom client headers, and /cdn-cgi/trace reconnaissance probes.</a:t>
            </a:r>
          </a:p>
          <a:p>
            <a:r>
              <a:rPr>
                <a:ea typeface="Hiragino Sans"/>
              </a:rPr>
              <a:t>3. Layer 3 — HTTP/1.1 Wire Protocol Block (~19% of blocks): Exploits the ALPN protocol mismatch of residential proxy relays by blocking HTTP/1.1 on /api/*.</a:t>
            </a:r>
          </a:p>
          <a:p>
            <a:r>
              <a:rPr>
                <a:ea typeface="Hiragino Sans"/>
              </a:rPr>
              <a:t>4. Layer 4 — Dual-Speed Edge Rate Limiting (~17% of blocks): Combines a strict burst limit (5 req / 30s on /api/challenge) with a global per-IP ceiling (15 req / 30s across *).</a:t>
            </a:r>
          </a:p>
          <a:p>
            <a:r>
              <a:rPr>
                <a:ea typeface="Hiragino Sans"/>
              </a:rPr>
              <a:t>5. Layer 5 — Page Managed Challenge + API Cookie Gate + SHA-256 PoW (~25% of blocks): Challenges users once on HTML page entry (Managed Challenge), blocks any direct /api/* call lacking the resulting cf_clearance cookie, and verifies SHA-256 PoW before synthesis.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Here is the concrete production rule chain abstracted from our Cloudflare Security Rules and Rate Limiting dashboard, showing how 10 custom rules and 2 rate-limiting rules worked together:</a:t>
            </a:r>
          </a:p>
          <a:p/>
          <a:p>
            <a:r>
              <a:rPr>
                <a:ea typeface="Hiragino Sans"/>
              </a:rPr>
              <a:t>• Four Heavy-Lifting Pillars (90% of Mitigated Volume):</a:t>
            </a:r>
          </a:p>
          <a:p>
            <a:r>
              <a:rPr>
                <a:ea typeface="Hiragino Sans"/>
              </a:rPr>
              <a:t>Four Heavy-Lifting Pillars (90% of Mitigated Volume)</a:t>
            </a:r>
          </a:p>
          <a:p/>
          <a:p>
            <a:r>
              <a:rPr>
                <a:ea typeface="Hiragino Sans"/>
              </a:rPr>
              <a:t>  1. #2 Block Cloud &amp; Hosting ASNs (245.0k / 28.8%): Drops commercial cloud and datacenter VMs at top priority.</a:t>
            </a:r>
          </a:p>
          <a:p>
            <a:r>
              <a:rPr>
                <a:ea typeface="Hiragino Sans"/>
              </a:rPr>
              <a:t>  2. #9–10 Page Managed Challenge + API cf_clearance Cookie Gate (210.0k / 24.7%): Because challenging AJAX /api/* endpoints directly breaks frontend apps, Rule #9 applies a Managed Challenge on HTML page entry (~31% Challenge Solve Rate), and Rule #10 blocks any direct /api/* call missing the issued cf_clearance clearance cookie.</a:t>
            </a:r>
          </a:p>
          <a:p>
            <a:r>
              <a:rPr>
                <a:ea typeface="Hiragino Sans"/>
              </a:rPr>
              <a:t>  3. #3 Block Legacy HTTP/1.1 on /api/* (165.0k / 19.4%): Eliminates residential proxy relays that fail to negotiate HTTP/2 or HTTP/3.</a:t>
            </a:r>
          </a:p>
          <a:p>
            <a:r>
              <a:rPr>
                <a:ea typeface="Hiragino Sans"/>
              </a:rPr>
              <a:t>  4. RL #1–2 Dual-Threshold Rate Limits (145.0k / 17.1%): Enforces a tight 5 req / 30s cap on /api/challenge alongside a 15 req / 30s global fallback per IP.</a:t>
            </a:r>
          </a:p>
          <a:p>
            <a:r>
              <a:rPr>
                <a:ea typeface="Hiragino Sans"/>
              </a:rPr>
              <a:t>• Four Surgical Hygiene Guardrails (10% of Mitigated Volume):</a:t>
            </a:r>
          </a:p>
          <a:p>
            <a:r>
              <a:rPr>
                <a:ea typeface="Hiragino Sans"/>
              </a:rPr>
              <a:t>Four Surgical Hygiene Guardrails (10% of Mitigated Volume)</a:t>
            </a:r>
          </a:p>
          <a:p/>
          <a:p>
            <a:r>
              <a:rPr>
                <a:ea typeface="Hiragino Sans"/>
              </a:rPr>
              <a:t>  • #4–5 Unknown OS / Browser Spoof (32.0k / 3.8%), #6–7 API Client &amp; Sec-Fetch Headers (26.5k / 3.1%), #1 Tor / Anonymous Geo (18.5k / 2.2%), and #8 /cdn-cgi/trace Recon Block (8.0k / 0.9%) caught specialized probe bots that slipped past volumetric filters.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In Act 2, we saw the attacker's 5-step adaptation cycle. Why did that cycle execute at superhuman speed against a $10/month hobby speech synthesis service with zero monetizable user data?</a:t>
            </a:r>
          </a:p>
          <a:p/>
          <a:p>
            <a:r>
              <a:rPr>
                <a:ea typeface="Hiragino Sans"/>
              </a:rPr>
              <a:t>• AI-Assisted Reverse Engineering: The 3-hour turnaround between deploying our obfuscated JS signature and the botnet replicating the exact signing algorithm strongly points to an LLM-assisted coding workflow (feeding minified JS bundles into an LLM to generate Python/Go request signers).</a:t>
            </a:r>
          </a:p>
          <a:p>
            <a:r>
              <a:rPr>
                <a:ea typeface="Hiragino Sans"/>
              </a:rPr>
              <a:t>• Automated Rate-Limit Probing: Whenever we adjusted per-IP rate limits, the swarm automatically binary-searched the exact threshold via parallel A/B probes and dialed per-node request rates just underneath it.</a:t>
            </a:r>
          </a:p>
          <a:p>
            <a:r>
              <a:rPr>
                <a:ea typeface="Hiragino Sans"/>
              </a:rPr>
              <a:t>• Production as an Adversarial Sandbox: Modern botnet operators and AI security researchers routinely use real-world public APIs as live proving grounds to benchmark residential proxy rotation and WAF evasion frameworks before attacking high-value commercial targets.</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We now wrap up our 4-act incident postmortem with the overarching conclusions, quantitative results, and the 4 SRE Golden Rules for defending auto-scaling serverless architectures against modern AI-assisted botnets.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Let's summarize the 4 Golden Rules every cloud architect and solo developer should take away from this incident:</a:t>
            </a:r>
          </a:p>
          <a:p/>
          <a:p>
            <a:r>
              <a:rPr>
                <a:ea typeface="Hiragino Sans"/>
              </a:rPr>
              <a:t>1. Never Expose Auto-Scaling Serverless Origins Directly: Publicly exposing a pay-per-use endpoint (*.run.app, AWS Lambda Function URLs) without an edge shield gives attackers a blank check drawn on your credit card.</a:t>
            </a:r>
          </a:p>
          <a:p>
            <a:r>
              <a:rPr>
                <a:ea typeface="Hiragino Sans"/>
              </a:rPr>
              <a:t>2. Audit Your WAF's EDoS Pricing Model Before an Attack: Hyperscaler WAFs that charge per evaluated request ($0.60–$0.75 per million) turn volumetric floods into financial disasters even when 99.9% of requests are blocked. Use flat-rate unmetered edge mitigation (such as Cloudflare Pro at $20/mo) when cost predictability matters.</a:t>
            </a:r>
          </a:p>
          <a:p>
            <a:r>
              <a:rPr>
                <a:ea typeface="Hiragino Sans"/>
              </a:rPr>
              <a:t>3. Stack Orthogonal L3–L7 Signals: Geographic IP blocks and simple rate limits fail against distributed residential proxies. Combine Hosting ASN blocks, User-Agent hygiene, and HTTP/2+ ALPN wire protocol checks.</a:t>
            </a:r>
          </a:p>
          <a:p>
            <a:r>
              <a:rPr>
                <a:ea typeface="Hiragino Sans"/>
              </a:rPr>
              <a:t>4. Replace Client-Side Obscurity with Cryptographic Proof-of-Work: In the era of LLM-assisted reverse engineering, obfuscated JS logic survives less than 3 hours. Use asymmetric SHA-256 Proof-of-Work so computational cost scales against the attacker.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a:ea typeface="Hiragino Sans"/>
              </a:rPr>
              <a:t>Thank you very much for your time and attention! I would be happy to take any questions or discuss our Cloud Run, Cloud Armor, Cloudflare WAF, and Web Worker Proof-of-Work implementation in detail.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png"/><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 Id="rId3" Type="http://schemas.openxmlformats.org/officeDocument/2006/relationships/image" Target="../media/image49.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notesSlide" Target="../notesSlides/notesSlide31.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98500" y="1397000"/>
            <a:ext cx="5730240" cy="79236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Surviving a 300M+ Req/Day DDoS &amp; EDoS Attack</a:t>
            </a:r>
          </a:p>
        </p:txBody>
      </p:sp>
      <p:sp>
        <p:nvSpPr>
          <p:cNvPr id="3" name="TextBox 2"/>
          <p:cNvSpPr txBox="1"/>
          <p:nvPr/>
        </p:nvSpPr>
        <p:spPr>
          <a:xfrm>
            <a:off x="698500" y="2494160"/>
            <a:ext cx="5730240" cy="444500"/>
          </a:xfrm>
          <a:prstGeom prst="rect">
            <a:avLst/>
          </a:prstGeom>
          <a:noFill/>
        </p:spPr>
        <p:txBody>
          <a:bodyPr wrap="square" lIns="0" rIns="0" tIns="0" bIns="0" anchor="t">
            <a:spAutoFit/>
          </a:bodyPr>
          <a:lstStyle/>
          <a:p>
            <a:pPr algn="l">
              <a:lnSpc>
                <a:spcPct val="113000"/>
              </a:lnSpc>
            </a:pPr>
            <a:r>
              <a:rPr sz="1400" b="1" i="0" u="none">
                <a:solidFill>
                  <a:srgbClr val="3C4043"/>
                </a:solidFill>
                <a:latin typeface="Google Sans"/>
                <a:ea typeface="Hiragino Sans"/>
              </a:rPr>
              <a:t>A Real-World Serverless Postmortem on Google Cloud Run &amp; Edge WAF Architecture</a:t>
            </a:r>
          </a:p>
        </p:txBody>
      </p:sp>
      <p:sp>
        <p:nvSpPr>
          <p:cNvPr id="4" name="TextBox 3"/>
          <p:cNvSpPr txBox="1"/>
          <p:nvPr/>
        </p:nvSpPr>
        <p:spPr>
          <a:xfrm>
            <a:off x="698500" y="3014860"/>
            <a:ext cx="5730240" cy="792360"/>
          </a:xfrm>
          <a:prstGeom prst="rect">
            <a:avLst/>
          </a:prstGeom>
          <a:noFill/>
        </p:spPr>
        <p:txBody>
          <a:bodyPr wrap="square" lIns="0" rIns="0" tIns="0" bIns="0" anchor="t">
            <a:spAutoFit/>
          </a:bodyPr>
          <a:lstStyle/>
          <a:p>
            <a:pPr algn="l">
              <a:lnSpc>
                <a:spcPct val="133000"/>
              </a:lnSpc>
            </a:pPr>
            <a:r>
              <a:rPr sz="1300" b="0" i="0" u="none">
                <a:solidFill>
                  <a:srgbClr val="3C4043"/>
                </a:solidFill>
                <a:latin typeface="Google Sans"/>
                <a:ea typeface="Hiragino Sans"/>
              </a:rPr>
              <a:t>How an AI-orchestrated botnet pushed a 10-year hobby speech synthesis service from $10/month to a $6,750/month WAF billing crisis — and how 5-layer edge defense defeated it for $20/month flat.</a:t>
            </a:r>
          </a:p>
        </p:txBody>
      </p:sp>
      <p:sp>
        <p:nvSpPr>
          <p:cNvPr id="5" name="TextBox 4"/>
          <p:cNvSpPr txBox="1"/>
          <p:nvPr/>
        </p:nvSpPr>
        <p:spPr>
          <a:xfrm>
            <a:off x="698500" y="3807221"/>
            <a:ext cx="5730240" cy="264120"/>
          </a:xfrm>
          <a:prstGeom prst="rect">
            <a:avLst/>
          </a:prstGeom>
          <a:noFill/>
        </p:spPr>
        <p:txBody>
          <a:bodyPr wrap="square" lIns="0" rIns="0" tIns="0" bIns="0" anchor="t">
            <a:spAutoFit/>
          </a:bodyPr>
          <a:lstStyle/>
          <a:p>
            <a:pPr algn="l">
              <a:lnSpc>
                <a:spcPct val="133000"/>
              </a:lnSpc>
            </a:pPr>
            <a:r>
              <a:rPr sz="1300" b="1" i="0" u="none">
                <a:solidFill>
                  <a:srgbClr val="3C4043"/>
                </a:solidFill>
                <a:latin typeface="Google Sans"/>
                <a:ea typeface="Hiragino Sans"/>
              </a:rPr>
              <a:t>Incident Postmortem &amp; Cloud Security Case Study</a:t>
            </a:r>
            <a:r>
              <a:rPr sz="1300" b="0" i="0" u="none">
                <a:solidFill>
                  <a:srgbClr val="3C4043"/>
                </a:solidFill>
                <a:latin typeface="Google Sans"/>
                <a:ea typeface="Hiragino Sans"/>
              </a:rPr>
              <a:t> · </a:t>
            </a:r>
            <a:r>
              <a:rPr sz="1300" b="1" i="0" u="none">
                <a:solidFill>
                  <a:srgbClr val="3C4043"/>
                </a:solidFill>
                <a:latin typeface="Google Sans"/>
                <a:ea typeface="Hiragino Sans"/>
              </a:rPr>
              <a:t>2026</a:t>
            </a:r>
          </a:p>
        </p:txBody>
      </p:sp>
      <p:pic>
        <p:nvPicPr>
          <p:cNvPr id="6" name="Picture 5" descr="drawlib_1_1.png"/>
          <p:cNvPicPr>
            <a:picLocks noChangeAspect="1"/>
          </p:cNvPicPr>
          <p:nvPr/>
        </p:nvPicPr>
        <p:blipFill>
          <a:blip r:embed="rId2"/>
          <a:stretch>
            <a:fillRect/>
          </a:stretch>
        </p:blipFill>
        <p:spPr>
          <a:xfrm>
            <a:off x="6236607" y="889000"/>
            <a:ext cx="5306785" cy="4953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Agenda &amp; Incident Executive Summary</a:t>
            </a:r>
          </a:p>
        </p:txBody>
      </p:sp>
      <p:pic>
        <p:nvPicPr>
          <p:cNvPr id="3" name="Picture 2" descr="drawlib_2_1.png"/>
          <p:cNvPicPr>
            <a:picLocks noChangeAspect="1"/>
          </p:cNvPicPr>
          <p:nvPr/>
        </p:nvPicPr>
        <p:blipFill>
          <a:blip r:embed="rId2"/>
          <a:stretch>
            <a:fillRect/>
          </a:stretch>
        </p:blipFill>
        <p:spPr>
          <a:xfrm>
            <a:off x="561670" y="952500"/>
            <a:ext cx="6369659" cy="5143500"/>
          </a:xfrm>
          <a:prstGeom prst="rect">
            <a:avLst/>
          </a:prstGeom>
        </p:spPr>
      </p:pic>
      <p:pic>
        <p:nvPicPr>
          <p:cNvPr id="4" name="Picture 3" descr="drawlib_2_2.png"/>
          <p:cNvPicPr>
            <a:picLocks noChangeAspect="1"/>
          </p:cNvPicPr>
          <p:nvPr/>
        </p:nvPicPr>
        <p:blipFill>
          <a:blip r:embed="rId3"/>
          <a:stretch>
            <a:fillRect/>
          </a:stretch>
        </p:blipFill>
        <p:spPr>
          <a:xfrm>
            <a:off x="7257142" y="952499"/>
            <a:ext cx="4408714" cy="5143500"/>
          </a:xfrm>
          <a:prstGeom prst="rect">
            <a:avLst/>
          </a:prstGeom>
        </p:spPr>
      </p:pic>
      <p:pic>
        <p:nvPicPr>
          <p:cNvPr id="5" name="Picture 4" descr="drawlib_2_3.png"/>
          <p:cNvPicPr>
            <a:picLocks noChangeAspect="1"/>
          </p:cNvPicPr>
          <p:nvPr/>
        </p:nvPicPr>
        <p:blipFill>
          <a:blip r:embed="rId4"/>
          <a:stretch>
            <a:fillRect/>
          </a:stretch>
        </p:blipFill>
        <p:spPr>
          <a:xfrm>
            <a:off x="10922000" y="6318302"/>
            <a:ext cx="889000" cy="190394"/>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3_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Background: A 10-Year Hobby Service Enters the Cloud</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Architecture Evolution</a:t>
            </a:r>
          </a:p>
        </p:txBody>
      </p:sp>
      <p:sp>
        <p:nvSpPr>
          <p:cNvPr id="4" name="TextBox 3"/>
          <p:cNvSpPr txBox="1"/>
          <p:nvPr/>
        </p:nvSpPr>
        <p:spPr>
          <a:xfrm>
            <a:off x="546100" y="1321990"/>
            <a:ext cx="450189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10 Years of Peace (2015–2025)</a:t>
            </a:r>
            <a:r>
              <a:rPr sz="1300" b="0" i="0" u="none">
                <a:solidFill>
                  <a:srgbClr val="3C4043"/>
                </a:solidFill>
                <a:latin typeface="Google Sans"/>
                <a:ea typeface="Hiragino Sans"/>
              </a:rPr>
              <a:t> Japanese TTS web service running at </a:t>
            </a:r>
            <a:r>
              <a:rPr sz="1300" b="1" i="0" u="none">
                <a:solidFill>
                  <a:srgbClr val="1A73E8"/>
                </a:solidFill>
                <a:latin typeface="Google Sans"/>
                <a:ea typeface="Hiragino Sans"/>
              </a:rPr>
              <a:t>$10/mo</a:t>
            </a:r>
            <a:r>
              <a:rPr sz="1300" b="0" i="0" u="none">
                <a:solidFill>
                  <a:srgbClr val="3C4043"/>
                </a:solidFill>
                <a:latin typeface="Google Sans"/>
                <a:ea typeface="Hiragino Sans"/>
              </a:rPr>
              <a:t> on a single VPS.</a:t>
            </a:r>
          </a:p>
        </p:txBody>
      </p:sp>
      <p:sp>
        <p:nvSpPr>
          <p:cNvPr id="5" name="TextBox 4"/>
          <p:cNvSpPr txBox="1"/>
          <p:nvPr/>
        </p:nvSpPr>
        <p:spPr>
          <a:xfrm>
            <a:off x="546100" y="1939131"/>
            <a:ext cx="450189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Serverless Migration (Mid-2025)</a:t>
            </a:r>
            <a:r>
              <a:rPr sz="1300" b="0" i="0" u="none">
                <a:solidFill>
                  <a:srgbClr val="3C4043"/>
                </a:solidFill>
                <a:latin typeface="Google Sans"/>
                <a:ea typeface="Hiragino Sans"/>
              </a:rPr>
              <a:t> Containerized onto </a:t>
            </a:r>
            <a:r>
              <a:rPr sz="1300" b="1" i="0" u="none">
                <a:solidFill>
                  <a:srgbClr val="1A73E8"/>
                </a:solidFill>
                <a:latin typeface="Google Sans"/>
                <a:ea typeface="Hiragino Sans"/>
              </a:rPr>
              <a:t>Google Cloud Run</a:t>
            </a:r>
            <a:r>
              <a:rPr sz="1300" b="0" i="0" u="none">
                <a:solidFill>
                  <a:srgbClr val="3C4043"/>
                </a:solidFill>
                <a:latin typeface="Google Sans"/>
                <a:ea typeface="Hiragino Sans"/>
              </a:rPr>
              <a:t> for zero-ops maintenance.</a:t>
            </a:r>
          </a:p>
        </p:txBody>
      </p:sp>
      <p:sp>
        <p:nvSpPr>
          <p:cNvPr id="6" name="TextBox 5"/>
          <p:cNvSpPr txBox="1"/>
          <p:nvPr/>
        </p:nvSpPr>
        <p:spPr>
          <a:xfrm>
            <a:off x="546100" y="255627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Hidden Vulnerability</a:t>
            </a:r>
            <a:r>
              <a:rPr sz="1300" b="0" i="0" u="none">
                <a:solidFill>
                  <a:srgbClr val="3C4043"/>
                </a:solidFill>
                <a:latin typeface="Google Sans"/>
                <a:ea typeface="Hiragino Sans"/>
              </a:rPr>
              <a:t> Direct public URL (</a:t>
            </a:r>
            <a:r>
              <a:rPr sz="1170" b="0" i="0" u="none">
                <a:solidFill>
                  <a:srgbClr val="185ABC"/>
                </a:solidFill>
                <a:highlight>
                  <a:srgbClr val="F8F9FA"/>
                </a:highlight>
                <a:latin typeface="Roboto Mono"/>
                <a:ea typeface="Noto Sans Mono CJK JP"/>
              </a:rPr>
              <a:t>run.app</a:t>
            </a:r>
            <a:r>
              <a:rPr sz="1300" b="0" i="0" u="none">
                <a:solidFill>
                  <a:srgbClr val="3C4043"/>
                </a:solidFill>
                <a:latin typeface="Google Sans"/>
                <a:ea typeface="Hiragino Sans"/>
              </a:rPr>
              <a:t>) with </a:t>
            </a:r>
            <a:r>
              <a:rPr sz="1300" b="1" i="0" u="none">
                <a:solidFill>
                  <a:srgbClr val="1A73E8"/>
                </a:solidFill>
                <a:latin typeface="Google Sans"/>
                <a:ea typeface="Hiragino Sans"/>
              </a:rPr>
              <a:t>no CDN or Edge WAF</a:t>
            </a:r>
            <a:r>
              <a:rPr sz="1300" b="0" i="0" u="none">
                <a:solidFill>
                  <a:srgbClr val="3C4043"/>
                </a:solidFill>
                <a:latin typeface="Google Sans"/>
                <a:ea typeface="Hiragino Sans"/>
              </a:rPr>
              <a:t> and uncapped pay-per-use scaling.</a:t>
            </a:r>
          </a:p>
        </p:txBody>
      </p:sp>
      <p:pic>
        <p:nvPicPr>
          <p:cNvPr id="7" name="Picture 6" descr="drawlib_4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4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Attack Onset: Cache-Busting TTS Flood</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Telemetry &amp; Billing Shock</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Cloud Run + Cloud Logging Surge</a:t>
            </a:r>
            <a:r>
              <a:rPr sz="1300" b="0" i="0" u="none">
                <a:solidFill>
                  <a:srgbClr val="3C4043"/>
                </a:solidFill>
                <a:latin typeface="Google Sans"/>
                <a:ea typeface="Hiragino Sans"/>
              </a:rPr>
              <a:t> Compute/egress and high-volume request logging jumped </a:t>
            </a:r>
            <a:r>
              <a:rPr sz="1300" b="1" i="0" u="none">
                <a:solidFill>
                  <a:srgbClr val="1A73E8"/>
                </a:solidFill>
                <a:latin typeface="Google Sans"/>
                <a:ea typeface="Hiragino Sans"/>
              </a:rPr>
              <a:t>15–20x above daily baseline</a:t>
            </a:r>
            <a:r>
              <a:rPr sz="1300" b="0" i="0" u="none">
                <a:solidFill>
                  <a:srgbClr val="3C4043"/>
                </a:solidFill>
                <a:latin typeface="Google Sans"/>
                <a:ea typeface="Hiragino Sans"/>
              </a:rPr>
              <a:t>.</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100% Cache-Miss Exploitation</a:t>
            </a:r>
            <a:r>
              <a:rPr sz="1300" b="0" i="0" u="none">
                <a:solidFill>
                  <a:srgbClr val="3C4043"/>
                </a:solidFill>
                <a:latin typeface="Google Sans"/>
                <a:ea typeface="Hiragino Sans"/>
              </a:rPr>
              <a:t> Bots randomized </a:t>
            </a:r>
            <a:r>
              <a:rPr sz="1170" b="0" i="0" u="none">
                <a:solidFill>
                  <a:srgbClr val="185ABC"/>
                </a:solidFill>
                <a:highlight>
                  <a:srgbClr val="F8F9FA"/>
                </a:highlight>
                <a:latin typeface="Roboto Mono"/>
                <a:ea typeface="Noto Sans Mono CJK JP"/>
              </a:rPr>
              <a:t>text</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pitch</a:t>
            </a:r>
            <a:r>
              <a:rPr sz="1300" b="0" i="0" u="none">
                <a:solidFill>
                  <a:srgbClr val="3C4043"/>
                </a:solidFill>
                <a:latin typeface="Google Sans"/>
                <a:ea typeface="Hiragino Sans"/>
              </a:rPr>
              <a:t>, and </a:t>
            </a:r>
            <a:r>
              <a:rPr sz="1170" b="0" i="0" u="none">
                <a:solidFill>
                  <a:srgbClr val="185ABC"/>
                </a:solidFill>
                <a:highlight>
                  <a:srgbClr val="F8F9FA"/>
                </a:highlight>
                <a:latin typeface="Roboto Mono"/>
                <a:ea typeface="Noto Sans Mono CJK JP"/>
              </a:rPr>
              <a:t>speed</a:t>
            </a:r>
            <a:r>
              <a:rPr sz="1300" b="0" i="0" u="none">
                <a:solidFill>
                  <a:srgbClr val="3C4043"/>
                </a:solidFill>
                <a:latin typeface="Google Sans"/>
                <a:ea typeface="Hiragino Sans"/>
              </a:rPr>
              <a:t> query parameters on every call.</a:t>
            </a:r>
          </a:p>
        </p:txBody>
      </p:sp>
      <p:sp>
        <p:nvSpPr>
          <p:cNvPr id="6" name="TextBox 5"/>
          <p:cNvSpPr txBox="1"/>
          <p:nvPr/>
        </p:nvSpPr>
        <p:spPr>
          <a:xfrm>
            <a:off x="546100" y="3084512"/>
            <a:ext cx="450189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CPU &amp; Log Saturation</a:t>
            </a:r>
            <a:r>
              <a:rPr sz="1300" b="0" i="0" u="none">
                <a:solidFill>
                  <a:srgbClr val="3C4043"/>
                </a:solidFill>
                <a:latin typeface="Google Sans"/>
                <a:ea typeface="Hiragino Sans"/>
              </a:rPr>
              <a:t> Every request forced cold DSP audio synthesis and wrote gigabytes of access logs.</a:t>
            </a:r>
          </a:p>
        </p:txBody>
      </p:sp>
      <p:pic>
        <p:nvPicPr>
          <p:cNvPr id="7" name="Picture 6" descr="drawlib_5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5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Initial Triage: Origin Clamping vs. Edge Filtering</a:t>
            </a:r>
          </a:p>
        </p:txBody>
      </p:sp>
      <p:sp>
        <p:nvSpPr>
          <p:cNvPr id="3" name="TextBox 2"/>
          <p:cNvSpPr txBox="1"/>
          <p:nvPr/>
        </p:nvSpPr>
        <p:spPr>
          <a:xfrm>
            <a:off x="546100" y="850900"/>
            <a:ext cx="1163421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Tactic A (</a:t>
            </a:r>
            <a:r>
              <a:rPr sz="1170" b="0" i="0" u="none">
                <a:solidFill>
                  <a:srgbClr val="185ABC"/>
                </a:solidFill>
                <a:highlight>
                  <a:srgbClr val="F8F9FA"/>
                </a:highlight>
                <a:latin typeface="Roboto Mono"/>
                <a:ea typeface="Noto Sans Mono CJK JP"/>
              </a:rPr>
              <a:t>max-instances=1</a:t>
            </a:r>
            <a:r>
              <a:rPr sz="1300" b="1" i="0" u="none">
                <a:solidFill>
                  <a:srgbClr val="1A73E8"/>
                </a:solidFill>
                <a:latin typeface="Google Sans"/>
                <a:ea typeface="Hiragino Sans"/>
              </a:rPr>
              <a:t> + App Rate Limit)</a:t>
            </a:r>
            <a:r>
              <a:rPr sz="1300" b="0" i="0" u="none">
                <a:solidFill>
                  <a:srgbClr val="3C4043"/>
                </a:solidFill>
                <a:latin typeface="Google Sans"/>
                <a:ea typeface="Hiragino Sans"/>
              </a:rPr>
              <a:t>: Caps runaway Cloud bill immediately, but </a:t>
            </a:r>
            <a:r>
              <a:rPr sz="1300" b="1" i="0" u="none">
                <a:solidFill>
                  <a:srgbClr val="1A73E8"/>
                </a:solidFill>
                <a:latin typeface="Google Sans"/>
                <a:ea typeface="Hiragino Sans"/>
              </a:rPr>
              <a:t>starves legitimate users (504 Gateway Timeout)</a:t>
            </a:r>
            <a:r>
              <a:rPr sz="1300" b="0" i="0" u="none">
                <a:solidFill>
                  <a:srgbClr val="3C4043"/>
                </a:solidFill>
                <a:latin typeface="Google Sans"/>
                <a:ea typeface="Hiragino Sans"/>
              </a:rPr>
              <a:t> as bots fill the queue.</a:t>
            </a:r>
          </a:p>
        </p:txBody>
      </p:sp>
      <p:sp>
        <p:nvSpPr>
          <p:cNvPr id="4" name="TextBox 3"/>
          <p:cNvSpPr txBox="1"/>
          <p:nvPr/>
        </p:nvSpPr>
        <p:spPr>
          <a:xfrm>
            <a:off x="546100" y="1468040"/>
            <a:ext cx="1163421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Tactic B (Dedicated Edge WAF Layer)</a:t>
            </a:r>
            <a:r>
              <a:rPr sz="1300" b="0" i="0" u="none">
                <a:solidFill>
                  <a:srgbClr val="3C4043"/>
                </a:solidFill>
                <a:latin typeface="Google Sans"/>
                <a:ea typeface="Hiragino Sans"/>
              </a:rPr>
              <a:t>: Drops malicious floods at the </a:t>
            </a:r>
            <a:r>
              <a:rPr sz="1300" b="1" i="0" u="none">
                <a:solidFill>
                  <a:srgbClr val="1A73E8"/>
                </a:solidFill>
                <a:latin typeface="Google Sans"/>
                <a:ea typeface="Hiragino Sans"/>
              </a:rPr>
              <a:t>Anycast POP (403 Forbidden)</a:t>
            </a:r>
            <a:r>
              <a:rPr sz="1300" b="0" i="0" u="none">
                <a:solidFill>
                  <a:srgbClr val="3C4043"/>
                </a:solidFill>
                <a:latin typeface="Google Sans"/>
                <a:ea typeface="Hiragino Sans"/>
              </a:rPr>
              <a:t> so only clean traffic reaches the Cloud Run container.</a:t>
            </a:r>
          </a:p>
        </p:txBody>
      </p:sp>
      <p:pic>
        <p:nvPicPr>
          <p:cNvPr id="5" name="Picture 4" descr="drawlib_6_1.png"/>
          <p:cNvPicPr>
            <a:picLocks noChangeAspect="1"/>
          </p:cNvPicPr>
          <p:nvPr/>
        </p:nvPicPr>
        <p:blipFill>
          <a:blip r:embed="rId2"/>
          <a:stretch>
            <a:fillRect/>
          </a:stretch>
        </p:blipFill>
        <p:spPr>
          <a:xfrm>
            <a:off x="508000" y="2032211"/>
            <a:ext cx="11175999" cy="4000076"/>
          </a:xfrm>
          <a:prstGeom prst="rect">
            <a:avLst/>
          </a:prstGeom>
        </p:spPr>
      </p:pic>
      <p:pic>
        <p:nvPicPr>
          <p:cNvPr id="6" name="Picture 5" descr="drawlib_6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7_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Defender's Cycle: 5-Step Iterative Mitigation</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Telemetry-Driven Defense Loop</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Observe &amp; Extract (Steps 1–2)</a:t>
            </a:r>
            <a:r>
              <a:rPr sz="1300" b="0" i="0" u="none">
                <a:solidFill>
                  <a:srgbClr val="3C4043"/>
                </a:solidFill>
                <a:latin typeface="Google Sans"/>
                <a:ea typeface="Hiragino Sans"/>
              </a:rPr>
              <a:t> Inspect attack traffic reaching the origin and isolate shared bot fingerprints (Geo, UA, ASN, HTTP protocol).</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Design &amp; Apply (Steps 3–4)</a:t>
            </a:r>
            <a:r>
              <a:rPr sz="1300" b="0" i="0" u="none">
                <a:solidFill>
                  <a:srgbClr val="3C4043"/>
                </a:solidFill>
                <a:latin typeface="Google Sans"/>
                <a:ea typeface="Hiragino Sans"/>
              </a:rPr>
              <a:t> Engineer targeted blocking rules that avoid false positives on organic users, then deploy to Edge WAF or API.</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Measure &amp; Iterate (Step 5)</a:t>
            </a:r>
            <a:r>
              <a:rPr sz="1300" b="0" i="0" u="none">
                <a:solidFill>
                  <a:srgbClr val="3C4043"/>
                </a:solidFill>
                <a:latin typeface="Google Sans"/>
                <a:ea typeface="Hiragino Sans"/>
              </a:rPr>
              <a:t> Evaluate block rate, origin CPU, and cloud billing—looping back to Step 1 whenever residual traffic leaks through.</a:t>
            </a:r>
          </a:p>
        </p:txBody>
      </p:sp>
      <p:pic>
        <p:nvPicPr>
          <p:cNvPr id="7" name="Picture 6" descr="drawlib_8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8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Attacker's Cycle: 5-Step Probing &amp; WAF Inference</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Assumed Adversary Loop</a:t>
            </a:r>
          </a:p>
        </p:txBody>
      </p:sp>
      <p:sp>
        <p:nvSpPr>
          <p:cNvPr id="4" name="TextBox 3"/>
          <p:cNvSpPr txBox="1"/>
          <p:nvPr/>
        </p:nvSpPr>
        <p:spPr>
          <a:xfrm>
            <a:off x="546100" y="1321990"/>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Flow Analysis &amp; Vector Selection (Steps 1–2)</a:t>
            </a:r>
            <a:r>
              <a:rPr sz="1300" b="0" i="0" u="none">
                <a:solidFill>
                  <a:srgbClr val="3C4043"/>
                </a:solidFill>
                <a:latin typeface="Google Sans"/>
                <a:ea typeface="Hiragino Sans"/>
              </a:rPr>
              <a:t> Analyze legitimate user access flows and select an attack method with minimal bot cost and maximum target CPU or billing damage.</a:t>
            </a:r>
          </a:p>
        </p:txBody>
      </p:sp>
      <p:sp>
        <p:nvSpPr>
          <p:cNvPr id="5" name="TextBox 4"/>
          <p:cNvSpPr txBox="1"/>
          <p:nvPr/>
        </p:nvSpPr>
        <p:spPr>
          <a:xfrm>
            <a:off x="546100" y="2467371"/>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Parallel Probing &amp; Rule Inference (Steps 3–4)</a:t>
            </a:r>
            <a:r>
              <a:rPr sz="1300" b="0" i="0" u="none">
                <a:solidFill>
                  <a:srgbClr val="3C4043"/>
                </a:solidFill>
                <a:latin typeface="Google Sans"/>
                <a:ea typeface="Hiragino Sans"/>
              </a:rPr>
              <a:t> Test multiple attack patterns in parallel and compare passed (</a:t>
            </a:r>
            <a:r>
              <a:rPr sz="1170" b="0" i="0" u="none">
                <a:solidFill>
                  <a:srgbClr val="185ABC"/>
                </a:solidFill>
                <a:highlight>
                  <a:srgbClr val="F8F9FA"/>
                </a:highlight>
                <a:latin typeface="Roboto Mono"/>
                <a:ea typeface="Noto Sans Mono CJK JP"/>
              </a:rPr>
              <a:t>200</a:t>
            </a:r>
            <a:r>
              <a:rPr sz="1300" b="0" i="0" u="none">
                <a:solidFill>
                  <a:srgbClr val="3C4043"/>
                </a:solidFill>
                <a:latin typeface="Google Sans"/>
                <a:ea typeface="Hiragino Sans"/>
              </a:rPr>
              <a:t>) vs. blocked (</a:t>
            </a:r>
            <a:r>
              <a:rPr sz="1170" b="0" i="0" u="none">
                <a:solidFill>
                  <a:srgbClr val="185ABC"/>
                </a:solidFill>
                <a:highlight>
                  <a:srgbClr val="F8F9FA"/>
                </a:highlight>
                <a:latin typeface="Roboto Mono"/>
                <a:ea typeface="Noto Sans Mono CJK JP"/>
              </a:rPr>
              <a:t>403</a:t>
            </a:r>
            <a:r>
              <a:rPr sz="1300" b="0" i="0" u="none">
                <a:solidFill>
                  <a:srgbClr val="3C4043"/>
                </a:solidFill>
                <a:latin typeface="Google Sans"/>
                <a:ea typeface="Hiragino Sans"/>
              </a:rPr>
              <a:t>/</a:t>
            </a:r>
            <a:r>
              <a:rPr sz="1170" b="0" i="0" u="none">
                <a:solidFill>
                  <a:srgbClr val="185ABC"/>
                </a:solidFill>
                <a:highlight>
                  <a:srgbClr val="F8F9FA"/>
                </a:highlight>
                <a:latin typeface="Roboto Mono"/>
                <a:ea typeface="Noto Sans Mono CJK JP"/>
              </a:rPr>
              <a:t>429</a:t>
            </a:r>
            <a:r>
              <a:rPr sz="1300" b="0" i="0" u="none">
                <a:solidFill>
                  <a:srgbClr val="3C4043"/>
                </a:solidFill>
                <a:latin typeface="Google Sans"/>
                <a:ea typeface="Hiragino Sans"/>
              </a:rPr>
              <a:t>) responses to infer WAF rules.</a:t>
            </a:r>
          </a:p>
        </p:txBody>
      </p:sp>
      <p:sp>
        <p:nvSpPr>
          <p:cNvPr id="6" name="TextBox 5"/>
          <p:cNvSpPr txBox="1"/>
          <p:nvPr/>
        </p:nvSpPr>
        <p:spPr>
          <a:xfrm>
            <a:off x="546100" y="3612753"/>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Blind-Spot Concentration (Step 5)</a:t>
            </a:r>
            <a:r>
              <a:rPr sz="1300" b="0" i="0" u="none">
                <a:solidFill>
                  <a:srgbClr val="3C4043"/>
                </a:solidFill>
                <a:latin typeface="Google Sans"/>
                <a:ea typeface="Hiragino Sans"/>
              </a:rPr>
              <a:t> Once the unblocked weak spot is found, concentrate all botnet traffic onto that pattern—and repeat when blocked.</a:t>
            </a:r>
          </a:p>
        </p:txBody>
      </p:sp>
      <p:pic>
        <p:nvPicPr>
          <p:cNvPr id="7" name="Picture 6" descr="drawlib_9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9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Cycle Tug-of-War: Block, CDN &amp; Origin Telemetry</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Competing Objectives in Logs</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Attacker's Goal: Drive Origin Up</a:t>
            </a:r>
            <a:r>
              <a:rPr sz="1300" b="0" i="0" u="none">
                <a:solidFill>
                  <a:srgbClr val="3C4043"/>
                </a:solidFill>
                <a:latin typeface="Google Sans"/>
                <a:ea typeface="Hiragino Sans"/>
              </a:rPr>
              <a:t> Evade WAF filters and randomize parameters so requests penetrate to </a:t>
            </a:r>
            <a:r>
              <a:rPr sz="1300" b="1" i="0" u="none">
                <a:solidFill>
                  <a:srgbClr val="1A73E8"/>
                </a:solidFill>
                <a:latin typeface="Google Sans"/>
                <a:ea typeface="Hiragino Sans"/>
              </a:rPr>
              <a:t>Origin (Blue)</a:t>
            </a:r>
            <a:r>
              <a:rPr sz="1300" b="0" i="0" u="none">
                <a:solidFill>
                  <a:srgbClr val="3C4043"/>
                </a:solidFill>
                <a:latin typeface="Google Sans"/>
                <a:ea typeface="Hiragino Sans"/>
              </a:rPr>
              <a:t> and burn server resources.</a:t>
            </a:r>
          </a:p>
        </p:txBody>
      </p:sp>
      <p:sp>
        <p:nvSpPr>
          <p:cNvPr id="5" name="TextBox 4"/>
          <p:cNvSpPr txBox="1"/>
          <p:nvPr/>
        </p:nvSpPr>
        <p:spPr>
          <a:xfrm>
            <a:off x="546100" y="2203251"/>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Defender's Goal: Drive Block &amp; CDN Up</a:t>
            </a:r>
            <a:r>
              <a:rPr sz="1300" b="0" i="0" u="none">
                <a:solidFill>
                  <a:srgbClr val="3C4043"/>
                </a:solidFill>
                <a:latin typeface="Google Sans"/>
                <a:ea typeface="Hiragino Sans"/>
              </a:rPr>
              <a:t> Absorb attacks via </a:t>
            </a:r>
            <a:r>
              <a:rPr sz="1300" b="1" i="0" u="none">
                <a:solidFill>
                  <a:srgbClr val="1A73E8"/>
                </a:solidFill>
                <a:latin typeface="Google Sans"/>
                <a:ea typeface="Hiragino Sans"/>
              </a:rPr>
              <a:t>Edge Block (Red)</a:t>
            </a:r>
            <a:r>
              <a:rPr sz="1300" b="0" i="0" u="none">
                <a:solidFill>
                  <a:srgbClr val="3C4043"/>
                </a:solidFill>
                <a:latin typeface="Google Sans"/>
                <a:ea typeface="Hiragino Sans"/>
              </a:rPr>
              <a:t> and </a:t>
            </a:r>
            <a:r>
              <a:rPr sz="1300" b="1" i="0" u="none">
                <a:solidFill>
                  <a:srgbClr val="1A73E8"/>
                </a:solidFill>
                <a:latin typeface="Google Sans"/>
                <a:ea typeface="Hiragino Sans"/>
              </a:rPr>
              <a:t>CDN Cache (Amber)</a:t>
            </a:r>
            <a:r>
              <a:rPr sz="1300" b="0" i="0" u="none">
                <a:solidFill>
                  <a:srgbClr val="3C4043"/>
                </a:solidFill>
                <a:latin typeface="Google Sans"/>
                <a:ea typeface="Hiragino Sans"/>
              </a:rPr>
              <a:t> while keeping </a:t>
            </a:r>
            <a:r>
              <a:rPr sz="1300" b="1" i="0" u="none">
                <a:solidFill>
                  <a:srgbClr val="1A73E8"/>
                </a:solidFill>
                <a:latin typeface="Google Sans"/>
                <a:ea typeface="Hiragino Sans"/>
              </a:rPr>
              <a:t>Origin flat</a:t>
            </a:r>
            <a:r>
              <a:rPr sz="1300" b="0" i="0" u="none">
                <a:solidFill>
                  <a:srgbClr val="3C4043"/>
                </a:solidFill>
                <a:latin typeface="Google Sans"/>
                <a:ea typeface="Hiragino Sans"/>
              </a:rPr>
              <a:t> with </a:t>
            </a:r>
            <a:r>
              <a:rPr sz="1300" b="1" i="0" u="none">
                <a:solidFill>
                  <a:srgbClr val="1A73E8"/>
                </a:solidFill>
                <a:latin typeface="Google Sans"/>
                <a:ea typeface="Hiragino Sans"/>
              </a:rPr>
              <a:t>zero false positives</a:t>
            </a:r>
            <a:r>
              <a:rPr sz="1300" b="0" i="0" u="none">
                <a:solidFill>
                  <a:srgbClr val="3C4043"/>
                </a:solidFill>
                <a:latin typeface="Google Sans"/>
                <a:ea typeface="Hiragino Sans"/>
              </a:rPr>
              <a:t>.</a:t>
            </a:r>
          </a:p>
        </p:txBody>
      </p:sp>
      <p:sp>
        <p:nvSpPr>
          <p:cNvPr id="6" name="TextBox 5"/>
          <p:cNvSpPr txBox="1"/>
          <p:nvPr/>
        </p:nvSpPr>
        <p:spPr>
          <a:xfrm>
            <a:off x="546100" y="334863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5-Day Cat-and-Mouse Waveform</a:t>
            </a:r>
            <a:r>
              <a:rPr sz="1300" b="0" i="0" u="none">
                <a:solidFill>
                  <a:srgbClr val="3C4043"/>
                </a:solidFill>
                <a:latin typeface="Google Sans"/>
                <a:ea typeface="Hiragino Sans"/>
              </a:rPr>
              <a:t> Every </a:t>
            </a:r>
            <a:r>
              <a:rPr sz="1300" b="1" i="0" u="none">
                <a:solidFill>
                  <a:srgbClr val="1A73E8"/>
                </a:solidFill>
                <a:latin typeface="Google Sans"/>
                <a:ea typeface="Hiragino Sans"/>
              </a:rPr>
              <a:t>Blue spike</a:t>
            </a:r>
            <a:r>
              <a:rPr sz="1300" b="0" i="0" u="none">
                <a:solidFill>
                  <a:srgbClr val="3C4043"/>
                </a:solidFill>
                <a:latin typeface="Google Sans"/>
                <a:ea typeface="Hiragino Sans"/>
              </a:rPr>
              <a:t> marks an attacker bypass; every </a:t>
            </a:r>
            <a:r>
              <a:rPr sz="1300" b="1" i="0" u="none">
                <a:solidFill>
                  <a:srgbClr val="1A73E8"/>
                </a:solidFill>
                <a:latin typeface="Google Sans"/>
                <a:ea typeface="Hiragino Sans"/>
              </a:rPr>
              <a:t>Red takeover</a:t>
            </a:r>
            <a:r>
              <a:rPr sz="1300" b="0" i="0" u="none">
                <a:solidFill>
                  <a:srgbClr val="3C4043"/>
                </a:solidFill>
                <a:latin typeface="Google Sans"/>
                <a:ea typeface="Hiragino Sans"/>
              </a:rPr>
              <a:t> marks a new defense rule sealing the leak.</a:t>
            </a:r>
          </a:p>
        </p:txBody>
      </p:sp>
      <p:pic>
        <p:nvPicPr>
          <p:cNvPr id="7" name="Picture 6" descr="drawlib_10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0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Perimeter Defense: GCLB &amp; Cloud Armor WAF</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Edge Shield Architecture</a:t>
            </a:r>
          </a:p>
        </p:txBody>
      </p:sp>
      <p:sp>
        <p:nvSpPr>
          <p:cNvPr id="4" name="TextBox 3"/>
          <p:cNvSpPr txBox="1"/>
          <p:nvPr/>
        </p:nvSpPr>
        <p:spPr>
          <a:xfrm>
            <a:off x="546100" y="1315640"/>
            <a:ext cx="4501896" cy="7504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Private Origin Isolation</a:t>
            </a:r>
            <a:r>
              <a:rPr sz="1300" b="0" i="0" u="none">
                <a:solidFill>
                  <a:srgbClr val="3C4043"/>
                </a:solidFill>
                <a:latin typeface="Google Sans"/>
                <a:ea typeface="Hiragino Sans"/>
              </a:rPr>
              <a:t> Locked down </a:t>
            </a:r>
            <a:r>
              <a:rPr sz="1170" b="0" i="0" u="none">
                <a:solidFill>
                  <a:srgbClr val="185ABC"/>
                </a:solidFill>
                <a:highlight>
                  <a:srgbClr val="F8F9FA"/>
                </a:highlight>
                <a:latin typeface="Roboto Mono"/>
                <a:ea typeface="Noto Sans Mono CJK JP"/>
              </a:rPr>
              <a:t>run.app</a:t>
            </a:r>
            <a:r>
              <a:rPr sz="1300" b="0" i="0" u="none">
                <a:solidFill>
                  <a:srgbClr val="3C4043"/>
                </a:solidFill>
                <a:latin typeface="Google Sans"/>
                <a:ea typeface="Hiragino Sans"/>
              </a:rPr>
              <a:t> direct URL (</a:t>
            </a:r>
            <a:r>
              <a:rPr sz="1170" b="0" i="0" u="none">
                <a:solidFill>
                  <a:srgbClr val="185ABC"/>
                </a:solidFill>
                <a:highlight>
                  <a:srgbClr val="F8F9FA"/>
                </a:highlight>
                <a:latin typeface="Roboto Mono"/>
                <a:ea typeface="Noto Sans Mono CJK JP"/>
              </a:rPr>
              <a:t>ingress = internal-and-cloud-load-balancing</a:t>
            </a:r>
            <a:r>
              <a:rPr sz="1300" b="0" i="0" u="none">
                <a:solidFill>
                  <a:srgbClr val="3C4043"/>
                </a:solidFill>
                <a:latin typeface="Google Sans"/>
                <a:ea typeface="Hiragino Sans"/>
              </a:rPr>
              <a:t>).</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Global Anycast Ingress</a:t>
            </a:r>
            <a:r>
              <a:rPr sz="1300" b="0" i="0" u="none">
                <a:solidFill>
                  <a:srgbClr val="3C4043"/>
                </a:solidFill>
                <a:latin typeface="Google Sans"/>
                <a:ea typeface="Hiragino Sans"/>
              </a:rPr>
              <a:t> Placed </a:t>
            </a:r>
            <a:r>
              <a:rPr sz="1300" b="1" i="0" u="none">
                <a:solidFill>
                  <a:srgbClr val="1A73E8"/>
                </a:solidFill>
                <a:latin typeface="Google Sans"/>
                <a:ea typeface="Hiragino Sans"/>
              </a:rPr>
              <a:t>Google Cloud Load Balancing (GCLB)</a:t>
            </a:r>
            <a:r>
              <a:rPr sz="1300" b="0" i="0" u="none">
                <a:solidFill>
                  <a:srgbClr val="3C4043"/>
                </a:solidFill>
                <a:latin typeface="Google Sans"/>
                <a:ea typeface="Hiragino Sans"/>
              </a:rPr>
              <a:t> with </a:t>
            </a:r>
            <a:r>
              <a:rPr sz="1300" b="1" i="0" u="none">
                <a:solidFill>
                  <a:srgbClr val="1A73E8"/>
                </a:solidFill>
                <a:latin typeface="Google Sans"/>
                <a:ea typeface="Hiragino Sans"/>
              </a:rPr>
              <a:t>Serverless NEG</a:t>
            </a:r>
            <a:r>
              <a:rPr sz="1300" b="0" i="0" u="none">
                <a:solidFill>
                  <a:srgbClr val="3C4043"/>
                </a:solidFill>
                <a:latin typeface="Google Sans"/>
                <a:ea typeface="Hiragino Sans"/>
              </a:rPr>
              <a:t> in front of Cloud Run.</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Edge L7 WAF Policies</a:t>
            </a:r>
            <a:r>
              <a:rPr sz="1300" b="0" i="0" u="none">
                <a:solidFill>
                  <a:srgbClr val="3C4043"/>
                </a:solidFill>
                <a:latin typeface="Google Sans"/>
                <a:ea typeface="Hiragino Sans"/>
              </a:rPr>
              <a:t> Attached </a:t>
            </a:r>
            <a:r>
              <a:rPr sz="1300" b="1" i="0" u="none">
                <a:solidFill>
                  <a:srgbClr val="1A73E8"/>
                </a:solidFill>
                <a:latin typeface="Google Sans"/>
                <a:ea typeface="Hiragino Sans"/>
              </a:rPr>
              <a:t>Cloud Armor</a:t>
            </a:r>
            <a:r>
              <a:rPr sz="1300" b="0" i="0" u="none">
                <a:solidFill>
                  <a:srgbClr val="3C4043"/>
                </a:solidFill>
                <a:latin typeface="Google Sans"/>
                <a:ea typeface="Hiragino Sans"/>
              </a:rPr>
              <a:t> for edge IP rate limiting and geo-filtering before container invocation.</a:t>
            </a:r>
          </a:p>
        </p:txBody>
      </p:sp>
      <p:pic>
        <p:nvPicPr>
          <p:cNvPr id="7" name="Picture 6" descr="drawlib_11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1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Why Geo-Blocking Failed (1/4): Initial Flood from China</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Wave 1: Single-Country Origin</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95%+ Traffic from China (</a:t>
            </a:r>
            <a:r>
              <a:rPr sz="1170" b="0" i="0" u="none">
                <a:solidFill>
                  <a:srgbClr val="185ABC"/>
                </a:solidFill>
                <a:highlight>
                  <a:srgbClr val="F8F9FA"/>
                </a:highlight>
                <a:latin typeface="Roboto Mono"/>
                <a:ea typeface="Noto Sans Mono CJK JP"/>
              </a:rPr>
              <a:t>CN</a:t>
            </a:r>
            <a:r>
              <a:rPr sz="1300" b="1" i="0" u="none">
                <a:solidFill>
                  <a:srgbClr val="1A73E8"/>
                </a:solidFill>
                <a:latin typeface="Google Sans"/>
                <a:ea typeface="Hiragino Sans"/>
              </a:rPr>
              <a:t>)</a:t>
            </a:r>
            <a:r>
              <a:rPr sz="1300" b="0" i="0" u="none">
                <a:solidFill>
                  <a:srgbClr val="3C4043"/>
                </a:solidFill>
                <a:latin typeface="Google Sans"/>
                <a:ea typeface="Hiragino Sans"/>
              </a:rPr>
              <a:t> Initial Cloud Armor telemetry showed almost the entire cache-busting TTS flood originating from Chinese IP ranges.</a:t>
            </a:r>
          </a:p>
        </p:txBody>
      </p:sp>
      <p:sp>
        <p:nvSpPr>
          <p:cNvPr id="5" name="TextBox 4"/>
          <p:cNvSpPr txBox="1"/>
          <p:nvPr/>
        </p:nvSpPr>
        <p:spPr>
          <a:xfrm>
            <a:off x="546100" y="2203251"/>
            <a:ext cx="4501896" cy="7441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WAF Rule #1: Block </a:t>
            </a:r>
            <a:r>
              <a:rPr sz="1170" b="0" i="0" u="none">
                <a:solidFill>
                  <a:srgbClr val="185ABC"/>
                </a:solidFill>
                <a:highlight>
                  <a:srgbClr val="F8F9FA"/>
                </a:highlight>
                <a:latin typeface="Roboto Mono"/>
                <a:ea typeface="Noto Sans Mono CJK JP"/>
              </a:rPr>
              <a:t>CN</a:t>
            </a:r>
            <a:r>
              <a:rPr sz="1300" b="1" i="0" u="none">
                <a:solidFill>
                  <a:srgbClr val="1A73E8"/>
                </a:solidFill>
                <a:latin typeface="Google Sans"/>
                <a:ea typeface="Hiragino Sans"/>
              </a:rPr>
              <a:t> Region</a:t>
            </a:r>
            <a:r>
              <a:rPr sz="1300" b="0" i="0" u="none">
                <a:solidFill>
                  <a:srgbClr val="3C4043"/>
                </a:solidFill>
                <a:latin typeface="Google Sans"/>
                <a:ea typeface="Hiragino Sans"/>
              </a:rPr>
              <a:t> Deployed an edge geo-filter in Cloud Armor to drop all requests from China (</a:t>
            </a:r>
            <a:r>
              <a:rPr sz="1170" b="0" i="0" u="none">
                <a:solidFill>
                  <a:srgbClr val="185ABC"/>
                </a:solidFill>
                <a:highlight>
                  <a:srgbClr val="F8F9FA"/>
                </a:highlight>
                <a:latin typeface="Roboto Mono"/>
                <a:ea typeface="Noto Sans Mono CJK JP"/>
              </a:rPr>
              <a:t>403 Forbidden</a:t>
            </a:r>
            <a:r>
              <a:rPr sz="1300" b="0" i="0" u="none">
                <a:solidFill>
                  <a:srgbClr val="3C4043"/>
                </a:solidFill>
                <a:latin typeface="Google Sans"/>
                <a:ea typeface="Hiragino Sans"/>
              </a:rPr>
              <a:t>).</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Bypassed in 15 Minutes</a:t>
            </a:r>
            <a:r>
              <a:rPr sz="1300" b="0" i="0" u="none">
                <a:solidFill>
                  <a:srgbClr val="3C4043"/>
                </a:solidFill>
                <a:latin typeface="Google Sans"/>
                <a:ea typeface="Hiragino Sans"/>
              </a:rPr>
              <a:t> Attack volume dropped to zero briefly—until the botnet's automated failover shifted proxy regions.</a:t>
            </a:r>
          </a:p>
        </p:txBody>
      </p:sp>
      <p:pic>
        <p:nvPicPr>
          <p:cNvPr id="7" name="Picture 6" descr="drawlib_12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2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Why Geo-Blocking Failed (2/4): Regional Shift Across Asia</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Wave 2: Neighboring Asian Proxies</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Instant Regional Failover (+15m)</a:t>
            </a:r>
            <a:r>
              <a:rPr sz="1300" b="0" i="0" u="none">
                <a:solidFill>
                  <a:srgbClr val="3C4043"/>
                </a:solidFill>
                <a:latin typeface="Google Sans"/>
                <a:ea typeface="Hiragino Sans"/>
              </a:rPr>
              <a:t> Just 15 minutes after blocking </a:t>
            </a:r>
            <a:r>
              <a:rPr sz="1170" b="0" i="0" u="none">
                <a:solidFill>
                  <a:srgbClr val="185ABC"/>
                </a:solidFill>
                <a:highlight>
                  <a:srgbClr val="F8F9FA"/>
                </a:highlight>
                <a:latin typeface="Roboto Mono"/>
                <a:ea typeface="Noto Sans Mono CJK JP"/>
              </a:rPr>
              <a:t>CN</a:t>
            </a:r>
            <a:r>
              <a:rPr sz="1300" b="0" i="0" u="none">
                <a:solidFill>
                  <a:srgbClr val="3C4043"/>
                </a:solidFill>
                <a:latin typeface="Google Sans"/>
                <a:ea typeface="Hiragino Sans"/>
              </a:rPr>
              <a:t>, the flood resumed at full volume from surrounding Asian countries.</a:t>
            </a:r>
          </a:p>
        </p:txBody>
      </p:sp>
      <p:sp>
        <p:nvSpPr>
          <p:cNvPr id="5" name="TextBox 4"/>
          <p:cNvSpPr txBox="1"/>
          <p:nvPr/>
        </p:nvSpPr>
        <p:spPr>
          <a:xfrm>
            <a:off x="546100" y="2203251"/>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APAC Stepping-Stone Swarm</a:t>
            </a:r>
            <a:r>
              <a:rPr sz="1300" b="0" i="0" u="none">
                <a:solidFill>
                  <a:srgbClr val="3C4043"/>
                </a:solidFill>
                <a:latin typeface="Google Sans"/>
                <a:ea typeface="Hiragino Sans"/>
              </a:rPr>
              <a:t> Traffic poured in simultaneously from </a:t>
            </a:r>
            <a:r>
              <a:rPr sz="1300" b="1" i="0" u="none">
                <a:solidFill>
                  <a:srgbClr val="1A73E8"/>
                </a:solidFill>
                <a:latin typeface="Google Sans"/>
                <a:ea typeface="Hiragino Sans"/>
              </a:rPr>
              <a:t>Korea (</a:t>
            </a:r>
            <a:r>
              <a:rPr sz="1170" b="0" i="0" u="none">
                <a:solidFill>
                  <a:srgbClr val="185ABC"/>
                </a:solidFill>
                <a:highlight>
                  <a:srgbClr val="F8F9FA"/>
                </a:highlight>
                <a:latin typeface="Roboto Mono"/>
                <a:ea typeface="Noto Sans Mono CJK JP"/>
              </a:rPr>
              <a:t>KR</a:t>
            </a:r>
            <a:r>
              <a:rPr sz="1300" b="1" i="0" u="none">
                <a:solidFill>
                  <a:srgbClr val="1A73E8"/>
                </a:solidFill>
                <a:latin typeface="Google Sans"/>
                <a:ea typeface="Hiragino Sans"/>
              </a:rPr>
              <a:t>), Taiwan (</a:t>
            </a:r>
            <a:r>
              <a:rPr sz="1170" b="0" i="0" u="none">
                <a:solidFill>
                  <a:srgbClr val="185ABC"/>
                </a:solidFill>
                <a:highlight>
                  <a:srgbClr val="F8F9FA"/>
                </a:highlight>
                <a:latin typeface="Roboto Mono"/>
                <a:ea typeface="Noto Sans Mono CJK JP"/>
              </a:rPr>
              <a:t>TW</a:t>
            </a:r>
            <a:r>
              <a:rPr sz="1300" b="1" i="0" u="none">
                <a:solidFill>
                  <a:srgbClr val="1A73E8"/>
                </a:solidFill>
                <a:latin typeface="Google Sans"/>
                <a:ea typeface="Hiragino Sans"/>
              </a:rPr>
              <a:t>), Vietnam (</a:t>
            </a:r>
            <a:r>
              <a:rPr sz="1170" b="0" i="0" u="none">
                <a:solidFill>
                  <a:srgbClr val="185ABC"/>
                </a:solidFill>
                <a:highlight>
                  <a:srgbClr val="F8F9FA"/>
                </a:highlight>
                <a:latin typeface="Roboto Mono"/>
                <a:ea typeface="Noto Sans Mono CJK JP"/>
              </a:rPr>
              <a:t>VN</a:t>
            </a:r>
            <a:r>
              <a:rPr sz="1300" b="1" i="0" u="none">
                <a:solidFill>
                  <a:srgbClr val="1A73E8"/>
                </a:solidFill>
                <a:latin typeface="Google Sans"/>
                <a:ea typeface="Hiragino Sans"/>
              </a:rPr>
              <a:t>), Singapore (</a:t>
            </a:r>
            <a:r>
              <a:rPr sz="1170" b="0" i="0" u="none">
                <a:solidFill>
                  <a:srgbClr val="185ABC"/>
                </a:solidFill>
                <a:highlight>
                  <a:srgbClr val="F8F9FA"/>
                </a:highlight>
                <a:latin typeface="Roboto Mono"/>
                <a:ea typeface="Noto Sans Mono CJK JP"/>
              </a:rPr>
              <a:t>SG</a:t>
            </a:r>
            <a:r>
              <a:rPr sz="1300" b="1" i="0" u="none">
                <a:solidFill>
                  <a:srgbClr val="1A73E8"/>
                </a:solidFill>
                <a:latin typeface="Google Sans"/>
                <a:ea typeface="Hiragino Sans"/>
              </a:rPr>
              <a:t>), Indonesia (</a:t>
            </a:r>
            <a:r>
              <a:rPr sz="1170" b="0" i="0" u="none">
                <a:solidFill>
                  <a:srgbClr val="185ABC"/>
                </a:solidFill>
                <a:highlight>
                  <a:srgbClr val="F8F9FA"/>
                </a:highlight>
                <a:latin typeface="Roboto Mono"/>
                <a:ea typeface="Noto Sans Mono CJK JP"/>
              </a:rPr>
              <a:t>ID</a:t>
            </a:r>
            <a:r>
              <a:rPr sz="1300" b="1" i="0" u="none">
                <a:solidFill>
                  <a:srgbClr val="1A73E8"/>
                </a:solidFill>
                <a:latin typeface="Google Sans"/>
                <a:ea typeface="Hiragino Sans"/>
              </a:rPr>
              <a:t>), Philippines (</a:t>
            </a:r>
            <a:r>
              <a:rPr sz="1170" b="0" i="0" u="none">
                <a:solidFill>
                  <a:srgbClr val="185ABC"/>
                </a:solidFill>
                <a:highlight>
                  <a:srgbClr val="F8F9FA"/>
                </a:highlight>
                <a:latin typeface="Roboto Mono"/>
                <a:ea typeface="Noto Sans Mono CJK JP"/>
              </a:rPr>
              <a:t>PH</a:t>
            </a:r>
            <a:r>
              <a:rPr sz="1300" b="1" i="0" u="none">
                <a:solidFill>
                  <a:srgbClr val="1A73E8"/>
                </a:solidFill>
                <a:latin typeface="Google Sans"/>
                <a:ea typeface="Hiragino Sans"/>
              </a:rPr>
              <a:t>), and India (</a:t>
            </a:r>
            <a:r>
              <a:rPr sz="1170" b="0" i="0" u="none">
                <a:solidFill>
                  <a:srgbClr val="185ABC"/>
                </a:solidFill>
                <a:highlight>
                  <a:srgbClr val="F8F9FA"/>
                </a:highlight>
                <a:latin typeface="Roboto Mono"/>
                <a:ea typeface="Noto Sans Mono CJK JP"/>
              </a:rPr>
              <a:t>IN</a:t>
            </a:r>
            <a:r>
              <a:rPr sz="1300" b="1" i="0" u="none">
                <a:solidFill>
                  <a:srgbClr val="1A73E8"/>
                </a:solidFill>
                <a:latin typeface="Google Sans"/>
                <a:ea typeface="Hiragino Sans"/>
              </a:rPr>
              <a:t>)</a:t>
            </a:r>
            <a:r>
              <a:rPr sz="1300" b="0" i="0" u="none">
                <a:solidFill>
                  <a:srgbClr val="3C4043"/>
                </a:solidFill>
                <a:latin typeface="Google Sans"/>
                <a:ea typeface="Hiragino Sans"/>
              </a:rPr>
              <a:t>.</a:t>
            </a:r>
          </a:p>
        </p:txBody>
      </p:sp>
      <p:sp>
        <p:nvSpPr>
          <p:cNvPr id="6" name="TextBox 5"/>
          <p:cNvSpPr txBox="1"/>
          <p:nvPr/>
        </p:nvSpPr>
        <p:spPr>
          <a:xfrm>
            <a:off x="546100" y="334863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WAF Rule #2: Block 10+ Asian Regions</a:t>
            </a:r>
            <a:r>
              <a:rPr sz="1300" b="0" i="0" u="none">
                <a:solidFill>
                  <a:srgbClr val="3C4043"/>
                </a:solidFill>
                <a:latin typeface="Google Sans"/>
                <a:ea typeface="Hiragino Sans"/>
              </a:rPr>
              <a:t> Expanded the geo-blacklist across APAC—only to trigger a global rotation within 1 hour.</a:t>
            </a:r>
          </a:p>
        </p:txBody>
      </p:sp>
      <p:pic>
        <p:nvPicPr>
          <p:cNvPr id="7" name="Picture 6" descr="drawlib_13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3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Why Geo-Blocking Failed (3/4): Global Proxy Mesh (120+ Countries)</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Wave 3: Worldwide Escalation</a:t>
            </a:r>
          </a:p>
        </p:txBody>
      </p:sp>
      <p:sp>
        <p:nvSpPr>
          <p:cNvPr id="4" name="TextBox 3"/>
          <p:cNvSpPr txBox="1"/>
          <p:nvPr/>
        </p:nvSpPr>
        <p:spPr>
          <a:xfrm>
            <a:off x="546100" y="1321990"/>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120+ Countries Activated (+1h)</a:t>
            </a:r>
            <a:r>
              <a:rPr sz="1300" b="0" i="0" u="none">
                <a:solidFill>
                  <a:srgbClr val="3C4043"/>
                </a:solidFill>
                <a:latin typeface="Google Sans"/>
                <a:ea typeface="Hiragino Sans"/>
              </a:rPr>
              <a:t> Once Asian regions were blocked, the botnet unleashed a global residential proxy pool across the Americas, Europe, Africa, and Oceania.</a:t>
            </a:r>
          </a:p>
        </p:txBody>
      </p:sp>
      <p:sp>
        <p:nvSpPr>
          <p:cNvPr id="5" name="TextBox 4"/>
          <p:cNvSpPr txBox="1"/>
          <p:nvPr/>
        </p:nvSpPr>
        <p:spPr>
          <a:xfrm>
            <a:off x="546100" y="2467371"/>
            <a:ext cx="4501896" cy="7441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Country Blacklisting Exhausted</a:t>
            </a:r>
            <a:r>
              <a:rPr sz="1300" b="0" i="0" u="none">
                <a:solidFill>
                  <a:srgbClr val="3C4043"/>
                </a:solidFill>
                <a:latin typeface="Google Sans"/>
                <a:ea typeface="Hiragino Sans"/>
              </a:rPr>
              <a:t> Adding individual countries became futile as traffic arrived from </a:t>
            </a:r>
            <a:r>
              <a:rPr sz="1170" b="0" i="0" u="none">
                <a:solidFill>
                  <a:srgbClr val="185ABC"/>
                </a:solidFill>
                <a:highlight>
                  <a:srgbClr val="F8F9FA"/>
                </a:highlight>
                <a:latin typeface="Roboto Mono"/>
                <a:ea typeface="Noto Sans Mono CJK JP"/>
              </a:rPr>
              <a:t>US</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BR</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DE</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GB</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TR</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ZA</a:t>
            </a:r>
            <a:r>
              <a:rPr sz="1300" b="0" i="0" u="none">
                <a:solidFill>
                  <a:srgbClr val="3C4043"/>
                </a:solidFill>
                <a:latin typeface="Google Sans"/>
                <a:ea typeface="Hiragino Sans"/>
              </a:rPr>
              <a:t>, and </a:t>
            </a:r>
            <a:r>
              <a:rPr sz="1170" b="0" i="0" u="none">
                <a:solidFill>
                  <a:srgbClr val="185ABC"/>
                </a:solidFill>
                <a:highlight>
                  <a:srgbClr val="F8F9FA"/>
                </a:highlight>
                <a:latin typeface="Roboto Mono"/>
                <a:ea typeface="Noto Sans Mono CJK JP"/>
              </a:rPr>
              <a:t>AU</a:t>
            </a:r>
            <a:r>
              <a:rPr sz="1300" b="0" i="0" u="none">
                <a:solidFill>
                  <a:srgbClr val="3C4043"/>
                </a:solidFill>
                <a:latin typeface="Google Sans"/>
                <a:ea typeface="Hiragino Sans"/>
              </a:rPr>
              <a:t>.</a:t>
            </a:r>
          </a:p>
        </p:txBody>
      </p:sp>
      <p:sp>
        <p:nvSpPr>
          <p:cNvPr id="6" name="TextBox 5"/>
          <p:cNvSpPr txBox="1"/>
          <p:nvPr/>
        </p:nvSpPr>
        <p:spPr>
          <a:xfrm>
            <a:off x="546100" y="334863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WAF Rule #3: Allow ONLY Japan (</a:t>
            </a:r>
            <a:r>
              <a:rPr sz="1170" b="0" i="0" u="none">
                <a:solidFill>
                  <a:srgbClr val="185ABC"/>
                </a:solidFill>
                <a:highlight>
                  <a:srgbClr val="F8F9FA"/>
                </a:highlight>
                <a:latin typeface="Roboto Mono"/>
                <a:ea typeface="Noto Sans Mono CJK JP"/>
              </a:rPr>
              <a:t>JP</a:t>
            </a:r>
            <a:r>
              <a:rPr sz="1300" b="1" i="0" u="none">
                <a:solidFill>
                  <a:srgbClr val="1A73E8"/>
                </a:solidFill>
                <a:latin typeface="Google Sans"/>
                <a:ea typeface="Hiragino Sans"/>
              </a:rPr>
              <a:t>)</a:t>
            </a:r>
            <a:r>
              <a:rPr sz="1300" b="0" i="0" u="none">
                <a:solidFill>
                  <a:srgbClr val="3C4043"/>
                </a:solidFill>
                <a:latin typeface="Google Sans"/>
                <a:ea typeface="Hiragino Sans"/>
              </a:rPr>
              <a:t> Inverted our WAF policy to block the entire world outside Japan—buying just 4 hours.</a:t>
            </a:r>
          </a:p>
        </p:txBody>
      </p:sp>
      <p:pic>
        <p:nvPicPr>
          <p:cNvPr id="7" name="Picture 6" descr="drawlib_14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4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Why Geo-Blocking Failed (4/4): Domestic Japanese Proxies</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Wave 4: Inside the Perimeter</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100% Domestic Japanese IPs (+4h)</a:t>
            </a:r>
            <a:r>
              <a:rPr sz="1300" b="0" i="0" u="none">
                <a:solidFill>
                  <a:srgbClr val="3C4043"/>
                </a:solidFill>
                <a:latin typeface="Google Sans"/>
                <a:ea typeface="Hiragino Sans"/>
              </a:rPr>
              <a:t> Within 4 hours of enabling our Japan-only whitelist, the flood returned at full scale—originating entirely inside Japan.</a:t>
            </a:r>
          </a:p>
        </p:txBody>
      </p:sp>
      <p:sp>
        <p:nvSpPr>
          <p:cNvPr id="5" name="TextBox 4"/>
          <p:cNvSpPr txBox="1"/>
          <p:nvPr/>
        </p:nvSpPr>
        <p:spPr>
          <a:xfrm>
            <a:off x="546100" y="2203251"/>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Compromised Home Routers &amp; Proxies</a:t>
            </a:r>
            <a:r>
              <a:rPr sz="1300" b="0" i="0" u="none">
                <a:solidFill>
                  <a:srgbClr val="3C4043"/>
                </a:solidFill>
                <a:latin typeface="Google Sans"/>
                <a:ea typeface="Hiragino Sans"/>
              </a:rPr>
              <a:t> Attack traffic routed through domestic consumer fiber ISPs across </a:t>
            </a:r>
            <a:r>
              <a:rPr sz="1300" b="1" i="0" u="none">
                <a:solidFill>
                  <a:srgbClr val="1A73E8"/>
                </a:solidFill>
                <a:latin typeface="Google Sans"/>
                <a:ea typeface="Hiragino Sans"/>
              </a:rPr>
              <a:t>Hokkaido, Miyagi, Aichi, Osaka, Hiroshima, and Fukuoka</a:t>
            </a:r>
            <a:r>
              <a:rPr sz="1300" b="0" i="0" u="none">
                <a:solidFill>
                  <a:srgbClr val="3C4043"/>
                </a:solidFill>
                <a:latin typeface="Google Sans"/>
                <a:ea typeface="Hiragino Sans"/>
              </a:rPr>
              <a:t>.</a:t>
            </a:r>
          </a:p>
        </p:txBody>
      </p:sp>
      <p:sp>
        <p:nvSpPr>
          <p:cNvPr id="6" name="TextBox 5"/>
          <p:cNvSpPr txBox="1"/>
          <p:nvPr/>
        </p:nvSpPr>
        <p:spPr>
          <a:xfrm>
            <a:off x="546100" y="334863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Geo-Blocking Defeated</a:t>
            </a:r>
            <a:r>
              <a:rPr sz="1300" b="0" i="0" u="none">
                <a:solidFill>
                  <a:srgbClr val="3C4043"/>
                </a:solidFill>
                <a:latin typeface="Google Sans"/>
                <a:ea typeface="Hiragino Sans"/>
              </a:rPr>
              <a:t> Blocking Japanese IPs would lock out our own real users—forcing us to move up to application-layer defenses.</a:t>
            </a:r>
          </a:p>
        </p:txBody>
      </p:sp>
      <p:pic>
        <p:nvPicPr>
          <p:cNvPr id="7" name="Picture 6" descr="drawlib_15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5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Application-Layer Tactics: Static JS Token Spoofing</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Why "Secret" JS Logic Failed</a:t>
            </a:r>
          </a:p>
        </p:txBody>
      </p:sp>
      <p:sp>
        <p:nvSpPr>
          <p:cNvPr id="4" name="TextBox 3"/>
          <p:cNvSpPr txBox="1"/>
          <p:nvPr/>
        </p:nvSpPr>
        <p:spPr>
          <a:xfrm>
            <a:off x="546100" y="1321990"/>
            <a:ext cx="4501896" cy="7441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Custom Header Verification</a:t>
            </a:r>
            <a:r>
              <a:rPr sz="1300" b="0" i="0" u="none">
                <a:solidFill>
                  <a:srgbClr val="3C4043"/>
                </a:solidFill>
                <a:latin typeface="Google Sans"/>
                <a:ea typeface="Hiragino Sans"/>
              </a:rPr>
              <a:t> Added obfuscated frontend JS to compute </a:t>
            </a:r>
            <a:r>
              <a:rPr sz="1170" b="0" i="0" u="none">
                <a:solidFill>
                  <a:srgbClr val="185ABC"/>
                </a:solidFill>
                <a:highlight>
                  <a:srgbClr val="F8F9FA"/>
                </a:highlight>
                <a:latin typeface="Roboto Mono"/>
                <a:ea typeface="Noto Sans Mono CJK JP"/>
              </a:rPr>
              <a:t>X-Client-Signature</a:t>
            </a:r>
            <a:r>
              <a:rPr sz="1300" b="0" i="0" u="none">
                <a:solidFill>
                  <a:srgbClr val="3C4043"/>
                </a:solidFill>
                <a:latin typeface="Google Sans"/>
                <a:ea typeface="Hiragino Sans"/>
              </a:rPr>
              <a:t> on </a:t>
            </a:r>
            <a:r>
              <a:rPr sz="1170" b="0" i="0" u="none">
                <a:solidFill>
                  <a:srgbClr val="185ABC"/>
                </a:solidFill>
                <a:highlight>
                  <a:srgbClr val="F8F9FA"/>
                </a:highlight>
                <a:latin typeface="Roboto Mono"/>
                <a:ea typeface="Noto Sans Mono CJK JP"/>
              </a:rPr>
              <a:t>/synthesize</a:t>
            </a:r>
            <a:r>
              <a:rPr sz="1300" b="0" i="0" u="none">
                <a:solidFill>
                  <a:srgbClr val="3C4043"/>
                </a:solidFill>
                <a:latin typeface="Google Sans"/>
                <a:ea typeface="Hiragino Sans"/>
              </a:rPr>
              <a:t> calls.</a:t>
            </a:r>
          </a:p>
        </p:txBody>
      </p:sp>
      <p:sp>
        <p:nvSpPr>
          <p:cNvPr id="5" name="TextBox 4"/>
          <p:cNvSpPr txBox="1"/>
          <p:nvPr/>
        </p:nvSpPr>
        <p:spPr>
          <a:xfrm>
            <a:off x="546100" y="2203251"/>
            <a:ext cx="450189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3 Hours of Relief</a:t>
            </a:r>
            <a:r>
              <a:rPr sz="1300" b="0" i="0" u="none">
                <a:solidFill>
                  <a:srgbClr val="3C4043"/>
                </a:solidFill>
                <a:latin typeface="Google Sans"/>
                <a:ea typeface="Hiragino Sans"/>
              </a:rPr>
              <a:t> Simple HTTP flood bots were dropped immediately (</a:t>
            </a:r>
            <a:r>
              <a:rPr sz="1170" b="0" i="0" u="none">
                <a:solidFill>
                  <a:srgbClr val="185ABC"/>
                </a:solidFill>
                <a:highlight>
                  <a:srgbClr val="F8F9FA"/>
                </a:highlight>
                <a:latin typeface="Roboto Mono"/>
                <a:ea typeface="Noto Sans Mono CJK JP"/>
              </a:rPr>
              <a:t>403 Forbidden</a:t>
            </a:r>
            <a:r>
              <a:rPr sz="1300" b="0" i="0" u="none">
                <a:solidFill>
                  <a:srgbClr val="3C4043"/>
                </a:solidFill>
                <a:latin typeface="Google Sans"/>
                <a:ea typeface="Hiragino Sans"/>
              </a:rPr>
              <a:t>).</a:t>
            </a:r>
          </a:p>
        </p:txBody>
      </p:sp>
      <p:sp>
        <p:nvSpPr>
          <p:cNvPr id="6" name="TextBox 5"/>
          <p:cNvSpPr txBox="1"/>
          <p:nvPr/>
        </p:nvSpPr>
        <p:spPr>
          <a:xfrm>
            <a:off x="546100" y="2820392"/>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Automated AST Reverse-Engineering</a:t>
            </a:r>
            <a:r>
              <a:rPr sz="1300" b="0" i="0" u="none">
                <a:solidFill>
                  <a:srgbClr val="3C4043"/>
                </a:solidFill>
                <a:latin typeface="Google Sans"/>
                <a:ea typeface="Hiragino Sans"/>
              </a:rPr>
              <a:t> Within </a:t>
            </a:r>
            <a:r>
              <a:rPr sz="1300" b="1" i="0" u="none">
                <a:solidFill>
                  <a:srgbClr val="1A73E8"/>
                </a:solidFill>
                <a:latin typeface="Google Sans"/>
                <a:ea typeface="Hiragino Sans"/>
              </a:rPr>
              <a:t>3 hours</a:t>
            </a:r>
            <a:r>
              <a:rPr sz="1300" b="0" i="0" u="none">
                <a:solidFill>
                  <a:srgbClr val="3C4043"/>
                </a:solidFill>
                <a:latin typeface="Google Sans"/>
                <a:ea typeface="Hiragino Sans"/>
              </a:rPr>
              <a:t>, the attacker parsed our JS bundle and replicated the exact HMAC algorithm in their headless bot scripts.</a:t>
            </a:r>
          </a:p>
        </p:txBody>
      </p:sp>
      <p:pic>
        <p:nvPicPr>
          <p:cNvPr id="7" name="Picture 6" descr="drawlib_16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6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17_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Asymmetric Defense: SHA-256 Proof-of-Work</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Cryptographic Cost Inversion</a:t>
            </a:r>
          </a:p>
        </p:txBody>
      </p:sp>
      <p:sp>
        <p:nvSpPr>
          <p:cNvPr id="4" name="TextBox 3"/>
          <p:cNvSpPr txBox="1"/>
          <p:nvPr/>
        </p:nvSpPr>
        <p:spPr>
          <a:xfrm>
            <a:off x="546100" y="1321990"/>
            <a:ext cx="4501896" cy="4800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One-Time Challenge Seed</a:t>
            </a:r>
            <a:r>
              <a:rPr sz="1300" b="0" i="0" u="none">
                <a:solidFill>
                  <a:srgbClr val="3C4043"/>
                </a:solidFill>
                <a:latin typeface="Google Sans"/>
                <a:ea typeface="Hiragino Sans"/>
              </a:rPr>
              <a:t> Server issues an HMAC-signed </a:t>
            </a:r>
            <a:r>
              <a:rPr sz="1170" b="0" i="0" u="none">
                <a:solidFill>
                  <a:srgbClr val="185ABC"/>
                </a:solidFill>
                <a:highlight>
                  <a:srgbClr val="F8F9FA"/>
                </a:highlight>
                <a:latin typeface="Roboto Mono"/>
                <a:ea typeface="Noto Sans Mono CJK JP"/>
              </a:rPr>
              <a:t>seed</a:t>
            </a:r>
            <a:r>
              <a:rPr sz="1300" b="0" i="0" u="none">
                <a:solidFill>
                  <a:srgbClr val="3C4043"/>
                </a:solidFill>
                <a:latin typeface="Google Sans"/>
                <a:ea typeface="Hiragino Sans"/>
              </a:rPr>
              <a:t> with a short TTL via </a:t>
            </a:r>
            <a:r>
              <a:rPr sz="1170" b="0" i="0" u="none">
                <a:solidFill>
                  <a:srgbClr val="185ABC"/>
                </a:solidFill>
                <a:highlight>
                  <a:srgbClr val="F8F9FA"/>
                </a:highlight>
                <a:latin typeface="Roboto Mono"/>
                <a:ea typeface="Noto Sans Mono CJK JP"/>
              </a:rPr>
              <a:t>GET /challenge</a:t>
            </a:r>
            <a:r>
              <a:rPr sz="1300" b="0" i="0" u="none">
                <a:solidFill>
                  <a:srgbClr val="3C4043"/>
                </a:solidFill>
                <a:latin typeface="Google Sans"/>
                <a:ea typeface="Hiragino Sans"/>
              </a:rPr>
              <a:t>.</a:t>
            </a:r>
          </a:p>
        </p:txBody>
      </p:sp>
      <p:sp>
        <p:nvSpPr>
          <p:cNvPr id="5" name="TextBox 4"/>
          <p:cNvSpPr txBox="1"/>
          <p:nvPr/>
        </p:nvSpPr>
        <p:spPr>
          <a:xfrm>
            <a:off x="546100" y="1932781"/>
            <a:ext cx="4501896" cy="7377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Browser Web Worker (&lt;50ms)</a:t>
            </a:r>
            <a:r>
              <a:rPr sz="1300" b="0" i="0" u="none">
                <a:solidFill>
                  <a:srgbClr val="3C4043"/>
                </a:solidFill>
                <a:latin typeface="Google Sans"/>
                <a:ea typeface="Hiragino Sans"/>
              </a:rPr>
              <a:t> Client finds a </a:t>
            </a:r>
            <a:r>
              <a:rPr sz="1170" b="0" i="0" u="none">
                <a:solidFill>
                  <a:srgbClr val="185ABC"/>
                </a:solidFill>
                <a:highlight>
                  <a:srgbClr val="F8F9FA"/>
                </a:highlight>
                <a:latin typeface="Roboto Mono"/>
                <a:ea typeface="Noto Sans Mono CJK JP"/>
              </a:rPr>
              <a:t>nonce</a:t>
            </a:r>
            <a:r>
              <a:rPr sz="1300" b="0" i="0" u="none">
                <a:solidFill>
                  <a:srgbClr val="3C4043"/>
                </a:solidFill>
                <a:latin typeface="Google Sans"/>
                <a:ea typeface="Hiragino Sans"/>
              </a:rPr>
              <a:t> where </a:t>
            </a:r>
            <a:r>
              <a:rPr sz="1170" b="0" i="0" u="none">
                <a:solidFill>
                  <a:srgbClr val="185ABC"/>
                </a:solidFill>
                <a:highlight>
                  <a:srgbClr val="F8F9FA"/>
                </a:highlight>
                <a:latin typeface="Roboto Mono"/>
                <a:ea typeface="Noto Sans Mono CJK JP"/>
              </a:rPr>
              <a:t>SHA256(seed + nonce)</a:t>
            </a:r>
            <a:r>
              <a:rPr sz="1300" b="0" i="0" u="none">
                <a:solidFill>
                  <a:srgbClr val="3C4043"/>
                </a:solidFill>
                <a:latin typeface="Google Sans"/>
                <a:ea typeface="Hiragino Sans"/>
              </a:rPr>
              <a:t> starts with </a:t>
            </a:r>
            <a:r>
              <a:rPr sz="1170" b="0" i="0" u="none">
                <a:solidFill>
                  <a:srgbClr val="185ABC"/>
                </a:solidFill>
                <a:highlight>
                  <a:srgbClr val="F8F9FA"/>
                </a:highlight>
                <a:latin typeface="Roboto Mono"/>
                <a:ea typeface="Noto Sans Mono CJK JP"/>
              </a:rPr>
              <a:t>0000...</a:t>
            </a:r>
            <a:r>
              <a:rPr sz="1300" b="0" i="0" u="none">
                <a:solidFill>
                  <a:srgbClr val="3C4043"/>
                </a:solidFill>
                <a:latin typeface="Google Sans"/>
                <a:ea typeface="Hiragino Sans"/>
              </a:rPr>
              <a:t> (~65k hashes).</a:t>
            </a:r>
          </a:p>
        </p:txBody>
      </p:sp>
      <p:sp>
        <p:nvSpPr>
          <p:cNvPr id="6" name="TextBox 5"/>
          <p:cNvSpPr txBox="1"/>
          <p:nvPr/>
        </p:nvSpPr>
        <p:spPr>
          <a:xfrm>
            <a:off x="546100" y="2814042"/>
            <a:ext cx="4501896" cy="73779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100% Synthesis Protection</a:t>
            </a:r>
            <a:r>
              <a:rPr sz="1300" b="0" i="0" u="none">
                <a:solidFill>
                  <a:srgbClr val="3C4043"/>
                </a:solidFill>
                <a:latin typeface="Google Sans"/>
                <a:ea typeface="Hiragino Sans"/>
              </a:rPr>
              <a:t> Server verifies in </a:t>
            </a:r>
            <a:r>
              <a:rPr sz="1300" b="1" i="0" u="none">
                <a:solidFill>
                  <a:srgbClr val="1A73E8"/>
                </a:solidFill>
                <a:latin typeface="Google Sans"/>
                <a:ea typeface="Hiragino Sans"/>
              </a:rPr>
              <a:t>O(1)</a:t>
            </a:r>
            <a:r>
              <a:rPr sz="1300" b="0" i="0" u="none">
                <a:solidFill>
                  <a:srgbClr val="3C4043"/>
                </a:solidFill>
                <a:latin typeface="Google Sans"/>
                <a:ea typeface="Hiragino Sans"/>
              </a:rPr>
              <a:t> (</a:t>
            </a:r>
            <a:r>
              <a:rPr sz="1170" b="0" i="0" u="none">
                <a:solidFill>
                  <a:srgbClr val="185ABC"/>
                </a:solidFill>
                <a:highlight>
                  <a:srgbClr val="F8F9FA"/>
                </a:highlight>
                <a:latin typeface="Roboto Mono"/>
                <a:ea typeface="Noto Sans Mono CJK JP"/>
              </a:rPr>
              <a:t>1 hash</a:t>
            </a:r>
            <a:r>
              <a:rPr sz="1300" b="0" i="0" u="none">
                <a:solidFill>
                  <a:srgbClr val="3C4043"/>
                </a:solidFill>
                <a:latin typeface="Google Sans"/>
                <a:ea typeface="Hiragino Sans"/>
              </a:rPr>
              <a:t>), while 1,000 RPS costs the botnet </a:t>
            </a:r>
            <a:r>
              <a:rPr sz="1300" b="1" i="0" u="none">
                <a:solidFill>
                  <a:srgbClr val="1A73E8"/>
                </a:solidFill>
                <a:latin typeface="Google Sans"/>
                <a:ea typeface="Hiragino Sans"/>
              </a:rPr>
              <a:t>65M+ hashes/sec</a:t>
            </a:r>
            <a:r>
              <a:rPr sz="1300" b="0" i="0" u="none">
                <a:solidFill>
                  <a:srgbClr val="3C4043"/>
                </a:solidFill>
                <a:latin typeface="Google Sans"/>
                <a:ea typeface="Hiragino Sans"/>
              </a:rPr>
              <a:t>.</a:t>
            </a:r>
          </a:p>
        </p:txBody>
      </p:sp>
      <p:pic>
        <p:nvPicPr>
          <p:cNvPr id="7" name="Picture 6" descr="drawlib_18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8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Turning Point: How PoW Shifted the Attacker's Goal</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A Shift in Adversary Objective</a:t>
            </a:r>
          </a:p>
        </p:txBody>
      </p:sp>
      <p:sp>
        <p:nvSpPr>
          <p:cNvPr id="4" name="TextBox 3"/>
          <p:cNvSpPr txBox="1"/>
          <p:nvPr/>
        </p:nvSpPr>
        <p:spPr>
          <a:xfrm>
            <a:off x="546100" y="1321990"/>
            <a:ext cx="4501896" cy="7441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Before PoW: Focused on Calling TTS API</a:t>
            </a:r>
            <a:r>
              <a:rPr sz="1300" b="0" i="0" u="none">
                <a:solidFill>
                  <a:srgbClr val="3C4043"/>
                </a:solidFill>
                <a:latin typeface="Google Sans"/>
                <a:ea typeface="Hiragino Sans"/>
              </a:rPr>
              <a:t> Up to this point, every tactic (4 geo-waves &amp; JS cracking) aimed specifically at calling </a:t>
            </a:r>
            <a:r>
              <a:rPr sz="1170" b="0" i="0" u="none">
                <a:solidFill>
                  <a:srgbClr val="185ABC"/>
                </a:solidFill>
                <a:highlight>
                  <a:srgbClr val="F8F9FA"/>
                </a:highlight>
                <a:latin typeface="Roboto Mono"/>
                <a:ea typeface="Noto Sans Mono CJK JP"/>
              </a:rPr>
              <a:t>POST /synthesize</a:t>
            </a:r>
            <a:r>
              <a:rPr sz="1300" b="0" i="0" u="none">
                <a:solidFill>
                  <a:srgbClr val="3C4043"/>
                </a:solidFill>
                <a:latin typeface="Google Sans"/>
                <a:ea typeface="Hiragino Sans"/>
              </a:rPr>
              <a:t>.</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SHA-256 PoW Closed the Synthesis Door</a:t>
            </a:r>
            <a:r>
              <a:rPr sz="1300" b="0" i="0" u="none">
                <a:solidFill>
                  <a:srgbClr val="3C4043"/>
                </a:solidFill>
                <a:latin typeface="Google Sans"/>
                <a:ea typeface="Hiragino Sans"/>
              </a:rPr>
              <a:t> Requiring 65,000 hashes per call made mass TTS generation computationally infeasible.</a:t>
            </a:r>
          </a:p>
        </p:txBody>
      </p:sp>
      <p:sp>
        <p:nvSpPr>
          <p:cNvPr id="6" name="TextBox 5"/>
          <p:cNvSpPr txBox="1"/>
          <p:nvPr/>
        </p:nvSpPr>
        <p:spPr>
          <a:xfrm>
            <a:off x="546100" y="3084512"/>
            <a:ext cx="4501896" cy="99556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After PoW: "Just Reach the Origin"</a:t>
            </a:r>
            <a:r>
              <a:rPr sz="1300" b="0" i="0" u="none">
                <a:solidFill>
                  <a:srgbClr val="3C4043"/>
                </a:solidFill>
                <a:latin typeface="Google Sans"/>
                <a:ea typeface="Hiragino Sans"/>
              </a:rPr>
              <a:t> No longer fixated on the TTS API, the attacker's new goal became sneaking massive request volume past our defenses to hit the Origin on </a:t>
            </a:r>
            <a:r>
              <a:rPr sz="1300" b="0" i="1" u="none">
                <a:solidFill>
                  <a:srgbClr val="3C4043"/>
                </a:solidFill>
                <a:latin typeface="Google Sans"/>
                <a:ea typeface="Hiragino Sans"/>
              </a:rPr>
              <a:t>any</a:t>
            </a:r>
            <a:r>
              <a:rPr sz="1300" b="0" i="0" u="none">
                <a:solidFill>
                  <a:srgbClr val="3C4043"/>
                </a:solidFill>
                <a:latin typeface="Google Sans"/>
                <a:ea typeface="Hiragino Sans"/>
              </a:rPr>
              <a:t> endpoint.</a:t>
            </a:r>
          </a:p>
        </p:txBody>
      </p:sp>
      <p:pic>
        <p:nvPicPr>
          <p:cNvPr id="7" name="Picture 6" descr="drawlib_19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19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Attacker's Pivot: From Resource Theft to Pure EDoS</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Strategic Shift in Attack Vector</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Phase 1 Blocked (</a:t>
            </a:r>
            <a:r>
              <a:rPr sz="1170" b="0" i="0" u="none">
                <a:solidFill>
                  <a:srgbClr val="185ABC"/>
                </a:solidFill>
                <a:highlight>
                  <a:srgbClr val="F8F9FA"/>
                </a:highlight>
                <a:latin typeface="Roboto Mono"/>
                <a:ea typeface="Noto Sans Mono CJK JP"/>
              </a:rPr>
              <a:t>POST /synthesize</a:t>
            </a:r>
            <a:r>
              <a:rPr sz="1300" b="1" i="0" u="none">
                <a:solidFill>
                  <a:srgbClr val="1A73E8"/>
                </a:solidFill>
                <a:latin typeface="Google Sans"/>
                <a:ea typeface="Hiragino Sans"/>
              </a:rPr>
              <a:t>)</a:t>
            </a:r>
            <a:r>
              <a:rPr sz="1300" b="0" i="0" u="none">
                <a:solidFill>
                  <a:srgbClr val="3C4043"/>
                </a:solidFill>
                <a:latin typeface="Google Sans"/>
                <a:ea typeface="Hiragino Sans"/>
              </a:rPr>
              <a:t> SHA-256 PoW made unauthorized TTS generation computationally infeasible.</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Phase 2 Retaliation (</a:t>
            </a:r>
            <a:r>
              <a:rPr sz="1170" b="0" i="0" u="none">
                <a:solidFill>
                  <a:srgbClr val="185ABC"/>
                </a:solidFill>
                <a:highlight>
                  <a:srgbClr val="F8F9FA"/>
                </a:highlight>
                <a:latin typeface="Roboto Mono"/>
                <a:ea typeface="Noto Sans Mono CJK JP"/>
              </a:rPr>
              <a:t>GET /challenge</a:t>
            </a:r>
            <a:r>
              <a:rPr sz="1300" b="1" i="0" u="none">
                <a:solidFill>
                  <a:srgbClr val="1A73E8"/>
                </a:solidFill>
                <a:latin typeface="Google Sans"/>
                <a:ea typeface="Hiragino Sans"/>
              </a:rPr>
              <a:t> &amp; </a:t>
            </a:r>
            <a:r>
              <a:rPr sz="1170" b="0" i="0" u="none">
                <a:solidFill>
                  <a:srgbClr val="185ABC"/>
                </a:solidFill>
                <a:highlight>
                  <a:srgbClr val="F8F9FA"/>
                </a:highlight>
                <a:latin typeface="Roboto Mono"/>
                <a:ea typeface="Noto Sans Mono CJK JP"/>
              </a:rPr>
              <a:t>/</a:t>
            </a:r>
            <a:r>
              <a:rPr sz="1300" b="1" i="0" u="none">
                <a:solidFill>
                  <a:srgbClr val="1A73E8"/>
                </a:solidFill>
                <a:latin typeface="Google Sans"/>
                <a:ea typeface="Hiragino Sans"/>
              </a:rPr>
              <a:t>)</a:t>
            </a:r>
            <a:r>
              <a:rPr sz="1300" b="0" i="0" u="none">
                <a:solidFill>
                  <a:srgbClr val="3C4043"/>
                </a:solidFill>
                <a:latin typeface="Google Sans"/>
                <a:ea typeface="Hiragino Sans"/>
              </a:rPr>
              <a:t> Botnet pivoted to unauthenticated endpoints that require </a:t>
            </a:r>
            <a:r>
              <a:rPr sz="1300" b="1" i="0" u="none">
                <a:solidFill>
                  <a:srgbClr val="1A73E8"/>
                </a:solidFill>
                <a:latin typeface="Google Sans"/>
                <a:ea typeface="Hiragino Sans"/>
              </a:rPr>
              <a:t>zero PoW</a:t>
            </a:r>
            <a:r>
              <a:rPr sz="1300" b="0" i="0" u="none">
                <a:solidFill>
                  <a:srgbClr val="3C4043"/>
                </a:solidFill>
                <a:latin typeface="Google Sans"/>
                <a:ea typeface="Hiragino Sans"/>
              </a:rPr>
              <a:t>.</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300 Million Requests / Day</a:t>
            </a:r>
            <a:r>
              <a:rPr sz="1300" b="0" i="0" u="none">
                <a:solidFill>
                  <a:srgbClr val="3C4043"/>
                </a:solidFill>
                <a:latin typeface="Google Sans"/>
                <a:ea typeface="Hiragino Sans"/>
              </a:rPr>
              <a:t> A </a:t>
            </a:r>
            <a:r>
              <a:rPr sz="1300" b="1" i="0" u="none">
                <a:solidFill>
                  <a:srgbClr val="1A73E8"/>
                </a:solidFill>
                <a:latin typeface="Google Sans"/>
                <a:ea typeface="Hiragino Sans"/>
              </a:rPr>
              <a:t>100x volumetric surge</a:t>
            </a:r>
            <a:r>
              <a:rPr sz="1300" b="0" i="0" u="none">
                <a:solidFill>
                  <a:srgbClr val="3C4043"/>
                </a:solidFill>
                <a:latin typeface="Google Sans"/>
                <a:ea typeface="Hiragino Sans"/>
              </a:rPr>
              <a:t> (~3,500–10,000 RPS) designed purely to inflate cloud request &amp; WAF bills.</a:t>
            </a:r>
          </a:p>
        </p:txBody>
      </p:sp>
      <p:pic>
        <p:nvPicPr>
          <p:cNvPr id="7" name="Picture 6" descr="drawlib_20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20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Cloud Billing Log: How Cloud Armor Became the #1 Cost</a:t>
            </a:r>
          </a:p>
        </p:txBody>
      </p:sp>
      <p:pic>
        <p:nvPicPr>
          <p:cNvPr id="3" name="Picture 2" descr="drawlib_21_1.png"/>
          <p:cNvPicPr>
            <a:picLocks noChangeAspect="1"/>
          </p:cNvPicPr>
          <p:nvPr/>
        </p:nvPicPr>
        <p:blipFill>
          <a:blip r:embed="rId2"/>
          <a:stretch>
            <a:fillRect/>
          </a:stretch>
        </p:blipFill>
        <p:spPr>
          <a:xfrm>
            <a:off x="523875" y="889000"/>
            <a:ext cx="4286250" cy="5143500"/>
          </a:xfrm>
          <a:prstGeom prst="rect">
            <a:avLst/>
          </a:prstGeom>
        </p:spPr>
      </p:pic>
      <p:pic>
        <p:nvPicPr>
          <p:cNvPr id="4" name="Picture 3" descr="drawlib_21_2.png"/>
          <p:cNvPicPr>
            <a:picLocks noChangeAspect="1"/>
          </p:cNvPicPr>
          <p:nvPr/>
        </p:nvPicPr>
        <p:blipFill>
          <a:blip r:embed="rId3"/>
          <a:stretch>
            <a:fillRect/>
          </a:stretch>
        </p:blipFill>
        <p:spPr>
          <a:xfrm>
            <a:off x="5095418" y="889000"/>
            <a:ext cx="6573162" cy="5143500"/>
          </a:xfrm>
          <a:prstGeom prst="rect">
            <a:avLst/>
          </a:prstGeom>
        </p:spPr>
      </p:pic>
      <p:pic>
        <p:nvPicPr>
          <p:cNvPr id="5" name="Picture 4" descr="drawlib_21_3.png"/>
          <p:cNvPicPr>
            <a:picLocks noChangeAspect="1"/>
          </p:cNvPicPr>
          <p:nvPr/>
        </p:nvPicPr>
        <p:blipFill>
          <a:blip r:embed="rId4"/>
          <a:stretch>
            <a:fillRect/>
          </a:stretch>
        </p:blipFill>
        <p:spPr>
          <a:xfrm>
            <a:off x="10922000" y="6318302"/>
            <a:ext cx="889000" cy="190394"/>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Midnight Emergency: Tearing Down GCLB &amp; Choosing a Flat-Rate WAF</a:t>
            </a:r>
          </a:p>
        </p:txBody>
      </p:sp>
      <p:pic>
        <p:nvPicPr>
          <p:cNvPr id="3" name="Picture 2" descr="drawlib_22_1.png"/>
          <p:cNvPicPr>
            <a:picLocks noChangeAspect="1"/>
          </p:cNvPicPr>
          <p:nvPr/>
        </p:nvPicPr>
        <p:blipFill>
          <a:blip r:embed="rId2"/>
          <a:stretch>
            <a:fillRect/>
          </a:stretch>
        </p:blipFill>
        <p:spPr>
          <a:xfrm>
            <a:off x="508000" y="890270"/>
            <a:ext cx="11175999" cy="5140959"/>
          </a:xfrm>
          <a:prstGeom prst="rect">
            <a:avLst/>
          </a:prstGeom>
        </p:spPr>
      </p:pic>
      <p:pic>
        <p:nvPicPr>
          <p:cNvPr id="4" name="Picture 3" descr="drawlib_22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23_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Cloudflare Pro Migration &amp; The 25% Sub-Threshold Leak</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Why Per-IP Rate Limits Leaked</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Flat $20/mo Cost Secured</a:t>
            </a:r>
            <a:r>
              <a:rPr sz="1300" b="0" i="0" u="none">
                <a:solidFill>
                  <a:srgbClr val="3C4043"/>
                </a:solidFill>
                <a:latin typeface="Google Sans"/>
                <a:ea typeface="Hiragino Sans"/>
              </a:rPr>
              <a:t> Cut over DNS to Cloudflare Pro; 75% of the volumetric flood was blocked immediately at $0 overage.</a:t>
            </a:r>
          </a:p>
        </p:txBody>
      </p:sp>
      <p:sp>
        <p:nvSpPr>
          <p:cNvPr id="5" name="TextBox 4"/>
          <p:cNvSpPr txBox="1"/>
          <p:nvPr/>
        </p:nvSpPr>
        <p:spPr>
          <a:xfrm>
            <a:off x="546100" y="2203251"/>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10 Req / 10s Per-IP Threshold</a:t>
            </a:r>
            <a:r>
              <a:rPr sz="1300" b="0" i="0" u="none">
                <a:solidFill>
                  <a:srgbClr val="3C4043"/>
                </a:solidFill>
                <a:latin typeface="Google Sans"/>
                <a:ea typeface="Hiragino Sans"/>
              </a:rPr>
              <a:t> Setting stricter per-IP limits risked blocking legitimate Japanese offices &amp; carrier NATs.</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Distributed Sub-Threshold Swarm</a:t>
            </a:r>
            <a:r>
              <a:rPr sz="1300" b="0" i="0" u="none">
                <a:solidFill>
                  <a:srgbClr val="3C4043"/>
                </a:solidFill>
                <a:latin typeface="Google Sans"/>
                <a:ea typeface="Hiragino Sans"/>
              </a:rPr>
              <a:t> </a:t>
            </a:r>
            <a:r>
              <a:rPr sz="1300" b="1" i="0" u="none">
                <a:solidFill>
                  <a:srgbClr val="1A73E8"/>
                </a:solidFill>
                <a:latin typeface="Google Sans"/>
                <a:ea typeface="Hiragino Sans"/>
              </a:rPr>
              <a:t>5,000+ bot IPs</a:t>
            </a:r>
            <a:r>
              <a:rPr sz="1300" b="0" i="0" u="none">
                <a:solidFill>
                  <a:srgbClr val="3C4043"/>
                </a:solidFill>
                <a:latin typeface="Google Sans"/>
                <a:ea typeface="Hiragino Sans"/>
              </a:rPr>
              <a:t> throttled down to </a:t>
            </a:r>
            <a:r>
              <a:rPr sz="1300" b="1" i="0" u="none">
                <a:solidFill>
                  <a:srgbClr val="1A73E8"/>
                </a:solidFill>
                <a:latin typeface="Google Sans"/>
                <a:ea typeface="Hiragino Sans"/>
              </a:rPr>
              <a:t>6–8 req / 10s each</a:t>
            </a:r>
            <a:r>
              <a:rPr sz="1300" b="0" i="0" u="none">
                <a:solidFill>
                  <a:srgbClr val="3C4043"/>
                </a:solidFill>
                <a:latin typeface="Google Sans"/>
                <a:ea typeface="Hiragino Sans"/>
              </a:rPr>
              <a:t>, leaking </a:t>
            </a:r>
            <a:r>
              <a:rPr sz="1300" b="1" i="0" u="none">
                <a:solidFill>
                  <a:srgbClr val="1A73E8"/>
                </a:solidFill>
                <a:latin typeface="Google Sans"/>
                <a:ea typeface="Hiragino Sans"/>
              </a:rPr>
              <a:t>4,000 RPS (25%)</a:t>
            </a:r>
            <a:r>
              <a:rPr sz="1300" b="0" i="0" u="none">
                <a:solidFill>
                  <a:srgbClr val="3C4043"/>
                </a:solidFill>
                <a:latin typeface="Google Sans"/>
                <a:ea typeface="Hiragino Sans"/>
              </a:rPr>
              <a:t> to origin!</a:t>
            </a:r>
          </a:p>
        </p:txBody>
      </p:sp>
      <p:pic>
        <p:nvPicPr>
          <p:cNvPr id="7" name="Picture 6" descr="drawlib_24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24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Traffic Forensics: Decomposing the Two Botnet Fleets</a:t>
            </a:r>
          </a:p>
        </p:txBody>
      </p:sp>
      <p:sp>
        <p:nvSpPr>
          <p:cNvPr id="3" name="TextBox 2"/>
          <p:cNvSpPr txBox="1"/>
          <p:nvPr/>
        </p:nvSpPr>
        <p:spPr>
          <a:xfrm>
            <a:off x="546100" y="850900"/>
            <a:ext cx="11634216" cy="46732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Log Forensics Breakthrough</a:t>
            </a:r>
            <a:r>
              <a:rPr sz="1300" b="0" i="0" u="none">
                <a:solidFill>
                  <a:srgbClr val="3C4043"/>
                </a:solidFill>
                <a:latin typeface="Google Sans"/>
                <a:ea typeface="Hiragino Sans"/>
              </a:rPr>
              <a:t>: Inspecting Cloudflare request logs by </a:t>
            </a:r>
            <a:r>
              <a:rPr sz="1300" b="1" i="0" u="none">
                <a:solidFill>
                  <a:srgbClr val="1A73E8"/>
                </a:solidFill>
                <a:latin typeface="Google Sans"/>
                <a:ea typeface="Hiragino Sans"/>
              </a:rPr>
              <a:t>ASN</a:t>
            </a:r>
            <a:r>
              <a:rPr sz="1300" b="0" i="0" u="none">
                <a:solidFill>
                  <a:srgbClr val="3C4043"/>
                </a:solidFill>
                <a:latin typeface="Google Sans"/>
                <a:ea typeface="Hiragino Sans"/>
              </a:rPr>
              <a:t>, </a:t>
            </a:r>
            <a:r>
              <a:rPr sz="1300" b="1" i="0" u="none">
                <a:solidFill>
                  <a:srgbClr val="1A73E8"/>
                </a:solidFill>
                <a:latin typeface="Google Sans"/>
                <a:ea typeface="Hiragino Sans"/>
              </a:rPr>
              <a:t>HTTP Protocol Version</a:t>
            </a:r>
            <a:r>
              <a:rPr sz="1300" b="0" i="0" u="none">
                <a:solidFill>
                  <a:srgbClr val="3C4043"/>
                </a:solidFill>
                <a:latin typeface="Google Sans"/>
                <a:ea typeface="Hiragino Sans"/>
              </a:rPr>
              <a:t>, and </a:t>
            </a:r>
            <a:r>
              <a:rPr sz="1300" b="1" i="0" u="none">
                <a:solidFill>
                  <a:srgbClr val="1A73E8"/>
                </a:solidFill>
                <a:latin typeface="Google Sans"/>
                <a:ea typeface="Hiragino Sans"/>
              </a:rPr>
              <a:t>User-Agent</a:t>
            </a:r>
            <a:r>
              <a:rPr sz="1300" b="0" i="0" u="none">
                <a:solidFill>
                  <a:srgbClr val="3C4043"/>
                </a:solidFill>
                <a:latin typeface="Google Sans"/>
                <a:ea typeface="Hiragino Sans"/>
              </a:rPr>
              <a:t> revealed the attack was actually </a:t>
            </a:r>
            <a:r>
              <a:rPr sz="1300" b="1" i="0" u="none">
                <a:solidFill>
                  <a:srgbClr val="1A73E8"/>
                </a:solidFill>
                <a:latin typeface="Google Sans"/>
                <a:ea typeface="Hiragino Sans"/>
              </a:rPr>
              <a:t>two distinct botnet fleets</a:t>
            </a:r>
            <a:r>
              <a:rPr sz="1300" b="0" i="0" u="none">
                <a:solidFill>
                  <a:srgbClr val="3C4043"/>
                </a:solidFill>
                <a:latin typeface="Google Sans"/>
                <a:ea typeface="Hiragino Sans"/>
              </a:rPr>
              <a:t>.</a:t>
            </a:r>
          </a:p>
        </p:txBody>
      </p:sp>
      <p:sp>
        <p:nvSpPr>
          <p:cNvPr id="4" name="TextBox 3"/>
          <p:cNvSpPr txBox="1"/>
          <p:nvPr/>
        </p:nvSpPr>
        <p:spPr>
          <a:xfrm>
            <a:off x="546100" y="1461690"/>
            <a:ext cx="11634216" cy="47367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Protocol Mismatch Tell</a:t>
            </a:r>
            <a:r>
              <a:rPr sz="1300" b="0" i="0" u="none">
                <a:solidFill>
                  <a:srgbClr val="3C4043"/>
                </a:solidFill>
                <a:latin typeface="Google Sans"/>
                <a:ea typeface="Hiragino Sans"/>
              </a:rPr>
              <a:t>: Fleet B spoofed modern Chrome/Safari User-Agents (</a:t>
            </a:r>
            <a:r>
              <a:rPr sz="1170" b="0" i="0" u="none">
                <a:solidFill>
                  <a:srgbClr val="185ABC"/>
                </a:solidFill>
                <a:highlight>
                  <a:srgbClr val="F8F9FA"/>
                </a:highlight>
                <a:latin typeface="Roboto Mono"/>
                <a:ea typeface="Noto Sans Mono CJK JP"/>
              </a:rPr>
              <a:t>Chrome/134</a:t>
            </a:r>
            <a:r>
              <a:rPr sz="1300" b="0" i="0" u="none">
                <a:solidFill>
                  <a:srgbClr val="3C4043"/>
                </a:solidFill>
                <a:latin typeface="Google Sans"/>
                <a:ea typeface="Hiragino Sans"/>
              </a:rPr>
              <a:t>), but its proxy software spoke </a:t>
            </a:r>
            <a:r>
              <a:rPr sz="1300" b="1" i="0" u="none">
                <a:solidFill>
                  <a:srgbClr val="1A73E8"/>
                </a:solidFill>
                <a:latin typeface="Google Sans"/>
                <a:ea typeface="Hiragino Sans"/>
              </a:rPr>
              <a:t>HTTP/1.1</a:t>
            </a:r>
            <a:r>
              <a:rPr sz="1300" b="0" i="0" u="none">
                <a:solidFill>
                  <a:srgbClr val="3C4043"/>
                </a:solidFill>
                <a:latin typeface="Google Sans"/>
                <a:ea typeface="Hiragino Sans"/>
              </a:rPr>
              <a:t> (real browsers always negotiate </a:t>
            </a:r>
            <a:r>
              <a:rPr sz="1300" b="1" i="0" u="none">
                <a:solidFill>
                  <a:srgbClr val="1A73E8"/>
                </a:solidFill>
                <a:latin typeface="Google Sans"/>
                <a:ea typeface="Hiragino Sans"/>
              </a:rPr>
              <a:t>HTTP/2 or HTTP/3</a:t>
            </a:r>
            <a:r>
              <a:rPr sz="1300" b="0" i="0" u="none">
                <a:solidFill>
                  <a:srgbClr val="3C4043"/>
                </a:solidFill>
                <a:latin typeface="Google Sans"/>
                <a:ea typeface="Hiragino Sans"/>
              </a:rPr>
              <a:t>!).</a:t>
            </a:r>
          </a:p>
        </p:txBody>
      </p:sp>
      <p:pic>
        <p:nvPicPr>
          <p:cNvPr id="5" name="Picture 4" descr="drawlib_25_1.png"/>
          <p:cNvPicPr>
            <a:picLocks noChangeAspect="1"/>
          </p:cNvPicPr>
          <p:nvPr/>
        </p:nvPicPr>
        <p:blipFill>
          <a:blip r:embed="rId2"/>
          <a:stretch>
            <a:fillRect/>
          </a:stretch>
        </p:blipFill>
        <p:spPr>
          <a:xfrm>
            <a:off x="508000" y="2032211"/>
            <a:ext cx="11175999" cy="4000076"/>
          </a:xfrm>
          <a:prstGeom prst="rect">
            <a:avLst/>
          </a:prstGeom>
        </p:spPr>
      </p:pic>
      <p:pic>
        <p:nvPicPr>
          <p:cNvPr id="6" name="Picture 5" descr="drawlib_25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The 5-Layer Defense-in-Depth Architecture</a:t>
            </a:r>
          </a:p>
        </p:txBody>
      </p:sp>
      <p:pic>
        <p:nvPicPr>
          <p:cNvPr id="3" name="Picture 2" descr="drawlib_26_1.png"/>
          <p:cNvPicPr>
            <a:picLocks noChangeAspect="1"/>
          </p:cNvPicPr>
          <p:nvPr/>
        </p:nvPicPr>
        <p:blipFill>
          <a:blip r:embed="rId2"/>
          <a:stretch>
            <a:fillRect/>
          </a:stretch>
        </p:blipFill>
        <p:spPr>
          <a:xfrm>
            <a:off x="508000" y="890270"/>
            <a:ext cx="11175999" cy="5140959"/>
          </a:xfrm>
          <a:prstGeom prst="rect">
            <a:avLst/>
          </a:prstGeom>
        </p:spPr>
      </p:pic>
      <p:pic>
        <p:nvPicPr>
          <p:cNvPr id="4" name="Picture 3" descr="drawlib_26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Composite WAF Rules: 10 Custom Rules &amp; 2 Rate Limits</a:t>
            </a:r>
          </a:p>
        </p:txBody>
      </p:sp>
      <p:pic>
        <p:nvPicPr>
          <p:cNvPr id="3" name="Picture 2" descr="drawlib_27_1.png"/>
          <p:cNvPicPr>
            <a:picLocks noChangeAspect="1"/>
          </p:cNvPicPr>
          <p:nvPr/>
        </p:nvPicPr>
        <p:blipFill>
          <a:blip r:embed="rId2"/>
          <a:stretch>
            <a:fillRect/>
          </a:stretch>
        </p:blipFill>
        <p:spPr>
          <a:xfrm>
            <a:off x="508000" y="890270"/>
            <a:ext cx="11175999" cy="5140959"/>
          </a:xfrm>
          <a:prstGeom prst="rect">
            <a:avLst/>
          </a:prstGeom>
        </p:spPr>
      </p:pic>
      <p:pic>
        <p:nvPicPr>
          <p:cNvPr id="4" name="Picture 3" descr="drawlib_27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Threat Actor Profile: Anatomy of an AI-Assisted Adversary</a:t>
            </a:r>
          </a:p>
        </p:txBody>
      </p:sp>
      <p:sp>
        <p:nvSpPr>
          <p:cNvPr id="3" name="TextBox 2"/>
          <p:cNvSpPr txBox="1"/>
          <p:nvPr/>
        </p:nvSpPr>
        <p:spPr>
          <a:xfrm>
            <a:off x="508000" y="889000"/>
            <a:ext cx="4541520" cy="280590"/>
          </a:xfrm>
          <a:prstGeom prst="rect">
            <a:avLst/>
          </a:prstGeom>
          <a:noFill/>
        </p:spPr>
        <p:txBody>
          <a:bodyPr wrap="square" lIns="0" rIns="0" tIns="0" bIns="0" anchor="t">
            <a:spAutoFit/>
          </a:bodyPr>
          <a:lstStyle/>
          <a:p>
            <a:pPr algn="l">
              <a:lnSpc>
                <a:spcPct val="108000"/>
              </a:lnSpc>
            </a:pPr>
            <a:r>
              <a:rPr sz="1700" b="0" i="0" u="none">
                <a:solidFill>
                  <a:srgbClr val="5F6368"/>
                </a:solidFill>
                <a:latin typeface="Google Sans"/>
                <a:ea typeface="Hiragino Sans"/>
              </a:rPr>
              <a:t>Why Their Cycle Ran So Fast</a:t>
            </a:r>
          </a:p>
        </p:txBody>
      </p:sp>
      <p:sp>
        <p:nvSpPr>
          <p:cNvPr id="4" name="TextBox 3"/>
          <p:cNvSpPr txBox="1"/>
          <p:nvPr/>
        </p:nvSpPr>
        <p:spPr>
          <a:xfrm>
            <a:off x="546100" y="1321990"/>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LLM-Speed JS Cracking (&lt;3 Hours)</a:t>
            </a:r>
            <a:r>
              <a:rPr sz="1300" b="0" i="0" u="none">
                <a:solidFill>
                  <a:srgbClr val="3C4043"/>
                </a:solidFill>
                <a:latin typeface="Google Sans"/>
                <a:ea typeface="Hiragino Sans"/>
              </a:rPr>
              <a:t> De-obfuscated our custom frontend JS bundle and replicated HMAC signing in under 180 minutes.</a:t>
            </a:r>
          </a:p>
        </p:txBody>
      </p:sp>
      <p:sp>
        <p:nvSpPr>
          <p:cNvPr id="5" name="TextBox 4"/>
          <p:cNvSpPr txBox="1"/>
          <p:nvPr/>
        </p:nvSpPr>
        <p:spPr>
          <a:xfrm>
            <a:off x="546100" y="2203251"/>
            <a:ext cx="4501896" cy="7441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Automated A/B Threshold Probing</a:t>
            </a:r>
            <a:r>
              <a:rPr sz="1300" b="0" i="0" u="none">
                <a:solidFill>
                  <a:srgbClr val="3C4043"/>
                </a:solidFill>
                <a:latin typeface="Google Sans"/>
                <a:ea typeface="Hiragino Sans"/>
              </a:rPr>
              <a:t> Binary-searched our WAF rate rule and tuned 5,000+ nodes to </a:t>
            </a:r>
            <a:r>
              <a:rPr sz="1170" b="0" i="0" u="none">
                <a:solidFill>
                  <a:srgbClr val="185ABC"/>
                </a:solidFill>
                <a:highlight>
                  <a:srgbClr val="F8F9FA"/>
                </a:highlight>
                <a:latin typeface="Roboto Mono"/>
                <a:ea typeface="Noto Sans Mono CJK JP"/>
              </a:rPr>
              <a:t>6–8 req/10s</a:t>
            </a:r>
            <a:r>
              <a:rPr sz="1300" b="0" i="0" u="none">
                <a:solidFill>
                  <a:srgbClr val="3C4043"/>
                </a:solidFill>
                <a:latin typeface="Google Sans"/>
                <a:ea typeface="Hiragino Sans"/>
              </a:rPr>
              <a:t> (just below </a:t>
            </a:r>
            <a:r>
              <a:rPr sz="1170" b="0" i="0" u="none">
                <a:solidFill>
                  <a:srgbClr val="185ABC"/>
                </a:solidFill>
                <a:highlight>
                  <a:srgbClr val="F8F9FA"/>
                </a:highlight>
                <a:latin typeface="Roboto Mono"/>
                <a:ea typeface="Noto Sans Mono CJK JP"/>
              </a:rPr>
              <a:t>10 req/10s</a:t>
            </a:r>
            <a:r>
              <a:rPr sz="1300" b="0" i="0" u="none">
                <a:solidFill>
                  <a:srgbClr val="3C4043"/>
                </a:solidFill>
                <a:latin typeface="Google Sans"/>
                <a:ea typeface="Hiragino Sans"/>
              </a:rPr>
              <a:t>).</a:t>
            </a:r>
          </a:p>
        </p:txBody>
      </p:sp>
      <p:sp>
        <p:nvSpPr>
          <p:cNvPr id="6" name="TextBox 5"/>
          <p:cNvSpPr txBox="1"/>
          <p:nvPr/>
        </p:nvSpPr>
        <p:spPr>
          <a:xfrm>
            <a:off x="546100" y="3084512"/>
            <a:ext cx="4501896" cy="731440"/>
          </a:xfrm>
          <a:prstGeom prst="rect">
            <a:avLst/>
          </a:prstGeom>
          <a:noFill/>
        </p:spPr>
        <p:txBody>
          <a:bodyPr wrap="square" lIns="0" rIns="0" tIns="0" bIns="0" anchor="t">
            <a:spAutoFit/>
          </a:bodyPr>
          <a:lstStyle/>
          <a:p>
            <a:pPr algn="l" marL="215900" indent="-215900">
              <a:lnSpc>
                <a:spcPct val="133000"/>
              </a:lnSpc>
              <a:tabLst>
                <a:tab pos="215900"/>
              </a:tabLst>
            </a:pPr>
            <a:r>
              <a:rPr sz="1300" b="0" i="0" u="none">
                <a:solidFill>
                  <a:srgbClr val="1A73E8"/>
                </a:solidFill>
                <a:latin typeface="Google Sans"/>
                <a:ea typeface="Hiragino Sans"/>
              </a:rPr>
              <a:t>•	</a:t>
            </a:r>
            <a:r>
              <a:rPr sz="1300" b="1" i="0" u="none">
                <a:solidFill>
                  <a:srgbClr val="1A73E8"/>
                </a:solidFill>
                <a:latin typeface="Google Sans"/>
                <a:ea typeface="Hiragino Sans"/>
              </a:rPr>
              <a:t>Adversarial Training Sandbox</a:t>
            </a:r>
            <a:r>
              <a:rPr sz="1300" b="0" i="0" u="none">
                <a:solidFill>
                  <a:srgbClr val="3C4043"/>
                </a:solidFill>
                <a:latin typeface="Google Sans"/>
                <a:ea typeface="Hiragino Sans"/>
              </a:rPr>
              <a:t> Used our low-stakes hobby service as a live proving ground to train automated WAF-evasion agents.</a:t>
            </a:r>
          </a:p>
        </p:txBody>
      </p:sp>
      <p:pic>
        <p:nvPicPr>
          <p:cNvPr id="7" name="Picture 6" descr="drawlib_28_1.png"/>
          <p:cNvPicPr>
            <a:picLocks noChangeAspect="1"/>
          </p:cNvPicPr>
          <p:nvPr/>
        </p:nvPicPr>
        <p:blipFill>
          <a:blip r:embed="rId2"/>
          <a:stretch>
            <a:fillRect/>
          </a:stretch>
        </p:blipFill>
        <p:spPr>
          <a:xfrm>
            <a:off x="5095418" y="889000"/>
            <a:ext cx="6573162" cy="5143500"/>
          </a:xfrm>
          <a:prstGeom prst="rect">
            <a:avLst/>
          </a:prstGeom>
        </p:spPr>
      </p:pic>
      <p:pic>
        <p:nvPicPr>
          <p:cNvPr id="8" name="Picture 7" descr="drawlib_28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29_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08000" y="254000"/>
            <a:ext cx="11673840" cy="396180"/>
          </a:xfrm>
          <a:prstGeom prst="rect">
            <a:avLst/>
          </a:prstGeom>
          <a:noFill/>
        </p:spPr>
        <p:txBody>
          <a:bodyPr wrap="square" lIns="0" rIns="0" tIns="0" bIns="0" anchor="t">
            <a:spAutoFit/>
          </a:bodyPr>
          <a:lstStyle/>
          <a:p>
            <a:pPr algn="l">
              <a:lnSpc>
                <a:spcPct val="100000"/>
              </a:lnSpc>
            </a:pPr>
            <a:r>
              <a:rPr sz="2600" b="1" i="0" u="none">
                <a:solidFill>
                  <a:srgbClr val="1A73E8"/>
                </a:solidFill>
                <a:latin typeface="Google Sans"/>
                <a:ea typeface="Hiragino Sans"/>
              </a:rPr>
              <a:t>Summary: 4 Golden Rules for Serverless DDoS Defense</a:t>
            </a:r>
          </a:p>
        </p:txBody>
      </p:sp>
      <p:pic>
        <p:nvPicPr>
          <p:cNvPr id="3" name="Picture 2" descr="drawlib_30_1.png"/>
          <p:cNvPicPr>
            <a:picLocks noChangeAspect="1"/>
          </p:cNvPicPr>
          <p:nvPr/>
        </p:nvPicPr>
        <p:blipFill>
          <a:blip r:embed="rId2"/>
          <a:stretch>
            <a:fillRect/>
          </a:stretch>
        </p:blipFill>
        <p:spPr>
          <a:xfrm>
            <a:off x="508000" y="890349"/>
            <a:ext cx="6731000" cy="5140801"/>
          </a:xfrm>
          <a:prstGeom prst="rect">
            <a:avLst/>
          </a:prstGeom>
        </p:spPr>
      </p:pic>
      <p:pic>
        <p:nvPicPr>
          <p:cNvPr id="4" name="Picture 3" descr="drawlib_30_2.png"/>
          <p:cNvPicPr>
            <a:picLocks noChangeAspect="1"/>
          </p:cNvPicPr>
          <p:nvPr/>
        </p:nvPicPr>
        <p:blipFill>
          <a:blip r:embed="rId3"/>
          <a:stretch>
            <a:fillRect/>
          </a:stretch>
        </p:blipFill>
        <p:spPr>
          <a:xfrm>
            <a:off x="7506111" y="888999"/>
            <a:ext cx="4164777" cy="5143500"/>
          </a:xfrm>
          <a:prstGeom prst="rect">
            <a:avLst/>
          </a:prstGeom>
        </p:spPr>
      </p:pic>
      <p:pic>
        <p:nvPicPr>
          <p:cNvPr id="5" name="Picture 4" descr="drawlib_30_3.png"/>
          <p:cNvPicPr>
            <a:picLocks noChangeAspect="1"/>
          </p:cNvPicPr>
          <p:nvPr/>
        </p:nvPicPr>
        <p:blipFill>
          <a:blip r:embed="rId4"/>
          <a:stretch>
            <a:fillRect/>
          </a:stretch>
        </p:blipFill>
        <p:spPr>
          <a:xfrm>
            <a:off x="10922000" y="6318302"/>
            <a:ext cx="889000" cy="190394"/>
          </a:xfrm>
          <a:prstGeom prst="rect">
            <a:avLst/>
          </a:prstGeom>
        </p:spPr>
      </p:pic>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drawlib_31_1.png"/>
          <p:cNvPicPr>
            <a:picLocks noChangeAspect="1"/>
          </p:cNvPicPr>
          <p:nvPr/>
        </p:nvPicPr>
        <p:blipFill>
          <a:blip r:embed="rId2"/>
          <a:stretch>
            <a:fillRect/>
          </a:stretch>
        </p:blipFill>
        <p:spPr>
          <a:xfrm>
            <a:off x="0" y="0"/>
            <a:ext cx="12192000" cy="6858000"/>
          </a:xfrm>
          <a:prstGeom prst="rect">
            <a:avLst/>
          </a:prstGeom>
        </p:spPr>
      </p:pic>
      <p:pic>
        <p:nvPicPr>
          <p:cNvPr id="3" name="Picture 2" descr="drawlib_31_2.png"/>
          <p:cNvPicPr>
            <a:picLocks noChangeAspect="1"/>
          </p:cNvPicPr>
          <p:nvPr/>
        </p:nvPicPr>
        <p:blipFill>
          <a:blip r:embed="rId3"/>
          <a:stretch>
            <a:fillRect/>
          </a:stretch>
        </p:blipFill>
        <p:spPr>
          <a:xfrm>
            <a:off x="10922000" y="6318302"/>
            <a:ext cx="889000" cy="1903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Surviving a 300M+ Req/Day DDoS &amp; EDoS Attack</dc:title>
  <dc:subject/>
  <dc:creator>drawlib</dc:creator>
  <cp:keywords/>
  <dc:description/>
  <cp:lastModifiedBy>Steve Canny</cp:lastModifiedBy>
  <cp:revision>1</cp:revision>
  <dcterms:created xsi:type="dcterms:W3CDTF">2026-01-01T00:00:00Z</dcterms:created>
  <dcterms:modified xsi:type="dcterms:W3CDTF">2026-01-01T00:00:00Z</dcterms:modified>
  <cp:category/>
</cp:coreProperties>
</file>