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Welcome to the official Drawlib Showcase presentation.</a:t>
            </a:r>
          </a:p>
          <a:p>
            <a:r>
              <a:rPr>
                <a:ea typeface="Hiragino Sans"/>
              </a:rPr>
              <a:t>• Drawlib is a pure-Python library built around the philosophy of "Illustration as Code" and "Illustrated Documentation as Code."</a:t>
            </a:r>
          </a:p>
          <a:p>
            <a:r>
              <a:rPr>
                <a:ea typeface="Hiragino Sans"/>
              </a:rPr>
              <a:t>• As shown in the architecture diagram on the right, Drawlib unifies Python code and Markdown inside your Git repository and compiles them into interactive documentation websites, vector PDFs, and 16:9 presentation slide decks—including this very presentation.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At an executive level, Drawlib rests on three core pillars: a pure-Python declarative API, four integrated publishing archetypes, and first-class ergonomics for AI coding agents.</a:t>
            </a:r>
          </a:p>
          <a:p>
            <a:r>
              <a:rPr>
                <a:ea typeface="Hiragino Sans"/>
              </a:rPr>
              <a:t>• On the right, our KPI cards summarize the scope of the ecosystem: 100% pure Python and Git-native, 23+ geometric primitives paired with 10 SmartArts and 7 quantitative charts, 7+ domain diagram engines and auto-layout solvers, and 4 unified publishing targets.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Here is our 7-chapter roadmap for the presentation.</a:t>
            </a:r>
          </a:p>
          <a:p>
            <a:r>
              <a:rPr>
                <a:ea typeface="Hiragino Sans"/>
              </a:rPr>
              <a:t>• We begin in Chapter 1 with why Drawlib exists and the problems it solves, move through the core engine and primitives in Chapter 2, SmartArts and quantitative charts in Chapter 3, domain diagrams and auto-layout graphs in Chapter 4, multi-frame animations in Chapter 5, the documentation and slide engine in Chapter 6, and finally the AI agent workflow in Chapter 7.</a:t>
            </a:r>
          </a:p>
          <a:p>
            <a:r>
              <a:rPr>
                <a:ea typeface="Hiragino Sans"/>
              </a:rPr>
              <a:t>• Notably, this entire slide deck is dogfooded directly from docs/slide_about_drawlib_src/ using the exact features we are showcasing.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In Chapter 1, we explore the fundamental motivation behind Drawlib.</a:t>
            </a:r>
          </a:p>
          <a:p>
            <a:r>
              <a:rPr>
                <a:ea typeface="Hiragino Sans"/>
              </a:rPr>
              <a:t>• Why do engineering teams struggle to keep technical diagrams and documentation up to date?</a:t>
            </a:r>
          </a:p>
          <a:p>
            <a:r>
              <a:rPr>
                <a:ea typeface="Hiragino Sans"/>
              </a:rPr>
              <a:t>• We will examine the three traditional pain points—GUI tool fragmentation, text DSL layout limitations, and low-level plotting boilerplate—and show how Drawlib establishes a unified Single Source of Truth for both human engineers and AI coding agents.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Let's examine Pain Point 1: Tool Fragmentation.</a:t>
            </a:r>
          </a:p>
          <a:p>
            <a:r>
              <a:rPr>
                <a:ea typeface="Hiragino Sans"/>
              </a:rPr>
              <a:t>• In most engineering organizations, source code lives in Git, architecture diagrams live in external GUI canvases like Draw.io, Visio, or Figma, and technical documentation lives in external wikis.</a:t>
            </a:r>
          </a:p>
          <a:p>
            <a:r>
              <a:rPr>
                <a:ea typeface="Hiragino Sans"/>
              </a:rPr>
              <a:t>• Every architecture change requires manual redrawing and manual PNG exporting across tools. Over time, those manual handoffs break down, causing severe documentation rot.</a:t>
            </a:r>
          </a:p>
          <a:p>
            <a:r>
              <a:rPr>
                <a:ea typeface="Hiragino Sans"/>
              </a:rPr>
              <a:t>• Drawlib eliminates these silos by bringing code, diagrams, and documentation into a single Git repository.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Pain Point 2 is the limitation of text DSLs like Mermaid, PlantUML, and Graphviz DOT.</a:t>
            </a:r>
          </a:p>
          <a:p>
            <a:r>
              <a:rPr>
                <a:ea typeface="Hiragino Sans"/>
              </a:rPr>
              <a:t>• While text DSLs are diffable in Git, they treat layout as a black box. They work well for a 5-node toy flowchart, but as soon as you model a multi-tier cloud architecture, adding one connection can scramble node positions or create awkward wire crossings that you cannot fix.</a:t>
            </a:r>
          </a:p>
          <a:p>
            <a:r>
              <a:rPr>
                <a:ea typeface="Hiragino Sans"/>
              </a:rPr>
              <a:t>• Drawlib gives you both worlds: 5 automatic graph layout solvers (drawlib.graph) when you want topological auto-layout, AND 100% deterministic Cartesian coordinates (drawlib.diagrams) when you want exact alignment and routing.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Pain Point 3 is the opposite extreme: writing raw SVG XML or low-level matplotlib.patches code directly.</a:t>
            </a:r>
          </a:p>
          <a:p>
            <a:r>
              <a:rPr>
                <a:ea typeface="Hiragino Sans"/>
              </a:rPr>
              <a:t>• While Matplotlib is a powerhouse for scientific plotting, building an architecture diagram or sequence diagram with raw FancyBboxPatch and ConnectionPatch objects takes nearly 200 lines of tedious coordinate math per diagram.</a:t>
            </a:r>
          </a:p>
          <a:p>
            <a:r>
              <a:rPr>
                <a:ea typeface="Hiragino Sans"/>
              </a:rPr>
              <a:t>• Drawlib wraps the rendering engine in a clean, type-validated, domain-aware Python API where 15 lines of declarative code replace 180 lines of boilerplate.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comparison matrix—rendered live using drawlib.smartarts.Table—summarizes how Drawlib compares against GUI tools, text DSLs, and raw plotting libraries across six key engineering criteria.</a:t>
            </a:r>
          </a:p>
          <a:p>
            <a:r>
              <a:rPr>
                <a:ea typeface="Hiragino Sans"/>
              </a:rPr>
              <a:t>• Notice the rightmost column: Drawlib is the only solution that combines clean Git diffability, both deterministic coordinate control and automatic layout solvers, full Python programmability, unified architecture diagrams + quantitative charts, native multi-frame animations, and an AI agent self-healing workflow.</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Look at how clean the Drawlib solution is in practice.</a:t>
            </a:r>
          </a:p>
          <a:p>
            <a:r>
              <a:rPr>
                <a:ea typeface="Hiragino Sans"/>
              </a:rPr>
              <a:t>• On the left is a 15-line declarative Python snippet using ArchitectureDiagram, NodeGroup, Node, and official GcpIcon / PhosphorIcon enums.</a:t>
            </a:r>
          </a:p>
          <a:p>
            <a:r>
              <a:rPr>
                <a:ea typeface="Hiragino Sans"/>
              </a:rPr>
              <a:t>• On the right is the exact vector SVG output compiled from that snippet: NodeGroup automatically computes its bounding box around child nodes, gw.fork([sql, bq]) routes a 1-to-2 orthogonal bus fan-out, and our 50%+ neutral baseline keeps the visual hierarchy crisp with API Gateway as the focal hero node.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When diagrams and documentation live in Git alongside application code, we achieve a true Single Source of Truth.</a:t>
            </a:r>
          </a:p>
          <a:p>
            <a:r>
              <a:rPr>
                <a:ea typeface="Hiragino Sans"/>
              </a:rPr>
              <a:t>• On the right, we combine two Drawlib components on a single canvas—a ChevronProcess at the top and an ArchitectureDiagram at the bottom—to illustrate how .md files, styles.py, and utils.py flow through PR code review and drawlib build to produce HTML sites, vector PDFs, and 16:9 slide decks.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Crucially, Drawlib is designed from the ground up for both human engineers and AI coding agents.</a:t>
            </a:r>
          </a:p>
          <a:p>
            <a:r>
              <a:rPr>
                <a:ea typeface="Hiragino Sans"/>
              </a:rPr>
              <a:t>• Because AI models reason natively in Python, they can query drawlib rules show, write declarative drawing code, render a preview with the coordinate grid (-g), visually inspect the output image, and autonomously self-heal any layout or overlap issues before presenting the final result to the human engineer.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In Chapter 2, we dive into Drawlib's core rendering engine and foundational drawing primitives.</a:t>
            </a:r>
          </a:p>
          <a:p>
            <a:r>
              <a:rPr>
                <a:ea typeface="Hiragino Sans"/>
              </a:rPr>
              <a:t>• We will cover the Cartesian coordinate system, visual grid debugging, all 23 geometric shapes and block arrows, straight/curved/Bezier connectors, multilingual typography, vector/cloud icons, and the 50%+ neutral design token discipline.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Every Drawlib canvas uses a clean Cartesian coordinate system where (0, 0) is at the bottom-left corner, X grows to the right, and Y grows upward.</a:t>
            </a:r>
          </a:p>
          <a:p>
            <a:r>
              <a:rPr>
                <a:ea typeface="Hiragino Sans"/>
              </a:rPr>
              <a:t>• Because primitives are anchored at their geometric center (cx, cy) by default, aligning three services horizontally means simply giving them the same cy coordinate—regardless of each shape's width or height.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When designing or debugging a diagram layout, you never have to guess coordinates blindly.</a:t>
            </a:r>
          </a:p>
          <a:p>
            <a:r>
              <a:rPr>
                <a:ea typeface="Hiragino Sans"/>
              </a:rPr>
              <a:t>• Passing -g to drawlib show (or grid=True in setup()) overlays a crisp coordinate grid across the canvas, showing major and minor grid lines so you can verify exact alignment and outer margins at a glance.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drawlib.shapes provides over 40 geometric primitives out of the box.</a:t>
            </a:r>
          </a:p>
          <a:p>
            <a:r>
              <a:rPr>
                <a:ea typeface="Hiragino Sans"/>
              </a:rPr>
              <a:t>• Here is a 4x4 visual catalog of 16 core shapes: rounded rectangles, circles, ellipses, multi-disk 3D database cylinders, rhombuses, trapezoids, parallelograms, triangles, hexagons (regularpolygon), stars, hollow rings (hole_ratio), wedges, chevrons, speech bubbles, expressive user faces, and arbitrary polygons.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Beyond standard geometric shapes, drawlib.shapes includes five specialized 2D block arrows (arrow, arrow_l, arrow_u, arrow_arc, arrow_polyline) and bubblespeech callouts.</a:t>
            </a:r>
          </a:p>
          <a:p>
            <a:r>
              <a:rPr>
                <a:ea typeface="Hiragino Sans"/>
              </a:rPr>
              <a:t>• Notice how arrow_l, arrow_u, and arrow_polyline use style.shape_r to create smooth, rounded bends automatically.</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drawlib.lines provides 1D vector connectors to link nodes and components.</a:t>
            </a:r>
          </a:p>
          <a:p>
            <a:r>
              <a:rPr>
                <a:ea typeface="Hiragino Sans"/>
              </a:rPr>
              <a:t>• You can use straight line(), Manhattan orthogonal lines(), symmetric request-response arcs with line_curved(bend=...), automatically filleted polylines with lines_curved(r=...), quadratic/cubic Bezier splines (line_bezier1, line_bezier2), and circular retry loops (line_arc).</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Typography in Drawlib is handled through drawlib.text and drawlib.fonts.</a:t>
            </a:r>
          </a:p>
          <a:p>
            <a:r>
              <a:rPr>
                <a:ea typeface="Hiragino Sans"/>
              </a:rPr>
              <a:t>• text() and text_vertical() support exact horizontal (left, center, right) and vertical (bottom, center, top) anchor alignment.</a:t>
            </a:r>
          </a:p>
          <a:p>
            <a:r>
              <a:rPr>
                <a:ea typeface="Hiragino Sans"/>
              </a:rPr>
              <a:t>• Built-in font families include Font (universal Noto Sans/Serif with CJK), FontRoboto, FontMonoSpace, FontSourceCode, regional scripts, and FontFile for custom .ttf/.otf assets—all automatically bundled into _assets/fonts/ for SVG rendering.</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Standardized icons make technical architectures readable at a glance.</a:t>
            </a:r>
          </a:p>
          <a:p>
            <a:r>
              <a:rPr>
                <a:ea typeface="Hiragino Sans"/>
              </a:rPr>
              <a:t>• drawlib.icons provides over 1,500 vector phosphor icons across 5 typographic weights (thin, light, regular, bold, fill) and 250+ official gcp cloud service icons.</a:t>
            </a:r>
          </a:p>
          <a:p>
            <a:r>
              <a:rPr>
                <a:ea typeface="Hiragino Sans"/>
              </a:rPr>
              <a:t>• drawlib.images complements vector icons with image() and Dimage, allowing you to embed bitmap logos and apply transformations like .grayscale() and .sepia() directly in Python.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Design token discipline is what separates amateur diagrams from executive-ready architecture blueprints.</a:t>
            </a:r>
          </a:p>
          <a:p>
            <a:r>
              <a:rPr>
                <a:ea typeface="Hiragino Sans"/>
              </a:rPr>
              <a:t>• Always import Colors and Styles in PascalCase from drawlib.styles.</a:t>
            </a:r>
          </a:p>
          <a:p>
            <a:r>
              <a:rPr>
                <a:ea typeface="Hiragino Sans"/>
              </a:rPr>
              <a:t>• Follow the 50%+ Neutral Baseline rule: ground at least half of your shapes in calm neutrals (Styles.Neutral, Styles.PrimaryNeutral, Styles.SecondaryNeutral), and reserve saturated fills (Styles.PrimaryFlat) for 1 or 2 hero focal nodes.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Welcome to Chapter 3: SmartArts &amp; Quantitative Charts.</a:t>
            </a:r>
          </a:p>
          <a:p>
            <a:r>
              <a:rPr>
                <a:ea typeface="Hiragino Sans"/>
              </a:rPr>
              <a:t>• Up to this point, we explored Drawlib's foundational canvas, primitives, icons, and the 7-color semantic design system.</a:t>
            </a:r>
          </a:p>
          <a:p>
            <a:r>
              <a:rPr>
                <a:ea typeface="Hiragino Sans"/>
              </a:rPr>
              <a:t>• While primitives give you pixel-exact freedom, assembling recurring patterns like process chevrons, circular PDCA loops, directory trees, tables, or statistical charts out of raw rectangles and lines is tedious and error-prone.</a:t>
            </a:r>
          </a:p>
          <a:p>
            <a:r>
              <a:rPr>
                <a:ea typeface="Hiragino Sans"/>
              </a:rPr>
              <a:t>• In this chapter, we introduce two high-level modules that automate complex geometric math while staying 100% native to the Drawlib vector canvas:</a:t>
            </a:r>
          </a:p>
          <a:p>
            <a:r>
              <a:rPr>
                <a:ea typeface="Hiragino Sans"/>
              </a:rPr>
              <a:t>  1. drawlib.smartarts: 10 structured business and technical visual components with a unified 4-phase lifecycle.</a:t>
            </a:r>
          </a:p>
          <a:p>
            <a:r>
              <a:rPr>
                <a:ea typeface="Hiragino Sans"/>
              </a:rPr>
              <a:t>  2. drawlib.charts: 7 statistical, relational, and project timeline charts that coexist directly alongside architecture diagrams on the same coordinate plane.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drawlib.smartarts provides 10 high-level graphical components that bridge the gap between low-level geometric primitives and full domain diagrams.</a:t>
            </a:r>
          </a:p>
          <a:p>
            <a:r>
              <a:rPr>
                <a:ea typeface="Hiragino Sans"/>
              </a:rPr>
              <a:t>• Notice the Coordinate Anchor Table on the left:</a:t>
            </a:r>
          </a:p>
          <a:p>
            <a:r>
              <a:rPr>
                <a:ea typeface="Hiragino Sans"/>
              </a:rPr>
              <a:t>Coordinate Anchor Table</a:t>
            </a:r>
          </a:p>
          <a:p/>
          <a:p>
            <a:r>
              <a:rPr>
                <a:ea typeface="Hiragino Sans"/>
              </a:rPr>
              <a:t>  • Components that read top-to-bottom like text (Table, TreeNode, BulletPoints, SourceCode) anchor at their Top-Left (x, y) coordinate.</a:t>
            </a:r>
          </a:p>
          <a:p>
            <a:r>
              <a:rPr>
                <a:ea typeface="Hiragino Sans"/>
              </a:rPr>
              <a:t>  • Structural blocks that stack or extend from a baseline (ChevronProcess, GridLayout, Pyramid) anchor at their Bottom-Left (x, y) coordinate.</a:t>
            </a:r>
          </a:p>
          <a:p>
            <a:r>
              <a:rPr>
                <a:ea typeface="Hiragino Sans"/>
              </a:rPr>
              <a:t>  • Radial structures (MindMapNode, Cycle) anchor at their Center (x, y).</a:t>
            </a:r>
          </a:p>
          <a:p>
            <a:r>
              <a:rPr>
                <a:ea typeface="Hiragino Sans"/>
              </a:rPr>
              <a:t>• Every stateful SmartArt shares the 4-Phase Lifecycle shown in the top ChevronProcess:</a:t>
            </a:r>
          </a:p>
          <a:p>
            <a:r>
              <a:rPr>
                <a:ea typeface="Hiragino Sans"/>
              </a:rPr>
              <a:t>4-Phase Lifecycle</a:t>
            </a:r>
          </a:p>
          <a:p/>
          <a:p>
            <a:r>
              <a:rPr>
                <a:ea typeface="Hiragino Sans"/>
              </a:rPr>
              <a:t>ChevronProcess</a:t>
            </a:r>
          </a:p>
          <a:p/>
          <a:p>
            <a:r>
              <a:rPr>
                <a:ea typeface="Hiragino Sans"/>
              </a:rPr>
              <a:t>  1. Instantiate with base styles.</a:t>
            </a:r>
          </a:p>
          <a:p>
            <a:r>
              <a:rPr>
                <a:ea typeface="Hiragino Sans"/>
              </a:rPr>
              <a:t>  2. Register items via .add(..., show=True), which returns a mutable item object.</a:t>
            </a:r>
          </a:p>
          <a:p>
            <a:r>
              <a:rPr>
                <a:ea typeface="Hiragino Sans"/>
              </a:rPr>
              <a:t>  3. Mutate .show or .style between frames for step-by-step slide builds without shifting other items.</a:t>
            </a:r>
          </a:p>
          <a:p>
            <a:r>
              <a:rPr>
                <a:ea typeface="Hiragino Sans"/>
              </a:rPr>
              <a:t>  4. Call .draw(xy, scale=1.0) to render at any resolution or scale factor.</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slide showcases two of the most frequently used process components in drawlib.smartarts: ChevronProcess and Cycle.</a:t>
            </a:r>
          </a:p>
          <a:p>
            <a:r>
              <a:rPr>
                <a:ea typeface="Hiragino Sans"/>
              </a:rPr>
              <a:t>• In the top panel, ChevronProcess renders a 5-stage CI/CD pipeline with flat_left_end=True. Notice how Stage 3 ("Security Gate") uses Styles.PrimaryFlat with Styles.WhiteBold text as the primary focal point, while the remaining 80% of stages use calm neutral and tinted-neutral styles (Styles.Neutral, Styles.PrimaryNeutral, Styles.SecondaryNeutral, Styles.TealNeutral).</a:t>
            </a:r>
          </a:p>
          <a:p>
            <a:r>
              <a:rPr>
                <a:ea typeface="Hiragino Sans"/>
              </a:rPr>
              <a:t>• In the bottom panel, Cycle renders a 5-step SRE Incident Response loop around a central set_center("SRE", description="On-Call Hub") node. Drawlib automatically computes the 72-degree angular intervals and trims the circular arc arrows (arrow_gap) so arrowheads never collide with node borders.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On this slide, we combine three structural SmartArt components on a single canvas: GridLayout on the left, Pyramid on the right, and BoxList along the bottom ribbon.</a:t>
            </a:r>
          </a:p>
          <a:p>
            <a:r>
              <a:rPr>
                <a:ea typeface="Hiragino Sans"/>
              </a:rPr>
              <a:t>• Left (GridLayout): Demonstrates cell spanning in a 4x4 matrix. Remember that GridLayout is anchored at the bottom-left (x, y) and row=0 is the bottom-most row ("Multi-Zone Kubernetes Foundation"), while row=3 is the top-most row ("Edge Ingress"). Middle rows span 1 or 2 columns to represent individual microservices and data stores.</a:t>
            </a:r>
          </a:p>
          <a:p>
            <a:r>
              <a:rPr>
                <a:ea typeface="Hiragino Sans"/>
              </a:rPr>
              <a:t>• Right (Pyramid): Models the classic Software Testing Pyramid using order="vertex_to_base": Manual exploratory testing (1%) at the apex, E2E UI tests (9%), Integration &amp; Contract tests (20%), and Automated Unit Tests (70%) anchored at the wide foundation in Styles.PrimaryFlat.</a:t>
            </a:r>
          </a:p>
          <a:p>
            <a:r>
              <a:rPr>
                <a:ea typeface="Hiragino Sans"/>
              </a:rPr>
              <a:t>• Bottom (BoxList): Shows a horizontal sequence of regional status cards using direction="left".</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slide compares Drawlib's two hierarchical SmartArt components: TreeNode and MindMapNode.</a:t>
            </a:r>
          </a:p>
          <a:p>
            <a:r>
              <a:rPr>
                <a:ea typeface="Hiragino Sans"/>
              </a:rPr>
              <a:t>• Left (TreeNode): Designed for vertical directory and package listings. Using TreeNode.register_drawing_item, we bind Phosphor vector icons (phosphor.folder, phosphor.file_py, phosphor.file_code) that automatically align with the orthogonal tree lines.</a:t>
            </a:r>
          </a:p>
          <a:p>
            <a:r>
              <a:rPr>
                <a:ea typeface="Hiragino Sans"/>
              </a:rPr>
              <a:t>• Right (MindMapNode): Uses a two-pass layout algorithm to measure subtree extents first and then route orthogonal connectors in all four directions (branch="left", "right", "top", "bottom") around the central "Platform Core" ellipse node.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Technical presentations frequently need to pair operational data tables with configuration snippets or code blocks right inside a diagram canvas.</a:t>
            </a:r>
          </a:p>
          <a:p>
            <a:r>
              <a:rPr>
                <a:ea typeface="Hiragino Sans"/>
              </a:rPr>
              <a:t>• Top (Table): Demonstrates draw_flexible() with custom column widths ([26, 20, 16, 18, 12]), alternating row shading via set_style_cell_evenodd(), and targeted cell highlights via set_style_cell()—marking the 99.999% SLA cell in green and the 380 ms batch latency cell in rose.</a:t>
            </a:r>
          </a:p>
          <a:p>
            <a:r>
              <a:rPr>
                <a:ea typeface="Hiragino Sans"/>
              </a:rPr>
              <a:t>• Bottom (SourceCode): Renders syntax-highlighted YAML directly into the vector SVG canvas with line numbers (show_linenum=True) and dark theme styling (SourceCodeStyles.get("dark")).</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Why did we build a dedicated charting engine (drawlib.charts) when libraries like Matplotlib and Seaborn already exist?</a:t>
            </a:r>
          </a:p>
          <a:p>
            <a:r>
              <a:rPr>
                <a:ea typeface="Hiragino Sans"/>
              </a:rPr>
              <a:t>• Look at the right-hand canvas: we have an architecture topology on the left (Edge Ingress -&gt; API Gateway -&gt; Worker Pool) and live vector BarChart and PieChart instances drawn on the exact same coordinate plane, connected by arrows directly from the API Gateway node!</a:t>
            </a:r>
          </a:p>
          <a:p>
            <a:r>
              <a:rPr>
                <a:ea typeface="Hiragino Sans"/>
              </a:rPr>
              <a:t>• Every chart uses the exact same Styles, Colors, and bundled Font tokens as the surrounding diagram, eliminating font mismatches and raster pixelation.</a:t>
            </a:r>
          </a:p>
          <a:p>
            <a:r>
              <a:rPr>
                <a:ea typeface="Hiragino Sans"/>
              </a:rPr>
              <a:t>• Furthermore, all 7 chart classes support series.show = False (which hides a series while locking the 100% axis scale so axes never jump during slide transitions) and draw_ratio (0.0 -&gt; 1.0) for smooth bar/line/wedge growth animations.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slide demonstrates the three core Cartesian categorical/trend chart types: BarChart, LineChart, and AreaChart.</a:t>
            </a:r>
          </a:p>
          <a:p>
            <a:r>
              <a:rPr>
                <a:ea typeface="Hiragino Sans"/>
              </a:rPr>
              <a:t>• Top-Left (BarChart): Compares quarterly Cloud ARR vs. Services revenue using bar_mode="group", rounded tip corners (bar_r=0.6), and direct value labels above each bar.</a:t>
            </a:r>
          </a:p>
          <a:p>
            <a:r>
              <a:rPr>
                <a:ea typeface="Hiragino Sans"/>
              </a:rPr>
              <a:t>• Top-Right (LineChart): Plots 24-hour CPU utilization across a Primary Cluster (solid smooth spline curve with circle markers) and a Read Replica (dashed curve with square markers).</a:t>
            </a:r>
          </a:p>
          <a:p>
            <a:r>
              <a:rPr>
                <a:ea typeface="Hiragino Sans"/>
              </a:rPr>
              <a:t>• Bottom (AreaChart): Visualizes cumulative regional network bandwidth in mode="stack" with fill_alpha=0.65, showing both individual region contributions and the aggregate global bandwidth envelope.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slide highlights three specialized chart types for proportional, multi-dimensional, and relational analysis:</a:t>
            </a:r>
          </a:p>
          <a:p>
            <a:r>
              <a:rPr>
                <a:ea typeface="Hiragino Sans"/>
              </a:rPr>
              <a:t>  1. PieChart (Top-Left): Configured as a Donut chart (hole_ratio=0.5) with a $4.8M Cloud center summary badge and an exploded primary slice (explode=1.2).</a:t>
            </a:r>
          </a:p>
          <a:p>
            <a:r>
              <a:rPr>
                <a:ea typeface="Hiragino Sans"/>
              </a:rPr>
              <a:t>  2. RadarChart (Top-Right): Compares Microservices vs. Monolith architectures across 5 non-functional dimensions (Scale, Reliability, Security, Velocity, Low Latency). Microservices excel at horizontal scale and team velocity, whereas the Monolith achieves lower in-process call latency.</a:t>
            </a:r>
          </a:p>
          <a:p>
            <a:r>
              <a:rPr>
                <a:ea typeface="Hiragino Sans"/>
              </a:rPr>
              <a:t>  3. ScatterChart (Bottom): Plots continuous X-Y benchmark measurements comparing an Async Rust Runtime (circle markers) against a Thread-Pool Worker (square markers), plus a standalone labeled SLO ceiling marker (chart.add(...)).</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Slide 10 concludes Chapter 3 with GanttChart, one of the most practical charts for software engineering teams.</a:t>
            </a:r>
          </a:p>
          <a:p>
            <a:r>
              <a:rPr>
                <a:ea typeface="Hiragino Sans"/>
              </a:rPr>
              <a:t>• Notice how GanttChart combines all five scheduling primitives in a single declarative specification:</a:t>
            </a:r>
          </a:p>
          <a:p>
            <a:r>
              <a:rPr>
                <a:ea typeface="Hiragino Sans"/>
              </a:rPr>
              <a:t>GanttChart</a:t>
            </a:r>
          </a:p>
          <a:p/>
          <a:p>
            <a:r>
              <a:rPr>
                <a:ea typeface="Hiragino Sans"/>
              </a:rPr>
              <a:t>  1. add_section() divides the roadmap into three clear engineering workstreams.</a:t>
            </a:r>
          </a:p>
          <a:p>
            <a:r>
              <a:rPr>
                <a:ea typeface="Hiragino Sans"/>
              </a:rPr>
              <a:t>  2. add_task() specifies start/end offsets across the four quarterly columns (0.0 to 4.0) along with completion ratios (progress=1.0, 0.85, 0.60, 0.25).</a:t>
            </a:r>
          </a:p>
          <a:p>
            <a:r>
              <a:rPr>
                <a:ea typeface="Hiragino Sans"/>
              </a:rPr>
              <a:t>  3. add_milestone() places diamond markers at v2.0 Core Freeze and GA Release v2.0.</a:t>
            </a:r>
          </a:p>
          <a:p>
            <a:r>
              <a:rPr>
                <a:ea typeface="Hiragino Sans"/>
              </a:rPr>
              <a:t>  4. add_dependency() routes orthogonal arrows linking dependent tasks (t1 -&gt; t2 -&gt; t3 -&gt; t4 -&gt; t5).</a:t>
            </a:r>
          </a:p>
          <a:p>
            <a:r>
              <a:rPr>
                <a:ea typeface="Hiragino Sans"/>
              </a:rPr>
              <a:t>  5. add_marker(at=1.85, label="Today") draws a dashed vertical line marking the current date across the entire schedule.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Welcome to Chapter 4: Domain Diagrams &amp; Auto-Layout Graphs.</a:t>
            </a:r>
          </a:p>
          <a:p>
            <a:r>
              <a:rPr>
                <a:ea typeface="Hiragino Sans"/>
              </a:rPr>
              <a:t>• Software architecture documentation requires standard formal notations: cloud network topologies, ISO 5807 swimlane flowcharts, chronological UML sequence lifelines, Crow's Foot database schemas, UML 2.0 class hierarchies, and finite state machines.</a:t>
            </a:r>
          </a:p>
          <a:p>
            <a:r>
              <a:rPr>
                <a:ea typeface="Hiragino Sans"/>
              </a:rPr>
              <a:t>• In the first half of this chapter, we explore drawlib.diagrams—six purpose-built engines where you specify clean node coordinates while Drawlib handles boundary clipping, orthogonal Z-bends, row-level foreign key anchoring, and group bounding boxes.</a:t>
            </a:r>
          </a:p>
          <a:p>
            <a:r>
              <a:rPr>
                <a:ea typeface="Hiragino Sans"/>
              </a:rPr>
              <a:t>• In the second half, we explore drawlib.graph—five pure coordinate layout solvers (ArchitectureGraph, LayerGraph, TreeGraph, RadialGraph, and GridGraph) that compute GraphLayout coordinates via get_layout() (print(layout) and layout.offset()) for seamless 2-step rendering with drawlib.diagrams and drawlib.shapes.</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drawlib.diagrams provides 6 specialized domain diagram engines organized into three families:</a:t>
            </a:r>
          </a:p>
          <a:p>
            <a:r>
              <a:rPr>
                <a:ea typeface="Hiragino Sans"/>
              </a:rPr>
              <a:t>drawlib.diagrams</a:t>
            </a:r>
          </a:p>
          <a:p/>
          <a:p>
            <a:r>
              <a:rPr>
                <a:ea typeface="Hiragino Sans"/>
              </a:rPr>
              <a:t>  1. System &amp; Architecture: ArchitectureDiagram for cloud infrastructure, VPCs, and microservice meshes.</a:t>
            </a:r>
          </a:p>
          <a:p>
            <a:r>
              <a:rPr>
                <a:ea typeface="Hiragino Sans"/>
              </a:rPr>
              <a:t>  2. Behavior &amp; Process: FlowDiagram (ISO 5807 flowcharts with cross-functional swimlanes), SequenceDiagram (chronological lifelines and with condition frames), and StateDiagram (UML statecharts and FSMs).</a:t>
            </a:r>
          </a:p>
          <a:p>
            <a:r>
              <a:rPr>
                <a:ea typeface="Hiragino Sans"/>
              </a:rPr>
              <a:t>  3. Structural &amp; Data Models: ERDiagram (Crow's Foot database schemas with column-level anchoring) and ClassDiagram (UML 2.0 3-compartment class models).</a:t>
            </a:r>
          </a:p>
          <a:p>
            <a:r>
              <a:rPr>
                <a:ea typeface="Hiragino Sans"/>
              </a:rPr>
              <a:t>• All 6 engines share the Connectable routing engine, show=True/False layout-preserving visibility for animations, and draw(xy, scale=1.0).</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slide illustrates the three core design mechanics of ArchitectureDiagram:</a:t>
            </a:r>
          </a:p>
          <a:p>
            <a:r>
              <a:rPr>
                <a:ea typeface="Hiragino Sans"/>
              </a:rPr>
              <a:t>ArchitectureDiagram</a:t>
            </a:r>
          </a:p>
          <a:p/>
          <a:p>
            <a:r>
              <a:rPr>
                <a:ea typeface="Hiragino Sans"/>
              </a:rPr>
              <a:t>  1. Card-Centric Alignment: Look at Mobile &amp; Web Client App (which has a 3-line label) and API Gateway (which has a 1-line label). Because both are placed at y=38.0, their cards are horizontally aligned and the "Straight Y=38" arrow between them is completely flat without any vertical jog.</a:t>
            </a:r>
          </a:p>
          <a:p>
            <a:r>
              <a:rPr>
                <a:ea typeface="Hiragino Sans"/>
              </a:rPr>
              <a:t>  2. gateway.fork([w1, w2, w3], at_x=52.0): Instead of drawing three overlapping diagonal lines from the gateway, .fork() places a clean vertical bus at x=52.0 and branches orthogonally into each worker.</a:t>
            </a:r>
          </a:p>
          <a:p>
            <a:r>
              <a:rPr>
                <a:ea typeface="Hiragino Sans"/>
              </a:rPr>
              <a:t>  3. Auto-Bounding NodeGroup: The dashed container around the three workers calculates its width and height automatically from the enclosed nodes plus padding=6.5.</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Here we see a complete production Google Cloud VPC topology rendered with ArchitectureDiagram.</a:t>
            </a:r>
          </a:p>
          <a:p>
            <a:r>
              <a:rPr>
                <a:ea typeface="Hiragino Sans"/>
              </a:rPr>
              <a:t>• Notice the nested NodeGroup hierarchy:</a:t>
            </a:r>
          </a:p>
          <a:p>
            <a:r>
              <a:rPr>
                <a:ea typeface="Hiragino Sans"/>
              </a:rPr>
              <a:t>NodeGroup</a:t>
            </a:r>
          </a:p>
          <a:p/>
          <a:p>
            <a:r>
              <a:rPr>
                <a:ea typeface="Hiragino Sans"/>
              </a:rPr>
              <a:t>  • The outer VPC Network (10.0.0.0/16) group encloses two inner groups: Public Subnet (10.0.1.0/24) (styled in Styles.PrimaryNeutral) and Private Subnet (10.0.2.0/24) (styled in Styles.SecondaryNeutral).</a:t>
            </a:r>
          </a:p>
          <a:p>
            <a:r>
              <a:rPr>
                <a:ea typeface="Hiragino Sans"/>
              </a:rPr>
              <a:t>  • Official GcpIcon assets (GcpIcon.CLOUD_LOAD_BALANCING, GcpIcon.GOOGLE_KUBERNETES_ENGINE, GcpIcon.CLOUD_SQL, GcpIcon.CLOUD_STORAGE) are paired with PhosphorIcon.USER for external client traffic.</a:t>
            </a:r>
          </a:p>
          <a:p>
            <a:r>
              <a:rPr>
                <a:ea typeface="Hiragino Sans"/>
              </a:rPr>
              <a:t>  • lb.fork([gke1, gke2], at_x=48.0) cleanly splits traffic across the subnet boundary into both GKE pods.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slide demonstrates FlowDiagram modeling an automated canary deployment and rollback workflow across three vertical swimlanes: CI Build Pipeline, Canary Verifier, and Production Fleet.</a:t>
            </a:r>
          </a:p>
          <a:p>
            <a:r>
              <a:rPr>
                <a:ea typeface="Hiragino Sans"/>
              </a:rPr>
              <a:t>• Notice how all five ISO 5807 symbol types (Start, Data, Process, Decision, and End) are used with semantic styling:</a:t>
            </a:r>
          </a:p>
          <a:p>
            <a:r>
              <a:rPr>
                <a:ea typeface="Hiragino Sans"/>
              </a:rPr>
              <a:t>Start</a:t>
            </a:r>
          </a:p>
          <a:p/>
          <a:p>
            <a:r>
              <a:rPr>
                <a:ea typeface="Hiragino Sans"/>
              </a:rPr>
              <a:t>Data</a:t>
            </a:r>
          </a:p>
          <a:p/>
          <a:p>
            <a:r>
              <a:rPr>
                <a:ea typeface="Hiragino Sans"/>
              </a:rPr>
              <a:t>Process</a:t>
            </a:r>
          </a:p>
          <a:p/>
          <a:p>
            <a:r>
              <a:rPr>
                <a:ea typeface="Hiragino Sans"/>
              </a:rPr>
              <a:t>Decision</a:t>
            </a:r>
          </a:p>
          <a:p/>
          <a:p>
            <a:r>
              <a:rPr>
                <a:ea typeface="Hiragino Sans"/>
              </a:rPr>
              <a:t>End</a:t>
            </a:r>
          </a:p>
          <a:p/>
          <a:p>
            <a:r>
              <a:rPr>
                <a:ea typeface="Hiragino Sans"/>
              </a:rPr>
              <a:t>  • Deploy 5% Canary is highlighted in Styles.PrimaryFlat as the hero action.</a:t>
            </a:r>
          </a:p>
          <a:p>
            <a:r>
              <a:rPr>
                <a:ea typeface="Hiragino Sans"/>
              </a:rPr>
              <a:t>  • p99 &lt; 50ms &amp; Err &lt; 0.1%? uses a Decision diamond (Styles.SecondaryNeutral) that routes left to Auto-Rollback (Styles.WarningNeutral) on failure or right to Promote 100% Global Traffic (Styles.TealNeutral) on success.</a:t>
            </a:r>
          </a:p>
          <a:p>
            <a:r>
              <a:rPr>
                <a:ea typeface="Hiragino Sans"/>
              </a:rPr>
              <a:t>  • Because rollback, slo_gate, and promote all share y=21.0, the horizontal decision branches across all three swimlanes are perfectly level.</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slide showcases SequenceDiagram modeling an OAuth2 / JWT microservice call flow with autonumber=True.</a:t>
            </a:r>
          </a:p>
          <a:p>
            <a:r>
              <a:rPr>
                <a:ea typeface="Hiragino Sans"/>
              </a:rPr>
              <a:t>• Notice how Python's with d.loop("Up to 2 Retries on Transient Timeout"): context manager naturally scopes the retry frame around the FetchOrders request and reply!</a:t>
            </a:r>
          </a:p>
          <a:p>
            <a:r>
              <a:rPr>
                <a:ea typeface="Hiragino Sans"/>
              </a:rPr>
              <a:t>• ParticipantGroup(title="Internal Zero-Trust Service Mesh") draws a dashed boundary enclosing API Gateway, Auth / JWKS, and Order Service, while gateway.activate() and gateway.deactivate() render the vertical execution bar along the gateway's lifeline.</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Slide 7 demonstrates ERDiagram for relational database modeling.</a:t>
            </a:r>
          </a:p>
          <a:p>
            <a:r>
              <a:rPr>
                <a:ea typeface="Hiragino Sans"/>
              </a:rPr>
              <a:t>• Look closely at the horizontal connections between users -&gt; orders and orders -&gt; order_items:</a:t>
            </a:r>
          </a:p>
          <a:p>
            <a:r>
              <a:rPr>
                <a:ea typeface="Hiragino Sans"/>
              </a:rPr>
              <a:t>users -&gt; orders</a:t>
            </a:r>
          </a:p>
          <a:p/>
          <a:p>
            <a:r>
              <a:rPr>
                <a:ea typeface="Hiragino Sans"/>
              </a:rPr>
              <a:t>orders -&gt; order_items</a:t>
            </a:r>
          </a:p>
          <a:p/>
          <a:p>
            <a:r>
              <a:rPr>
                <a:ea typeface="Hiragino Sans"/>
              </a:rPr>
              <a:t>  • By specifying start_column="id" and end_column="user_id", the orthogonal connector starts at the exact vertical height of the id [PK] row in users, steps down cleanly, and terminates with a Crow's Foot (o&lt;) right at the user_id [FK] row in orders.</a:t>
            </a:r>
          </a:p>
          <a:p>
            <a:r>
              <a:rPr>
                <a:ea typeface="Hiragino Sans"/>
              </a:rPr>
              <a:t>  • Different Crow's Foot cardinalities are shown on the same canvas: "1:*" (one-to-zero-or-many), "1:1..*" (mandatory child one-to-many), and "1:0..1" (optional one-to-one payment settlement).</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Slide 8 demonstrates ClassDiagram modeling an object-oriented Payment &amp; Order domain.</a:t>
            </a:r>
          </a:p>
          <a:p>
            <a:r>
              <a:rPr>
                <a:ea typeface="Hiragino Sans"/>
              </a:rPr>
              <a:t>• Notice how four core UML 2.0 relationships are rendered with exact marker geometries:</a:t>
            </a:r>
          </a:p>
          <a:p>
            <a:r>
              <a:rPr>
                <a:ea typeface="Hiragino Sans"/>
              </a:rPr>
              <a:t>  1. "inheritance": Order extends the abstract class AuditableEntity («abstract») via a solid line and hollow triangle.</a:t>
            </a:r>
          </a:p>
          <a:p>
            <a:r>
              <a:rPr>
                <a:ea typeface="Hiragino Sans"/>
              </a:rPr>
              <a:t>  2. "realization": StripeGateway implements PaymentGateway («interface») via a dashed line and hollow triangle.</a:t>
            </a:r>
          </a:p>
          <a:p>
            <a:r>
              <a:rPr>
                <a:ea typeface="Hiragino Sans"/>
              </a:rPr>
              <a:t>  3. "composition": Order owns 1..* LineItem instances via a filled diamond marker at the Order source port.</a:t>
            </a:r>
          </a:p>
          <a:p>
            <a:r>
              <a:rPr>
                <a:ea typeface="Hiragino Sans"/>
              </a:rPr>
              <a:t>  4. "dependency": Order.checkout(gw: PaymentGateway) depends on PaymentGateway via a dashed open-arrow connector.</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Slide 9 showcases StateDiagram modeling a distributed batch job execution lifecycle.</a:t>
            </a:r>
          </a:p>
          <a:p>
            <a:r>
              <a:rPr>
                <a:ea typeface="Hiragino Sans"/>
              </a:rPr>
              <a:t>• Every major UML statechart element is represented in this single flow:</a:t>
            </a:r>
          </a:p>
          <a:p>
            <a:r>
              <a:rPr>
                <a:ea typeface="Hiragino Sans"/>
              </a:rPr>
              <a:t>  1. InitialState() transitions into Queued (a "box" state with entry / enqueue() and do / await_slot() compartments).</a:t>
            </a:r>
          </a:p>
          <a:p>
            <a:r>
              <a:rPr>
                <a:ea typeface="Hiragino Sans"/>
              </a:rPr>
              <a:t>  2. ChoiceState(name="Quota?") evaluates cluster capacity: if [throttled] / backoff(), a negative curved arc (bend=-0.38) loops back underneath to Queued.</a:t>
            </a:r>
          </a:p>
          <a:p>
            <a:r>
              <a:rPr>
                <a:ea typeface="Hiragino Sans"/>
              </a:rPr>
              <a:t>  3. If [ok], execution hits a vertical ForkJoinState bar that splits into two concurrent active states (Map Shards and Stream Checkpoints), synchronizes at a second ForkJoinState bar, and finishes at FinalState().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What if you want automatic graph layout without giving up ArchitectureDiagram icons, FlowDiagram shapes, or pixel-level adjustments?</a:t>
            </a:r>
          </a:p>
          <a:p>
            <a:r>
              <a:rPr>
                <a:ea typeface="Hiragino Sans"/>
              </a:rPr>
              <a:t>• drawlib.graph achieves this by acting strictly as a pure coordinate calculator (get_layout() only) in a 2-Step Workflow:</a:t>
            </a:r>
          </a:p>
          <a:p>
            <a:r>
              <a:rPr>
                <a:ea typeface="Hiragino Sans"/>
              </a:rPr>
              <a:t>drawlib.graph</a:t>
            </a:r>
          </a:p>
          <a:p/>
          <a:p>
            <a:r>
              <a:rPr>
                <a:ea typeface="Hiragino Sans"/>
              </a:rPr>
              <a:t>pure coordinate calculator (get_layout() only)</a:t>
            </a:r>
          </a:p>
          <a:p/>
          <a:p>
            <a:r>
              <a:rPr>
                <a:ea typeface="Hiragino Sans"/>
              </a:rPr>
              <a:t>2-Step Workflow</a:t>
            </a:r>
          </a:p>
          <a:p/>
          <a:p>
            <a:r>
              <a:rPr>
                <a:ea typeface="Hiragino Sans"/>
              </a:rPr>
              <a:t>  1. Step 1 — Solve &amp; Inspect (layout = g.get_layout()): Declare nodes, clusters, and edges and compute a GraphLayout. You can run print(layout) to inspect the coordinate table or call layout.offset("canary", dy=-2.5) to nudge a node or cluster.</a:t>
            </a:r>
          </a:p>
          <a:p>
            <a:r>
              <a:rPr>
                <a:ea typeface="Hiragino Sans"/>
              </a:rPr>
              <a:t>  2. Step 2 — Render with drawlib.diagrams or drawlib.shapes: As shown in the top panel, we pass layout[id].xy directly into FlowDiagram (Start, Process, End) and use layout["canary"].x, .y to attach a bubblespeech callout right above the computed node!</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final slide of Chapter 4 solves and renders all 5 specialized graph layout solvers side-by-side on a single 108x84 canvas using get_layout(width=..., height=...):</a:t>
            </a:r>
          </a:p>
          <a:p>
            <a:r>
              <a:rPr>
                <a:ea typeface="Hiragino Sans"/>
              </a:rPr>
              <a:t>5 specialized graph layout solvers</a:t>
            </a:r>
          </a:p>
          <a:p/>
          <a:p>
            <a:r>
              <a:rPr>
                <a:ea typeface="Hiragino Sans"/>
              </a:rPr>
              <a:t>get_layout(width=..., height=...)</a:t>
            </a:r>
          </a:p>
          <a:p/>
          <a:p>
            <a:r>
              <a:rPr>
                <a:ea typeface="Hiragino Sans"/>
              </a:rPr>
              <a:t>  1. ArchitectureGraph (Top-Left): Packs nested containers (Compute inside Cloud VPC) and aligns top-level compass zones (Client on the left, Cloud VPC in the center).</a:t>
            </a:r>
          </a:p>
          <a:p>
            <a:r>
              <a:rPr>
                <a:ea typeface="Hiragino Sans"/>
              </a:rPr>
              <a:t>  2. LayerGraph (Top-Right): Runs the Sugiyama hierarchical DAG pipeline (Ingest -&gt; [Parse, Enrich] -&gt; Index).</a:t>
            </a:r>
          </a:p>
          <a:p>
            <a:r>
              <a:rPr>
                <a:ea typeface="Hiragino Sans"/>
              </a:rPr>
              <a:t>  3. TreeGraph (Bottom-Left): Balances parent-child subtrees symmetrically using Reingold-Tilford contours.</a:t>
            </a:r>
          </a:p>
          <a:p>
            <a:r>
              <a:rPr>
                <a:ea typeface="Hiragino Sans"/>
              </a:rPr>
              <a:t>  4. RadialGraph (Bottom-Center): Places the circular "Mesh" hub at ring=0 with dashed concentric ring guides (layout.ring_radii) and evenly spaced spokes.</a:t>
            </a:r>
          </a:p>
          <a:p>
            <a:r>
              <a:rPr>
                <a:ea typeface="Hiragino Sans"/>
              </a:rPr>
              <a:t>  5. GridGraph (Bottom-Right): Maps nodes onto a 2x2 matrix (row, col) with smart channel edge routing.</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Welcome to Chapter 5: Multi-Frame Animations.</a:t>
            </a:r>
          </a:p>
          <a:p>
            <a:r>
              <a:rPr>
                <a:ea typeface="Hiragino Sans"/>
              </a:rPr>
              <a:t>• Static diagrams are great for structure, but distributed systems, network traffic, and phased rollouts are inherently temporal.</a:t>
            </a:r>
          </a:p>
          <a:p>
            <a:r>
              <a:rPr>
                <a:ea typeface="Hiragino Sans"/>
              </a:rPr>
              <a:t>• In this chapter, we explore how Drawlib brings diagrams to life using a declarative frame context manager (Animation and with anim.frame():), layout-preserving element visibility (.show), quantitative chart growth (.draw_ratio), and interactive slide playback controls.</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Animation(fps=8.0, loop=0) registers an animation controller with the active Drawlib canvas.</a:t>
            </a:r>
          </a:p>
          <a:p>
            <a:r>
              <a:rPr>
                <a:ea typeface="Hiragino Sans"/>
              </a:rPr>
              <a:t>• Using with anim.frame(duration=...): automatically clears the canvas at the beginning of each iteration and captures a rasterized Dimage snapshot when the with block exits.</a:t>
            </a:r>
          </a:p>
          <a:p>
            <a:r>
              <a:rPr>
                <a:ea typeface="Hiragino Sans"/>
              </a:rPr>
              <a:t>• Calling save("file.png") or save("file.webp") encodes all captured frames and per-frame durations into a single self-contained APNG or Animated WebP file.</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Here we see an actual 10-frame APNG animation running automatically on the slide (anim:auto).</a:t>
            </a:r>
          </a:p>
          <a:p>
            <a:r>
              <a:rPr>
                <a:ea typeface="Hiragino Sans"/>
              </a:rPr>
              <a:t>• Notice how the request packet (REQ in Amber) travels left-to-right from the Client through the API Gateway and Worker Pool to the Primary DB, and then returns (ACK in Green) while the active node highlights in Indigo (Styles.PrimaryFlat).</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Click the diagram (or press A) to step through the 5 stages interactively!</a:t>
            </a:r>
          </a:p>
          <a:p>
            <a:r>
              <a:rPr>
                <a:ea typeface="Hiragino Sans"/>
              </a:rPr>
              <a:t>• Notice two critical behaviors:</a:t>
            </a:r>
          </a:p>
          <a:p>
            <a:r>
              <a:rPr>
                <a:ea typeface="Hiragino Sans"/>
              </a:rPr>
              <a:t>  1. In the top ChevronProcess, Stage 1 already has its exact 1/5th width on Frame 0 because stages 2–5 are registered with show=False.</a:t>
            </a:r>
          </a:p>
          <a:p>
            <a:r>
              <a:rPr>
                <a:ea typeface="Hiragino Sans"/>
              </a:rPr>
              <a:t>  2. In the bottom ArchitectureDiagram, the Google Cloud Production Environment VPC boundary stays 100% locked at its full size from Frame 0, and edges appear automatically as their target nodes turn .show = True.</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Notice how both the BarChart (0 to 150k) and LineChart (0 to 60ms) keep their Y-axis ticks, gridlines, and category labels completely stationary while .draw_ratio interpolates from 0.15 to 1.00.</a:t>
            </a:r>
          </a:p>
          <a:p>
            <a:r>
              <a:rPr>
                <a:ea typeface="Hiragino Sans"/>
              </a:rPr>
              <a:t>• BarChart grows upward (bottom_to_top), while LineChart sweeps smoothly from left to right (left_to_right), revealing vertex markers and value labels as the curve reaches each category.</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Try clicking the diagram on the right or pressing A on your keyboard!</a:t>
            </a:r>
          </a:p>
          <a:p>
            <a:r>
              <a:rPr>
                <a:ea typeface="Hiragino Sans"/>
              </a:rPr>
              <a:t>• Because the fence specifies anim:click anim-loop:once anim-pause:1,2, the slide opens in READY state on Frame 0 (Step 1).</a:t>
            </a:r>
          </a:p>
          <a:p>
            <a:r>
              <a:rPr>
                <a:ea typeface="Hiragino Sans"/>
              </a:rPr>
              <a:t>• Clicking once advances to Frame 1 and pauses (PAUSED). Clicking again advances to Frame 2 (PAUSED). Clicking a third time advances to Frame 3 and stops in ENDED state. One more click resets back to Frame 0!</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slide explains how Drawlib achieves interactive frame-accurate animation control even when you open index.html directly from disk via file://.</a:t>
            </a:r>
          </a:p>
          <a:p>
            <a:r>
              <a:rPr>
                <a:ea typeface="Hiragino Sans"/>
              </a:rPr>
              <a:t>• By embedding the Base64 payload (data-base64) on the &lt;canvas&gt; element at compile time and decoding frames in memory via WebCodecs ImageDecoder (with a built-in pure-JS APNG chunk parser fallback), Drawlib avoids file:// CORS restrictions completely.</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Welcome to Chapter 6: Documentation &amp; Slide Engine.</a:t>
            </a:r>
          </a:p>
          <a:p>
            <a:r>
              <a:rPr>
                <a:ea typeface="Hiragino Sans"/>
              </a:rPr>
              <a:t>• Drawlib is not just a diagramming library—it is a complete "Illustrated Documentation as Code" compiler.</a:t>
            </a:r>
          </a:p>
          <a:p>
            <a:r>
              <a:rPr>
                <a:ea typeface="Hiragino Sans"/>
              </a:rPr>
              <a:t>• In this chapter, we explore the four project archetypes scaffolded by drawlib init project, how multi-page sites and vector PDFs are built, and how the 16:9 widescreen slide engine powers the very presentation you are viewing right now.</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Drawlib provides four specialized project archetypes out of the box via drawlib init project:</a:t>
            </a:r>
          </a:p>
          <a:p>
            <a:r>
              <a:rPr>
                <a:ea typeface="Hiragino Sans"/>
              </a:rPr>
              <a:t>drawlib init project</a:t>
            </a:r>
          </a:p>
          <a:p/>
          <a:p>
            <a:r>
              <a:rPr>
                <a:ea typeface="Hiragino Sans"/>
              </a:rPr>
              <a:t>  1. site for multi-page technical documentation websites with a navigation sidebar (navbar.md).</a:t>
            </a:r>
          </a:p>
          <a:p>
            <a:r>
              <a:rPr>
                <a:ea typeface="Hiragino Sans"/>
              </a:rPr>
              <a:t>  2. doc for single-page specifications, whitepapers, and RFCs with automatic Table of Contents and A4 vector PDF export.</a:t>
            </a:r>
          </a:p>
          <a:p>
            <a:r>
              <a:rPr>
                <a:ea typeface="Hiragino Sans"/>
              </a:rPr>
              <a:t>  3. slide for 16:9 widescreen presentation decks (1920x1080).</a:t>
            </a:r>
          </a:p>
          <a:p>
            <a:r>
              <a:rPr>
                <a:ea typeface="Hiragino Sans"/>
              </a:rPr>
              <a:t>  4. images for standalone batch Python illustration scripts.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Drawlib's own official documentation (docs/docs_src/) uses the site archetype.</a:t>
            </a:r>
          </a:p>
          <a:p>
            <a:r>
              <a:rPr>
                <a:ea typeface="Hiragino Sans"/>
              </a:rPr>
              <a:t>• navbar.md controls the hierarchical sidebar on the left and validates every linked Markdown file at compile time.</a:t>
            </a:r>
          </a:p>
          <a:p>
            <a:r>
              <a:rPr>
                <a:ea typeface="Hiragino Sans"/>
              </a:rPr>
              <a:t>• With show-code, readers can inspect the rendered diagram alongside the exact Python code that produced it, and drawlib serve --check verifies that zero broken links or missing images exist across the entire site.</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In Drawlib's own repository, both the Quickstart Guide (docs/quickstart_src/) and the Dogfooding Whitepapers (docs/drawlib-dogfooding_src/) use the doc archetype.</a:t>
            </a:r>
          </a:p>
          <a:p>
            <a:r>
              <a:rPr>
                <a:ea typeface="Hiragino Sans"/>
              </a:rPr>
              <a:t>• Authors write modular chapter files (00_cover.md, 01_overview.md, ...), and Drawlib compiles them into both a single-page index.html and a print-ready A4 vector PDF via headless Chromium.</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Every slide in a Drawlib deck is authored on a 1920x1080 pixel stage where (0, 0) is the top-left corner, while each embedded drawlib block uses a Cartesian (0, 0) bottom-left coordinate canvas.</a:t>
            </a:r>
          </a:p>
          <a:p>
            <a:r>
              <a:rPr>
                <a:ea typeface="Hiragino Sans"/>
              </a:rPr>
              <a:t>• Dividing the container's pixel width and height by 10 (for example, (980, 840) -&gt; setup(width=98, height=84)) guarantees an exact 1:1 aspect ratio match.</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Look at the right half of this slide: the SVG diagram (::: block xy=(920, 0) width=1000 height=1080 z_index=2) bleeds all the way from Y=0 at the top edge to Y=1080 at the bottom edge.</a:t>
            </a:r>
          </a:p>
          <a:p>
            <a:r>
              <a:rPr>
                <a:ea typeface="Hiragino Sans"/>
              </a:rPr>
              <a:t>• And look at the dark indigo card near the bottom center: that is a real ::: block xy=(760, 740) width=520 height=165 z_index=15 HTML container floating right across the seam between the left text column and the right full-bleed SVG canvas!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entire slide is rendered from a single ::: block xy=(0, 0) width=1920 height=1080 container with setup(width=192.0, height=108.0).</a:t>
            </a:r>
          </a:p>
          <a:p>
            <a:r>
              <a:rPr>
                <a:ea typeface="Hiragino Sans"/>
              </a:rPr>
              <a:t>• Because ArchitectureDiagram, BarChart, primitive cards, and current_slide.text all share the same Drawlib canvas, you can draw arrows directly between an architecture diagram on the left and a chart or KPI panel on the right!</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Notice how every single slide in this 64-slide deck shares the exact same page number counter (utils.draw_page_number()) and chapter divider (utils.draw_chapter_divider()).</a:t>
            </a:r>
          </a:p>
          <a:p>
            <a:r>
              <a:rPr>
                <a:ea typeface="Hiragino Sans"/>
              </a:rPr>
              <a:t>• Furthermore, Drawlib hashes styles.py, utils.py, and total_slides into the SQLite build cache key—so editing a helper in utils.py or changing a theme in styles.py automatically invalidates and rebuilds affected diagrams!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Press P right now to see the dual-window Presenter View in action, or press O to open the thumbnail Overview Grid!</a:t>
            </a:r>
          </a:p>
          <a:p>
            <a:r>
              <a:rPr>
                <a:ea typeface="Hiragino Sans"/>
              </a:rPr>
              <a:t>• When drawlib build compiles a slide deck, it scans every inline SVG for font metadata (drawlib-svg-fonts), automatically copies the required .ttf / .otf files into _assets/fonts/, and injects @font-face declarations into style.css.</a:t>
            </a:r>
          </a:p>
          <a:p>
            <a:r>
              <a:rPr>
                <a:ea typeface="Hiragino Sans"/>
              </a:rPr>
              <a:t>• That means custom typography and Phosphor/FontAwesome icons render identically on any machine—even offline via file:// or inside a headless Chromium PDF build.</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Welcome to our final chapter, Chapter 7: AI Agent Workflow &amp; Ecosystem.</a:t>
            </a:r>
          </a:p>
          <a:p>
            <a:r>
              <a:rPr>
                <a:ea typeface="Hiragino Sans"/>
              </a:rPr>
              <a:t>• Drawlib was engineered from the ground up for the era of AI pair-programming agents.</a:t>
            </a:r>
          </a:p>
          <a:p>
            <a:r>
              <a:rPr>
                <a:ea typeface="Hiragino Sans"/>
              </a:rPr>
              <a:t>• Let's see how embedded agent rules (drawlib rules show), headless coordinate grid rendering (drawlib show -g), multimodal visual inspection, and SQLite incremental caching empower AI coding agents to author publication-grade diagrams autonomously.</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Because drawlib rules ships inside the drawlib wheel itself, any AI coding agent (Claude Code, Gemini CLI, Cursor, Windsurf, Copilot) can immediately query the exact API signatures and style rules for the installed version of Drawlib without needing external web access.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6-step loop is the secret superpower of Drawlib with multimodal AI agents.</a:t>
            </a:r>
          </a:p>
          <a:p>
            <a:r>
              <a:rPr>
                <a:ea typeface="Hiragino Sans"/>
              </a:rPr>
              <a:t>• By running drawlib show &lt;file&gt; &lt;block&gt; -g -o preview.png, the agent gets an immediate visual coordinate ruler overlaid on the diagram. If a label is slightly off-center at x=42, the agent sees the x=50 grid line in view_file and fixes the coordinate deterministically on the very next edit!</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Notice the huge speedup shown in the bottom BarChart: when editing a single slide in a 64-slide presentation, .drawlib/cache.sqlite3 restores all 63 unchanged diagrams in under a millisecond each, dropping total rebuild time from ~14 seconds to ~1.1 seconds!</a:t>
            </a:r>
          </a:p>
          <a:p>
            <a:r>
              <a:rPr>
                <a:ea typeface="Hiragino Sans"/>
              </a:rPr>
              <a:t>• Passing --no-cache to drawlib build bypasses the SQLite cache whenever a full clean rebuild is desired.</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Every feature you have seen in this presentation—from ArchitectureDiagram and LayerGraph to BarChart, Animation, and build_slide—is continuously dogfooded inside the Drawlib repository itself.</a:t>
            </a:r>
          </a:p>
          <a:p>
            <a:r>
              <a:rPr>
                <a:ea typeface="Hiragino Sans"/>
              </a:rPr>
              <a:t>• Running ./dcli docs build --all compiles the multi-page documentation site, the quickstart PDF, the Japanese and English dogfooding whitepapers, the README hero images, and this entire 64-slide presentation deck!</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This Table SmartArt summarizes the entire drawlib CLI surface on a single slide, including optional editable MS Word (drawlib build docx &lt;src&gt; -o &lt;out.docx&gt; --generate-index) and 16:9 MS PowerPoint (drawlib build pptx &lt;src&gt; -o &lt;out.pptx&gt;) exports.</a:t>
            </a:r>
          </a:p>
          <a:p>
            <a:r>
              <a:rPr>
                <a:ea typeface="Hiragino Sans"/>
              </a:rPr>
              <a:t>• Whether you are scaffolding a new deck (drawlib init project slide), generating AI agent rules (drawlib init agent claude), inspecting a single diagram with a coordinate grid (drawlib show -g -o), checking for broken links (drawlib serve --check), or pre-fetching fonts, icons, maps, and headless Chromium (drawlib cache download --all), everything follows a consistent, ergonomic CLI design.</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 Thank you for exploring Drawlib!</a:t>
            </a:r>
          </a:p>
          <a:p>
            <a:r>
              <a:rPr>
                <a:ea typeface="Hiragino Sans"/>
              </a:rPr>
              <a:t>• Standard uv add drawlib / pip install drawlib includes HTML, vector PDF (drawlib build pdf), editable MS Word (drawlib build docx), and editable 16:9 MS PowerPoint (drawlib build pptx) export out of the box—automatically downloading headless Chromium on your first PDF or PPTX build (with drawlib cache download --all / --browser available for offline/CI pre-fetching and playwright install-deps chromium for minimal Linux Docker containers).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openxmlformats.org/officeDocument/2006/relationships/image" Target="../media/image3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 Id="rId3" Type="http://schemas.openxmlformats.org/officeDocument/2006/relationships/image" Target="../media/image4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 Id="rId3" Type="http://schemas.openxmlformats.org/officeDocument/2006/relationships/image" Target="../media/image49.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 Id="rId3" Type="http://schemas.openxmlformats.org/officeDocument/2006/relationships/image" Target="../media/image57.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png"/><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png"/><Relationship Id="rId3" Type="http://schemas.openxmlformats.org/officeDocument/2006/relationships/image" Target="../media/image64.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5.png"/><Relationship Id="rId3" Type="http://schemas.openxmlformats.org/officeDocument/2006/relationships/image" Target="../media/image66.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7.png"/><Relationship Id="rId3" Type="http://schemas.openxmlformats.org/officeDocument/2006/relationships/image" Target="../media/image68.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png"/><Relationship Id="rId3" Type="http://schemas.openxmlformats.org/officeDocument/2006/relationships/image" Target="../media/image70.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3.png"/><Relationship Id="rId3" Type="http://schemas.openxmlformats.org/officeDocument/2006/relationships/image" Target="../media/image74.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5.png"/><Relationship Id="rId3" Type="http://schemas.openxmlformats.org/officeDocument/2006/relationships/image" Target="../media/image76.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7.png"/><Relationship Id="rId3" Type="http://schemas.openxmlformats.org/officeDocument/2006/relationships/image" Target="../media/image78.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9.png"/><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0.png"/><Relationship Id="rId3" Type="http://schemas.openxmlformats.org/officeDocument/2006/relationships/image" Target="../media/image81.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4.png"/><Relationship Id="rId3" Type="http://schemas.openxmlformats.org/officeDocument/2006/relationships/image" Target="../media/image85.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6.png"/><Relationship Id="rId3" Type="http://schemas.openxmlformats.org/officeDocument/2006/relationships/image" Target="../media/image87.pn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8.png"/><Relationship Id="rId3" Type="http://schemas.openxmlformats.org/officeDocument/2006/relationships/image" Target="../media/image89.png"/><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0.png"/><Relationship Id="rId3" Type="http://schemas.openxmlformats.org/officeDocument/2006/relationships/image" Target="../media/image91.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2.png"/><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3.png"/><Relationship Id="rId3" Type="http://schemas.openxmlformats.org/officeDocument/2006/relationships/image" Target="../media/image94.png"/><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png"/><Relationship Id="rId3" Type="http://schemas.openxmlformats.org/officeDocument/2006/relationships/image" Target="../media/image96.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7.png"/><Relationship Id="rId3" Type="http://schemas.openxmlformats.org/officeDocument/2006/relationships/image" Target="../media/image98.png"/><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png"/><Relationship Id="rId3" Type="http://schemas.openxmlformats.org/officeDocument/2006/relationships/image" Target="../media/image100.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3.png"/><Relationship Id="rId3" Type="http://schemas.openxmlformats.org/officeDocument/2006/relationships/image" Target="../media/image104.png"/><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5.png"/><Relationship Id="rId3" Type="http://schemas.openxmlformats.org/officeDocument/2006/relationships/image" Target="../media/image106.pn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7.png"/><Relationship Id="rId3" Type="http://schemas.openxmlformats.org/officeDocument/2006/relationships/image" Target="../media/image108.png"/><Relationship Id="rId4"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9.png"/><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0.png"/><Relationship Id="rId3" Type="http://schemas.openxmlformats.org/officeDocument/2006/relationships/image" Target="../media/image111.png"/><Relationship Id="rId4"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4.png"/><Relationship Id="rId3" Type="http://schemas.openxmlformats.org/officeDocument/2006/relationships/image" Target="../media/image115.png"/><Relationship Id="rId4"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6.png"/><Relationship Id="rId3" Type="http://schemas.openxmlformats.org/officeDocument/2006/relationships/image" Target="../media/image117.png"/><Relationship Id="rId4"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8.png"/><Relationship Id="rId3" Type="http://schemas.openxmlformats.org/officeDocument/2006/relationships/image" Target="../media/image119.png"/><Relationship Id="rId4"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0.png"/><Relationship Id="rId3" Type="http://schemas.openxmlformats.org/officeDocument/2006/relationships/image" Target="../media/image121.png"/><Relationship Id="rId4" Type="http://schemas.openxmlformats.org/officeDocument/2006/relationships/notesSlide" Target="../notesSlides/notesSlide6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2984500" y="3209032"/>
            <a:ext cx="889000" cy="1270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98500" y="1270000"/>
            <a:ext cx="57302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Drawlib</a:t>
            </a:r>
          </a:p>
        </p:txBody>
      </p:sp>
      <p:sp>
        <p:nvSpPr>
          <p:cNvPr id="4" name="TextBox 3"/>
          <p:cNvSpPr txBox="1"/>
          <p:nvPr/>
        </p:nvSpPr>
        <p:spPr>
          <a:xfrm>
            <a:off x="698500" y="1818580"/>
            <a:ext cx="573024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Illustration &amp; Illustrated Documentation as Code</a:t>
            </a:r>
          </a:p>
        </p:txBody>
      </p:sp>
      <p:sp>
        <p:nvSpPr>
          <p:cNvPr id="5" name="TextBox 4"/>
          <p:cNvSpPr txBox="1"/>
          <p:nvPr/>
        </p:nvSpPr>
        <p:spPr>
          <a:xfrm>
            <a:off x="698500" y="2226171"/>
            <a:ext cx="5730240" cy="79236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Unify </a:t>
            </a:r>
            <a:r>
              <a:rPr sz="1300" b="1" i="0" u="none">
                <a:solidFill>
                  <a:srgbClr val="334155"/>
                </a:solidFill>
                <a:latin typeface="Inter"/>
                <a:ea typeface="Hiragino Sans"/>
              </a:rPr>
              <a:t>declarative Python diagrams</a:t>
            </a:r>
            <a:r>
              <a:rPr sz="1300" b="0" i="0" u="none">
                <a:solidFill>
                  <a:srgbClr val="334155"/>
                </a:solidFill>
                <a:latin typeface="Inter"/>
                <a:ea typeface="Hiragino Sans"/>
              </a:rPr>
              <a:t>, </a:t>
            </a:r>
            <a:r>
              <a:rPr sz="1300" b="1" i="0" u="none">
                <a:solidFill>
                  <a:srgbClr val="334155"/>
                </a:solidFill>
                <a:latin typeface="Inter"/>
                <a:ea typeface="Hiragino Sans"/>
              </a:rPr>
              <a:t>technical documentation</a:t>
            </a:r>
            <a:r>
              <a:rPr sz="1300" b="0" i="0" u="none">
                <a:solidFill>
                  <a:srgbClr val="334155"/>
                </a:solidFill>
                <a:latin typeface="Inter"/>
                <a:ea typeface="Hiragino Sans"/>
              </a:rPr>
              <a:t>, </a:t>
            </a:r>
            <a:r>
              <a:rPr sz="1300" b="1" i="0" u="none">
                <a:solidFill>
                  <a:srgbClr val="334155"/>
                </a:solidFill>
                <a:latin typeface="Inter"/>
                <a:ea typeface="Hiragino Sans"/>
              </a:rPr>
              <a:t>vector PDFs</a:t>
            </a:r>
            <a:r>
              <a:rPr sz="1300" b="0" i="0" u="none">
                <a:solidFill>
                  <a:srgbClr val="334155"/>
                </a:solidFill>
                <a:latin typeface="Inter"/>
                <a:ea typeface="Hiragino Sans"/>
              </a:rPr>
              <a:t>, and </a:t>
            </a:r>
            <a:r>
              <a:rPr sz="1300" b="1" i="0" u="none">
                <a:solidFill>
                  <a:srgbClr val="334155"/>
                </a:solidFill>
                <a:latin typeface="Inter"/>
                <a:ea typeface="Hiragino Sans"/>
              </a:rPr>
              <a:t>16:9 presentations</a:t>
            </a:r>
            <a:r>
              <a:rPr sz="1300" b="0" i="0" u="none">
                <a:solidFill>
                  <a:srgbClr val="334155"/>
                </a:solidFill>
                <a:latin typeface="Inter"/>
                <a:ea typeface="Hiragino Sans"/>
              </a:rPr>
              <a:t> inside a single version-controlled Git repository.</a:t>
            </a:r>
          </a:p>
        </p:txBody>
      </p:sp>
      <p:sp>
        <p:nvSpPr>
          <p:cNvPr id="6" name="TextBox 5"/>
          <p:cNvSpPr txBox="1"/>
          <p:nvPr/>
        </p:nvSpPr>
        <p:spPr>
          <a:xfrm>
            <a:off x="736600" y="3431282"/>
            <a:ext cx="5690616" cy="46097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Pure-Python Declarative API</a:t>
            </a:r>
            <a:r>
              <a:rPr sz="1300" b="0" i="0" u="none">
                <a:solidFill>
                  <a:srgbClr val="334155"/>
                </a:solidFill>
                <a:latin typeface="Inter"/>
                <a:ea typeface="Hiragino Sans"/>
              </a:rPr>
              <a:t> — Zero GUI silos, raw SVG math, or rigid text DSLs</a:t>
            </a:r>
          </a:p>
        </p:txBody>
      </p:sp>
      <p:sp>
        <p:nvSpPr>
          <p:cNvPr id="7" name="TextBox 6"/>
          <p:cNvSpPr txBox="1"/>
          <p:nvPr/>
        </p:nvSpPr>
        <p:spPr>
          <a:xfrm>
            <a:off x="736600" y="4048422"/>
            <a:ext cx="5690616" cy="46097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Single Source of Truth (SoT)</a:t>
            </a:r>
            <a:r>
              <a:rPr sz="1300" b="0" i="0" u="none">
                <a:solidFill>
                  <a:srgbClr val="334155"/>
                </a:solidFill>
                <a:latin typeface="Inter"/>
                <a:ea typeface="Hiragino Sans"/>
              </a:rPr>
              <a:t> — Code, architecture diagrams, and docs evolve together in PRs</a:t>
            </a:r>
          </a:p>
        </p:txBody>
      </p:sp>
      <p:sp>
        <p:nvSpPr>
          <p:cNvPr id="8" name="TextBox 7"/>
          <p:cNvSpPr txBox="1"/>
          <p:nvPr/>
        </p:nvSpPr>
        <p:spPr>
          <a:xfrm>
            <a:off x="736600" y="4665563"/>
            <a:ext cx="5690616" cy="46097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Autonomous AI Agent Ready</a:t>
            </a:r>
            <a:r>
              <a:rPr sz="1300" b="0" i="0" u="none">
                <a:solidFill>
                  <a:srgbClr val="334155"/>
                </a:solidFill>
                <a:latin typeface="Inter"/>
                <a:ea typeface="Hiragino Sans"/>
              </a:rPr>
              <a:t> — Built-in rules catalog &amp; multimodal visual self-healing loop</a:t>
            </a:r>
          </a:p>
        </p:txBody>
      </p:sp>
      <p:sp>
        <p:nvSpPr>
          <p:cNvPr id="9" name="TextBox 8"/>
          <p:cNvSpPr txBox="1"/>
          <p:nvPr/>
        </p:nvSpPr>
        <p:spPr>
          <a:xfrm>
            <a:off x="698500" y="5377953"/>
            <a:ext cx="5730240" cy="206375"/>
          </a:xfrm>
          <a:prstGeom prst="rect">
            <a:avLst/>
          </a:prstGeom>
          <a:noFill/>
        </p:spPr>
        <p:txBody>
          <a:bodyPr wrap="square" lIns="0" rIns="0" tIns="0" bIns="0" anchor="t">
            <a:spAutoFit/>
          </a:bodyPr>
          <a:lstStyle/>
          <a:p>
            <a:pPr algn="l">
              <a:lnSpc>
                <a:spcPct val="113000"/>
              </a:lnSpc>
            </a:pPr>
            <a:br/>
          </a:p>
        </p:txBody>
      </p:sp>
      <p:sp>
        <p:nvSpPr>
          <p:cNvPr id="10" name="TextBox 9"/>
          <p:cNvSpPr txBox="1"/>
          <p:nvPr/>
        </p:nvSpPr>
        <p:spPr>
          <a:xfrm>
            <a:off x="698500" y="5574803"/>
            <a:ext cx="5730240" cy="528240"/>
          </a:xfrm>
          <a:prstGeom prst="rect">
            <a:avLst/>
          </a:prstGeom>
          <a:noFill/>
        </p:spPr>
        <p:txBody>
          <a:bodyPr wrap="square" lIns="0" rIns="0" tIns="0" bIns="0" anchor="t">
            <a:spAutoFit/>
          </a:bodyPr>
          <a:lstStyle/>
          <a:p>
            <a:pPr algn="l">
              <a:lnSpc>
                <a:spcPct val="133000"/>
              </a:lnSpc>
            </a:pPr>
            <a:r>
              <a:rPr sz="1300" b="1" i="0" u="none">
                <a:solidFill>
                  <a:srgbClr val="334155"/>
                </a:solidFill>
                <a:latin typeface="Inter"/>
                <a:ea typeface="Hiragino Sans"/>
              </a:rPr>
              <a:t>Drawlib Official Showcase Deck</a:t>
            </a:r>
            <a:br/>
            <a:r>
              <a:rPr sz="1300" b="0" i="1" u="none">
                <a:solidFill>
                  <a:srgbClr val="334155"/>
                </a:solidFill>
                <a:latin typeface="Inter"/>
                <a:ea typeface="Hiragino Sans"/>
              </a:rPr>
              <a:t>Pure Python (</a:t>
            </a:r>
            <a:r>
              <a:rPr sz="1170" b="0" i="1" u="none">
                <a:solidFill>
                  <a:srgbClr val="4338CA"/>
                </a:solidFill>
                <a:highlight>
                  <a:srgbClr val="F1F5F9"/>
                </a:highlight>
                <a:latin typeface="JetBrains Mono"/>
                <a:ea typeface="Noto Sans Mono CJK JP"/>
              </a:rPr>
              <a:t>&gt;=3.11</a:t>
            </a:r>
            <a:r>
              <a:rPr sz="1300" b="0" i="1" u="none">
                <a:solidFill>
                  <a:srgbClr val="334155"/>
                </a:solidFill>
                <a:latin typeface="Inter"/>
                <a:ea typeface="Hiragino Sans"/>
              </a:rPr>
              <a:t>) • Apache 2.0 License</a:t>
            </a:r>
          </a:p>
        </p:txBody>
      </p:sp>
      <p:pic>
        <p:nvPicPr>
          <p:cNvPr id="11" name="Picture 10" descr="title_hero.png"/>
          <p:cNvPicPr>
            <a:picLocks noChangeAspect="1"/>
          </p:cNvPicPr>
          <p:nvPr/>
        </p:nvPicPr>
        <p:blipFill>
          <a:blip r:embed="rId2"/>
          <a:stretch>
            <a:fillRect/>
          </a:stretch>
        </p:blipFill>
        <p:spPr>
          <a:xfrm>
            <a:off x="6223000" y="952976"/>
            <a:ext cx="5334000" cy="4825047"/>
          </a:xfrm>
          <a:prstGeom prst="rect">
            <a:avLst/>
          </a:prstGeom>
        </p:spPr>
      </p:pic>
      <p:pic>
        <p:nvPicPr>
          <p:cNvPr id="12" name="Picture 11"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81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What is Drawlib?</a:t>
            </a:r>
          </a:p>
        </p:txBody>
      </p:sp>
      <p:sp>
        <p:nvSpPr>
          <p:cNvPr id="3" name="TextBox 2"/>
          <p:cNvSpPr txBox="1"/>
          <p:nvPr/>
        </p:nvSpPr>
        <p:spPr>
          <a:xfrm>
            <a:off x="508000" y="929580"/>
            <a:ext cx="11673840" cy="52824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A declarative, pure-Python graphics and documentation engine that treats architectural diagrams, quantitative charts, animations, and technical documents as first-class software artifacts.</a:t>
            </a:r>
          </a:p>
        </p:txBody>
      </p:sp>
      <p:sp>
        <p:nvSpPr>
          <p:cNvPr id="4" name="TextBox 3"/>
          <p:cNvSpPr txBox="1"/>
          <p:nvPr/>
        </p:nvSpPr>
        <p:spPr>
          <a:xfrm>
            <a:off x="508000" y="1612900"/>
            <a:ext cx="506984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1. Pure-Python Declarative API</a:t>
            </a:r>
          </a:p>
        </p:txBody>
      </p:sp>
      <p:sp>
        <p:nvSpPr>
          <p:cNvPr id="5" name="TextBox 4"/>
          <p:cNvSpPr txBox="1"/>
          <p:nvPr/>
        </p:nvSpPr>
        <p:spPr>
          <a:xfrm>
            <a:off x="546100" y="1930400"/>
            <a:ext cx="5030216" cy="7504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Write expressive Python (</a:t>
            </a:r>
            <a:r>
              <a:rPr sz="1170" b="0" i="0" u="none">
                <a:solidFill>
                  <a:srgbClr val="4338CA"/>
                </a:solidFill>
                <a:highlight>
                  <a:srgbClr val="F1F5F9"/>
                </a:highlight>
                <a:latin typeface="JetBrains Mono"/>
                <a:ea typeface="Noto Sans Mono CJK JP"/>
              </a:rPr>
              <a:t>&gt;=3.11</a:t>
            </a:r>
            <a:r>
              <a:rPr sz="1300" b="0" i="0" u="none">
                <a:solidFill>
                  <a:srgbClr val="334155"/>
                </a:solidFill>
                <a:latin typeface="Inter"/>
                <a:ea typeface="Hiragino Sans"/>
              </a:rPr>
              <a:t>) using variables, loops, type-checked models, and reusable project helpers (</a:t>
            </a:r>
            <a:r>
              <a:rPr sz="1170" b="0" i="0" u="none">
                <a:solidFill>
                  <a:srgbClr val="4338CA"/>
                </a:solidFill>
                <a:highlight>
                  <a:srgbClr val="F1F5F9"/>
                </a:highlight>
                <a:latin typeface="JetBrains Mono"/>
                <a:ea typeface="Noto Sans Mono CJK JP"/>
              </a:rPr>
              <a:t>styles.py</a:t>
            </a:r>
            <a:r>
              <a:rPr sz="1300" b="0" i="0" u="none">
                <a:solidFill>
                  <a:srgbClr val="334155"/>
                </a:solidFill>
                <a:latin typeface="Inter"/>
                <a:ea typeface="Hiragino Sans"/>
              </a:rPr>
              <a:t> &amp; </a:t>
            </a:r>
            <a:r>
              <a:rPr sz="1170" b="0" i="0" u="none">
                <a:solidFill>
                  <a:srgbClr val="4338CA"/>
                </a:solidFill>
                <a:highlight>
                  <a:srgbClr val="F1F5F9"/>
                </a:highlight>
                <a:latin typeface="JetBrains Mono"/>
                <a:ea typeface="Noto Sans Mono CJK JP"/>
              </a:rPr>
              <a:t>utils.py</a:t>
            </a:r>
            <a:r>
              <a:rPr sz="1300" b="0" i="0" u="none">
                <a:solidFill>
                  <a:srgbClr val="334155"/>
                </a:solidFill>
                <a:latin typeface="Inter"/>
                <a:ea typeface="Hiragino Sans"/>
              </a:rPr>
              <a:t>).</a:t>
            </a:r>
          </a:p>
        </p:txBody>
      </p:sp>
      <p:sp>
        <p:nvSpPr>
          <p:cNvPr id="6" name="TextBox 5"/>
          <p:cNvSpPr txBox="1"/>
          <p:nvPr/>
        </p:nvSpPr>
        <p:spPr>
          <a:xfrm>
            <a:off x="546100" y="2818010"/>
            <a:ext cx="5030216" cy="7250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No opaque Graphviz/Java binaries, no fragile XML/SVG hand-editing, and no 200-line </a:t>
            </a:r>
            <a:r>
              <a:rPr sz="1170" b="0" i="0" u="none">
                <a:solidFill>
                  <a:srgbClr val="4338CA"/>
                </a:solidFill>
                <a:highlight>
                  <a:srgbClr val="F1F5F9"/>
                </a:highlight>
                <a:latin typeface="JetBrains Mono"/>
                <a:ea typeface="Noto Sans Mono CJK JP"/>
              </a:rPr>
              <a:t>matplotlib</a:t>
            </a:r>
            <a:r>
              <a:rPr sz="1300" b="0" i="0" u="none">
                <a:solidFill>
                  <a:srgbClr val="334155"/>
                </a:solidFill>
                <a:latin typeface="Inter"/>
                <a:ea typeface="Hiragino Sans"/>
              </a:rPr>
              <a:t> patch boilerplate.</a:t>
            </a:r>
          </a:p>
        </p:txBody>
      </p:sp>
      <p:sp>
        <p:nvSpPr>
          <p:cNvPr id="7" name="TextBox 6"/>
          <p:cNvSpPr txBox="1"/>
          <p:nvPr/>
        </p:nvSpPr>
        <p:spPr>
          <a:xfrm>
            <a:off x="508000" y="3946921"/>
            <a:ext cx="506984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2. Four Publishing Archetypes</a:t>
            </a:r>
          </a:p>
        </p:txBody>
      </p:sp>
      <p:sp>
        <p:nvSpPr>
          <p:cNvPr id="8" name="TextBox 7"/>
          <p:cNvSpPr txBox="1"/>
          <p:nvPr/>
        </p:nvSpPr>
        <p:spPr>
          <a:xfrm>
            <a:off x="546100" y="4270771"/>
            <a:ext cx="5030216" cy="100826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Scaffold and build </a:t>
            </a:r>
            <a:r>
              <a:rPr sz="1300" b="1" i="0" u="none">
                <a:solidFill>
                  <a:srgbClr val="4F46E5"/>
                </a:solidFill>
                <a:latin typeface="Inter"/>
                <a:ea typeface="Hiragino Sans"/>
              </a:rPr>
              <a:t>Multi-Page Documentation Sites</a:t>
            </a:r>
            <a:r>
              <a:rPr sz="1300" b="0" i="0" u="none">
                <a:solidFill>
                  <a:srgbClr val="334155"/>
                </a:solidFill>
                <a:latin typeface="Inter"/>
                <a:ea typeface="Hiragino Sans"/>
              </a:rPr>
              <a:t> (</a:t>
            </a:r>
            <a:r>
              <a:rPr sz="1170" b="0" i="0" u="none">
                <a:solidFill>
                  <a:srgbClr val="4338CA"/>
                </a:solidFill>
                <a:highlight>
                  <a:srgbClr val="F1F5F9"/>
                </a:highlight>
                <a:latin typeface="JetBrains Mono"/>
                <a:ea typeface="Noto Sans Mono CJK JP"/>
              </a:rPr>
              <a:t>site</a:t>
            </a:r>
            <a:r>
              <a:rPr sz="1300" b="0" i="0" u="none">
                <a:solidFill>
                  <a:srgbClr val="334155"/>
                </a:solidFill>
                <a:latin typeface="Inter"/>
                <a:ea typeface="Hiragino Sans"/>
              </a:rPr>
              <a:t>), </a:t>
            </a:r>
            <a:r>
              <a:rPr sz="1300" b="1" i="0" u="none">
                <a:solidFill>
                  <a:srgbClr val="4F46E5"/>
                </a:solidFill>
                <a:latin typeface="Inter"/>
                <a:ea typeface="Hiragino Sans"/>
              </a:rPr>
              <a:t>Linear Technical Specs &amp; Vector PDFs</a:t>
            </a:r>
            <a:r>
              <a:rPr sz="1300" b="0" i="0" u="none">
                <a:solidFill>
                  <a:srgbClr val="334155"/>
                </a:solidFill>
                <a:latin typeface="Inter"/>
                <a:ea typeface="Hiragino Sans"/>
              </a:rPr>
              <a:t> (</a:t>
            </a:r>
            <a:r>
              <a:rPr sz="1170" b="0" i="0" u="none">
                <a:solidFill>
                  <a:srgbClr val="4338CA"/>
                </a:solidFill>
                <a:highlight>
                  <a:srgbClr val="F1F5F9"/>
                </a:highlight>
                <a:latin typeface="JetBrains Mono"/>
                <a:ea typeface="Noto Sans Mono CJK JP"/>
              </a:rPr>
              <a:t>doc</a:t>
            </a:r>
            <a:r>
              <a:rPr sz="1300" b="0" i="0" u="none">
                <a:solidFill>
                  <a:srgbClr val="334155"/>
                </a:solidFill>
                <a:latin typeface="Inter"/>
                <a:ea typeface="Hiragino Sans"/>
              </a:rPr>
              <a:t>), </a:t>
            </a:r>
            <a:r>
              <a:rPr sz="1300" b="1" i="0" u="none">
                <a:solidFill>
                  <a:srgbClr val="4F46E5"/>
                </a:solidFill>
                <a:latin typeface="Inter"/>
                <a:ea typeface="Hiragino Sans"/>
              </a:rPr>
              <a:t>16:9 Widescreen Slide Decks</a:t>
            </a:r>
            <a:r>
              <a:rPr sz="1300" b="0" i="0" u="none">
                <a:solidFill>
                  <a:srgbClr val="334155"/>
                </a:solidFill>
                <a:latin typeface="Inter"/>
                <a:ea typeface="Hiragino Sans"/>
              </a:rPr>
              <a:t> (</a:t>
            </a:r>
            <a:r>
              <a:rPr sz="1170" b="0" i="0" u="none">
                <a:solidFill>
                  <a:srgbClr val="4338CA"/>
                </a:solidFill>
                <a:highlight>
                  <a:srgbClr val="F1F5F9"/>
                </a:highlight>
                <a:latin typeface="JetBrains Mono"/>
                <a:ea typeface="Noto Sans Mono CJK JP"/>
              </a:rPr>
              <a:t>slide</a:t>
            </a:r>
            <a:r>
              <a:rPr sz="1300" b="0" i="0" u="none">
                <a:solidFill>
                  <a:srgbClr val="334155"/>
                </a:solidFill>
                <a:latin typeface="Inter"/>
                <a:ea typeface="Hiragino Sans"/>
              </a:rPr>
              <a:t>), and </a:t>
            </a:r>
            <a:r>
              <a:rPr sz="1300" b="1" i="0" u="none">
                <a:solidFill>
                  <a:srgbClr val="4F46E5"/>
                </a:solidFill>
                <a:latin typeface="Inter"/>
                <a:ea typeface="Hiragino Sans"/>
              </a:rPr>
              <a:t>Standalone Images</a:t>
            </a:r>
            <a:r>
              <a:rPr sz="1300" b="0" i="0" u="none">
                <a:solidFill>
                  <a:srgbClr val="334155"/>
                </a:solidFill>
                <a:latin typeface="Inter"/>
                <a:ea typeface="Hiragino Sans"/>
              </a:rPr>
              <a:t> (</a:t>
            </a:r>
            <a:r>
              <a:rPr sz="1170" b="0" i="0" u="none">
                <a:solidFill>
                  <a:srgbClr val="4338CA"/>
                </a:solidFill>
                <a:highlight>
                  <a:srgbClr val="F1F5F9"/>
                </a:highlight>
                <a:latin typeface="JetBrains Mono"/>
                <a:ea typeface="Noto Sans Mono CJK JP"/>
              </a:rPr>
              <a:t>image</a:t>
            </a:r>
            <a:r>
              <a:rPr sz="1300" b="0" i="0" u="none">
                <a:solidFill>
                  <a:srgbClr val="334155"/>
                </a:solidFill>
                <a:latin typeface="Inter"/>
                <a:ea typeface="Hiragino Sans"/>
              </a:rPr>
              <a:t>) from one unified CLI.</a:t>
            </a:r>
          </a:p>
        </p:txBody>
      </p:sp>
      <p:sp>
        <p:nvSpPr>
          <p:cNvPr id="9" name="TextBox 8"/>
          <p:cNvSpPr txBox="1"/>
          <p:nvPr/>
        </p:nvSpPr>
        <p:spPr>
          <a:xfrm>
            <a:off x="508000" y="5663803"/>
            <a:ext cx="506984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3. Autonomous AI Agent Ready</a:t>
            </a:r>
          </a:p>
        </p:txBody>
      </p:sp>
      <p:sp>
        <p:nvSpPr>
          <p:cNvPr id="10" name="TextBox 9"/>
          <p:cNvSpPr txBox="1"/>
          <p:nvPr/>
        </p:nvSpPr>
        <p:spPr>
          <a:xfrm>
            <a:off x="546100" y="5987653"/>
            <a:ext cx="5030216" cy="1253331"/>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Ships with an embedded </a:t>
            </a:r>
            <a:r>
              <a:rPr sz="1300" b="1" i="0" u="none">
                <a:solidFill>
                  <a:srgbClr val="4F46E5"/>
                </a:solidFill>
                <a:latin typeface="Inter"/>
                <a:ea typeface="Hiragino Sans"/>
              </a:rPr>
              <a:t>On-Demand Rules Catalog</a:t>
            </a:r>
            <a:r>
              <a:rPr sz="1300" b="0" i="0" u="none">
                <a:solidFill>
                  <a:srgbClr val="334155"/>
                </a:solidFill>
                <a:latin typeface="Inter"/>
                <a:ea typeface="Hiragino Sans"/>
              </a:rPr>
              <a:t> (</a:t>
            </a:r>
            <a:r>
              <a:rPr sz="1170" b="0" i="0" u="none">
                <a:solidFill>
                  <a:srgbClr val="4338CA"/>
                </a:solidFill>
                <a:highlight>
                  <a:srgbClr val="F1F5F9"/>
                </a:highlight>
                <a:latin typeface="JetBrains Mono"/>
                <a:ea typeface="Noto Sans Mono CJK JP"/>
              </a:rPr>
              <a:t>drawlib rules show</a:t>
            </a:r>
            <a:r>
              <a:rPr sz="1300" b="0" i="0" u="none">
                <a:solidFill>
                  <a:srgbClr val="334155"/>
                </a:solidFill>
                <a:latin typeface="Inter"/>
                <a:ea typeface="Hiragino Sans"/>
              </a:rPr>
              <a:t>) and headless coordinate-grid preview (</a:t>
            </a:r>
            <a:r>
              <a:rPr sz="1170" b="0" i="0" u="none">
                <a:solidFill>
                  <a:srgbClr val="4338CA"/>
                </a:solidFill>
                <a:highlight>
                  <a:srgbClr val="F1F5F9"/>
                </a:highlight>
                <a:latin typeface="JetBrains Mono"/>
                <a:ea typeface="Noto Sans Mono CJK JP"/>
              </a:rPr>
              <a:t>drawlib show -g</a:t>
            </a:r>
            <a:r>
              <a:rPr sz="1300" b="0" i="0" u="none">
                <a:solidFill>
                  <a:srgbClr val="334155"/>
                </a:solidFill>
                <a:latin typeface="Inter"/>
                <a:ea typeface="Hiragino Sans"/>
              </a:rPr>
              <a:t>), enabling AI coding agents to write, inspect, and self-heal visual diagrams autonomously.</a:t>
            </a:r>
          </a:p>
        </p:txBody>
      </p:sp>
      <p:pic>
        <p:nvPicPr>
          <p:cNvPr id="11" name="Picture 10" descr="exec_kpi.png"/>
          <p:cNvPicPr>
            <a:picLocks noChangeAspect="1"/>
          </p:cNvPicPr>
          <p:nvPr/>
        </p:nvPicPr>
        <p:blipFill>
          <a:blip r:embed="rId2"/>
          <a:stretch>
            <a:fillRect/>
          </a:stretch>
        </p:blipFill>
        <p:spPr>
          <a:xfrm>
            <a:off x="5838976" y="1397000"/>
            <a:ext cx="5594047" cy="4699000"/>
          </a:xfrm>
          <a:prstGeom prst="rect">
            <a:avLst/>
          </a:prstGeom>
        </p:spPr>
      </p:pic>
      <p:pic>
        <p:nvPicPr>
          <p:cNvPr id="12" name="Picture 11"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81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Presentation Roadmap</a:t>
            </a:r>
          </a:p>
        </p:txBody>
      </p:sp>
      <p:sp>
        <p:nvSpPr>
          <p:cNvPr id="3" name="TextBox 2"/>
          <p:cNvSpPr txBox="1"/>
          <p:nvPr/>
        </p:nvSpPr>
        <p:spPr>
          <a:xfrm>
            <a:off x="508000" y="9295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A comprehensive 7-chapter tour from the philosophy of Illustration as Code to high-level diagrams, animations, and AI workflows.</a:t>
            </a:r>
          </a:p>
        </p:txBody>
      </p:sp>
      <p:pic>
        <p:nvPicPr>
          <p:cNvPr id="4" name="Picture 3" descr="agenda.png"/>
          <p:cNvPicPr>
            <a:picLocks noChangeAspect="1"/>
          </p:cNvPicPr>
          <p:nvPr/>
        </p:nvPicPr>
        <p:blipFill>
          <a:blip r:embed="rId2"/>
          <a:stretch>
            <a:fillRect/>
          </a:stretch>
        </p:blipFill>
        <p:spPr>
          <a:xfrm>
            <a:off x="637048" y="1333500"/>
            <a:ext cx="5837903" cy="4826000"/>
          </a:xfrm>
          <a:prstGeom prst="rect">
            <a:avLst/>
          </a:prstGeom>
        </p:spPr>
      </p:pic>
      <p:sp>
        <p:nvSpPr>
          <p:cNvPr id="5" name="TextBox 4"/>
          <p:cNvSpPr txBox="1"/>
          <p:nvPr/>
        </p:nvSpPr>
        <p:spPr>
          <a:xfrm>
            <a:off x="6858000" y="1676400"/>
            <a:ext cx="506984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Live Dogfooding in Action</a:t>
            </a:r>
          </a:p>
        </p:txBody>
      </p:sp>
      <p:sp>
        <p:nvSpPr>
          <p:cNvPr id="6" name="TextBox 5"/>
          <p:cNvSpPr txBox="1"/>
          <p:nvPr/>
        </p:nvSpPr>
        <p:spPr>
          <a:xfrm>
            <a:off x="6858000" y="1968500"/>
            <a:ext cx="5069840" cy="52824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This 60-slide presentation is </a:t>
            </a:r>
            <a:r>
              <a:rPr sz="1300" b="1" i="0" u="none">
                <a:solidFill>
                  <a:srgbClr val="334155"/>
                </a:solidFill>
                <a:latin typeface="Inter"/>
                <a:ea typeface="Hiragino Sans"/>
              </a:rPr>
              <a:t>100% authored and compiled with Drawlib</a:t>
            </a:r>
            <a:r>
              <a:rPr sz="1300" b="0" i="0" u="none">
                <a:solidFill>
                  <a:srgbClr val="334155"/>
                </a:solidFill>
                <a:latin typeface="Inter"/>
                <a:ea typeface="Hiragino Sans"/>
              </a:rPr>
              <a:t>:</a:t>
            </a:r>
          </a:p>
        </p:txBody>
      </p:sp>
      <p:sp>
        <p:nvSpPr>
          <p:cNvPr id="7" name="TextBox 6"/>
          <p:cNvSpPr txBox="1"/>
          <p:nvPr/>
        </p:nvSpPr>
        <p:spPr>
          <a:xfrm>
            <a:off x="6896100" y="2522140"/>
            <a:ext cx="5030216" cy="48637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Source of Truth</a:t>
            </a:r>
            <a:r>
              <a:rPr sz="1300" b="0" i="0" u="none">
                <a:solidFill>
                  <a:srgbClr val="334155"/>
                </a:solidFill>
                <a:latin typeface="Inter"/>
                <a:ea typeface="Hiragino Sans"/>
              </a:rPr>
              <a:t>: Markdown files and embedded </a:t>
            </a:r>
            <a:r>
              <a:rPr sz="1170" b="0" i="0" u="none">
                <a:solidFill>
                  <a:srgbClr val="4338CA"/>
                </a:solidFill>
                <a:highlight>
                  <a:srgbClr val="F1F5F9"/>
                </a:highlight>
                <a:latin typeface="JetBrains Mono"/>
                <a:ea typeface="Noto Sans Mono CJK JP"/>
              </a:rPr>
              <a:t>drawlib</a:t>
            </a:r>
            <a:r>
              <a:rPr sz="1300" b="0" i="0" u="none">
                <a:solidFill>
                  <a:srgbClr val="334155"/>
                </a:solidFill>
                <a:latin typeface="Inter"/>
                <a:ea typeface="Hiragino Sans"/>
              </a:rPr>
              <a:t> Python blocks in </a:t>
            </a:r>
            <a:r>
              <a:rPr sz="1170" b="0" i="0" u="none">
                <a:solidFill>
                  <a:srgbClr val="4338CA"/>
                </a:solidFill>
                <a:highlight>
                  <a:srgbClr val="F1F5F9"/>
                </a:highlight>
                <a:latin typeface="JetBrains Mono"/>
                <a:ea typeface="Noto Sans Mono CJK JP"/>
              </a:rPr>
              <a:t>docs/slide_about_drawlib_src/</a:t>
            </a:r>
          </a:p>
        </p:txBody>
      </p:sp>
      <p:sp>
        <p:nvSpPr>
          <p:cNvPr id="8" name="TextBox 7"/>
          <p:cNvSpPr txBox="1"/>
          <p:nvPr/>
        </p:nvSpPr>
        <p:spPr>
          <a:xfrm>
            <a:off x="6896100" y="3145631"/>
            <a:ext cx="5030216" cy="4800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Shared Theme &amp; Macros</a:t>
            </a:r>
            <a:r>
              <a:rPr sz="1300" b="0" i="0" u="none">
                <a:solidFill>
                  <a:srgbClr val="334155"/>
                </a:solidFill>
                <a:latin typeface="Inter"/>
                <a:ea typeface="Hiragino Sans"/>
              </a:rPr>
              <a:t>: Centralized palette in </a:t>
            </a:r>
            <a:r>
              <a:rPr sz="1170" b="0" i="0" u="none">
                <a:solidFill>
                  <a:srgbClr val="4338CA"/>
                </a:solidFill>
                <a:highlight>
                  <a:srgbClr val="F1F5F9"/>
                </a:highlight>
                <a:latin typeface="JetBrains Mono"/>
                <a:ea typeface="Noto Sans Mono CJK JP"/>
              </a:rPr>
              <a:t>styles.py</a:t>
            </a:r>
            <a:r>
              <a:rPr sz="1300" b="0" i="0" u="none">
                <a:solidFill>
                  <a:srgbClr val="334155"/>
                </a:solidFill>
                <a:latin typeface="Inter"/>
                <a:ea typeface="Hiragino Sans"/>
              </a:rPr>
              <a:t> and reusable layout helpers in </a:t>
            </a:r>
            <a:r>
              <a:rPr sz="1170" b="0" i="0" u="none">
                <a:solidFill>
                  <a:srgbClr val="4338CA"/>
                </a:solidFill>
                <a:highlight>
                  <a:srgbClr val="F1F5F9"/>
                </a:highlight>
                <a:latin typeface="JetBrains Mono"/>
                <a:ea typeface="Noto Sans Mono CJK JP"/>
              </a:rPr>
              <a:t>utils.py</a:t>
            </a:r>
          </a:p>
        </p:txBody>
      </p:sp>
      <p:sp>
        <p:nvSpPr>
          <p:cNvPr id="9" name="TextBox 8"/>
          <p:cNvSpPr txBox="1"/>
          <p:nvPr/>
        </p:nvSpPr>
        <p:spPr>
          <a:xfrm>
            <a:off x="6896100" y="3762771"/>
            <a:ext cx="5030216" cy="4800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Inline Vector SVGs</a:t>
            </a:r>
            <a:r>
              <a:rPr sz="1300" b="0" i="0" u="none">
                <a:solidFill>
                  <a:srgbClr val="334155"/>
                </a:solidFill>
                <a:latin typeface="Inter"/>
                <a:ea typeface="Hiragino Sans"/>
              </a:rPr>
              <a:t>: Every static diagram renders as crisp inline </a:t>
            </a:r>
            <a:r>
              <a:rPr sz="1170" b="0" i="0" u="none">
                <a:solidFill>
                  <a:srgbClr val="4338CA"/>
                </a:solidFill>
                <a:highlight>
                  <a:srgbClr val="F1F5F9"/>
                </a:highlight>
                <a:latin typeface="JetBrains Mono"/>
                <a:ea typeface="Noto Sans Mono CJK JP"/>
              </a:rPr>
              <a:t>&lt;svg&gt;</a:t>
            </a:r>
            <a:r>
              <a:rPr sz="1300" b="0" i="0" u="none">
                <a:solidFill>
                  <a:srgbClr val="334155"/>
                </a:solidFill>
                <a:latin typeface="Inter"/>
                <a:ea typeface="Hiragino Sans"/>
              </a:rPr>
              <a:t> with automatic </a:t>
            </a:r>
            <a:r>
              <a:rPr sz="1170" b="0" i="0" u="none">
                <a:solidFill>
                  <a:srgbClr val="4338CA"/>
                </a:solidFill>
                <a:highlight>
                  <a:srgbClr val="F1F5F9"/>
                </a:highlight>
                <a:latin typeface="JetBrains Mono"/>
                <a:ea typeface="Noto Sans Mono CJK JP"/>
              </a:rPr>
              <a:t>@font-face</a:t>
            </a:r>
            <a:r>
              <a:rPr sz="1300" b="0" i="0" u="none">
                <a:solidFill>
                  <a:srgbClr val="334155"/>
                </a:solidFill>
                <a:latin typeface="Inter"/>
                <a:ea typeface="Hiragino Sans"/>
              </a:rPr>
              <a:t> bundling</a:t>
            </a:r>
          </a:p>
        </p:txBody>
      </p:sp>
      <p:sp>
        <p:nvSpPr>
          <p:cNvPr id="10" name="TextBox 9"/>
          <p:cNvSpPr txBox="1"/>
          <p:nvPr/>
        </p:nvSpPr>
        <p:spPr>
          <a:xfrm>
            <a:off x="6896100" y="4379912"/>
            <a:ext cx="5030216" cy="4800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Interactive </a:t>
            </a:r>
            <a:r>
              <a:rPr sz="1170" b="0" i="0" u="none">
                <a:solidFill>
                  <a:srgbClr val="4338CA"/>
                </a:solidFill>
                <a:highlight>
                  <a:srgbClr val="F1F5F9"/>
                </a:highlight>
                <a:latin typeface="JetBrains Mono"/>
                <a:ea typeface="Noto Sans Mono CJK JP"/>
              </a:rPr>
              <a:t>&lt;canvas&gt;</a:t>
            </a:r>
            <a:r>
              <a:rPr sz="1300" b="1" i="0" u="none">
                <a:solidFill>
                  <a:srgbClr val="4F46E5"/>
                </a:solidFill>
                <a:latin typeface="Inter"/>
                <a:ea typeface="Hiragino Sans"/>
              </a:rPr>
              <a:t> Animations</a:t>
            </a:r>
            <a:r>
              <a:rPr sz="1300" b="0" i="0" u="none">
                <a:solidFill>
                  <a:srgbClr val="334155"/>
                </a:solidFill>
                <a:latin typeface="Inter"/>
                <a:ea typeface="Hiragino Sans"/>
              </a:rPr>
              <a:t>: Step-by-step animated diagrams controlled via </a:t>
            </a:r>
            <a:r>
              <a:rPr sz="1170" b="0" i="0" u="none">
                <a:solidFill>
                  <a:srgbClr val="4338CA"/>
                </a:solidFill>
                <a:highlight>
                  <a:srgbClr val="F1F5F9"/>
                </a:highlight>
                <a:latin typeface="JetBrains Mono"/>
                <a:ea typeface="Noto Sans Mono CJK JP"/>
              </a:rPr>
              <a:t>A</a:t>
            </a:r>
            <a:r>
              <a:rPr sz="1300" b="0" i="0" u="none">
                <a:solidFill>
                  <a:srgbClr val="334155"/>
                </a:solidFill>
                <a:latin typeface="Inter"/>
                <a:ea typeface="Hiragino Sans"/>
              </a:rPr>
              <a:t> or Presenter View (</a:t>
            </a:r>
            <a:r>
              <a:rPr sz="1170" b="0" i="0" u="none">
                <a:solidFill>
                  <a:srgbClr val="4338CA"/>
                </a:solidFill>
                <a:highlight>
                  <a:srgbClr val="F1F5F9"/>
                </a:highlight>
                <a:latin typeface="JetBrains Mono"/>
                <a:ea typeface="Noto Sans Mono CJK JP"/>
              </a:rPr>
              <a:t>P</a:t>
            </a:r>
            <a:r>
              <a:rPr sz="1300" b="0" i="0" u="none">
                <a:solidFill>
                  <a:srgbClr val="334155"/>
                </a:solidFill>
                <a:latin typeface="Inter"/>
                <a:ea typeface="Hiragino Sans"/>
              </a:rPr>
              <a:t>)</a:t>
            </a:r>
          </a:p>
        </p:txBody>
      </p:sp>
      <p:sp>
        <p:nvSpPr>
          <p:cNvPr id="11" name="TextBox 10"/>
          <p:cNvSpPr txBox="1"/>
          <p:nvPr/>
        </p:nvSpPr>
        <p:spPr>
          <a:xfrm>
            <a:off x="6896100" y="4997053"/>
            <a:ext cx="5030216" cy="46097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Dual Output</a:t>
            </a:r>
            <a:r>
              <a:rPr sz="1300" b="0" i="0" u="none">
                <a:solidFill>
                  <a:srgbClr val="334155"/>
                </a:solidFill>
                <a:latin typeface="Inter"/>
                <a:ea typeface="Hiragino Sans"/>
              </a:rPr>
              <a:t>: Compiled into both an interactive HTML5 web deck and a 1920×1080 vector PDF</a:t>
            </a:r>
          </a:p>
        </p:txBody>
      </p:sp>
      <p:pic>
        <p:nvPicPr>
          <p:cNvPr id="12" name="Picture 11"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ivider.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Pain Point 1: The Tool Fragmentation Problem</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Why traditional technical documentation inevitably drifts out of sync with reality.</a:t>
            </a:r>
          </a:p>
        </p:txBody>
      </p:sp>
      <p:sp>
        <p:nvSpPr>
          <p:cNvPr id="4" name="Rounded Rectangle 3"/>
          <p:cNvSpPr/>
          <p:nvPr/>
        </p:nvSpPr>
        <p:spPr>
          <a:xfrm>
            <a:off x="2476500" y="5280223"/>
            <a:ext cx="889000" cy="1270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08000" y="1422400"/>
            <a:ext cx="506984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Three Disconnected Silos</a:t>
            </a:r>
          </a:p>
        </p:txBody>
      </p:sp>
      <p:sp>
        <p:nvSpPr>
          <p:cNvPr id="6" name="TextBox 5"/>
          <p:cNvSpPr txBox="1"/>
          <p:nvPr/>
        </p:nvSpPr>
        <p:spPr>
          <a:xfrm>
            <a:off x="330200" y="1746250"/>
            <a:ext cx="5254752" cy="206375"/>
          </a:xfrm>
          <a:prstGeom prst="rect">
            <a:avLst/>
          </a:prstGeom>
          <a:noFill/>
        </p:spPr>
        <p:txBody>
          <a:bodyPr wrap="square" lIns="0" rIns="0" tIns="0" bIns="0" anchor="t">
            <a:spAutoFit/>
          </a:bodyPr>
          <a:lstStyle/>
          <a:p>
            <a:pPr algn="l" marL="177800" indent="-177800">
              <a:lnSpc>
                <a:spcPct val="133000"/>
              </a:lnSpc>
              <a:tabLst>
                <a:tab pos="177800"/>
              </a:tabLst>
            </a:pPr>
            <a:r>
              <a:rPr sz="1300" b="0" i="0" u="none">
                <a:solidFill>
                  <a:srgbClr val="4F46E5"/>
                </a:solidFill>
                <a:latin typeface="Inter"/>
                <a:ea typeface="Hiragino Sans"/>
              </a:rPr>
              <a:t>1.	</a:t>
            </a:r>
            <a:r>
              <a:rPr sz="1300" b="1" i="0" u="none">
                <a:solidFill>
                  <a:srgbClr val="4F46E5"/>
                </a:solidFill>
                <a:latin typeface="Inter"/>
                <a:ea typeface="Hiragino Sans"/>
              </a:rPr>
              <a:t>Source Code in Git (</a:t>
            </a:r>
            <a:r>
              <a:rPr sz="1170" b="0" i="0" u="none">
                <a:solidFill>
                  <a:srgbClr val="4338CA"/>
                </a:solidFill>
                <a:highlight>
                  <a:srgbClr val="F1F5F9"/>
                </a:highlight>
                <a:latin typeface="JetBrains Mono"/>
                <a:ea typeface="Noto Sans Mono CJK JP"/>
              </a:rPr>
              <a:t>src/</a:t>
            </a:r>
            <a:r>
              <a:rPr sz="1300" b="1" i="0" u="none">
                <a:solidFill>
                  <a:srgbClr val="4F46E5"/>
                </a:solidFill>
                <a:latin typeface="Inter"/>
                <a:ea typeface="Hiragino Sans"/>
              </a:rPr>
              <a:t>)</a:t>
            </a:r>
          </a:p>
        </p:txBody>
      </p:sp>
      <p:sp>
        <p:nvSpPr>
          <p:cNvPr id="7" name="TextBox 6"/>
          <p:cNvSpPr txBox="1"/>
          <p:nvPr/>
        </p:nvSpPr>
        <p:spPr>
          <a:xfrm>
            <a:off x="546100" y="2010370"/>
            <a:ext cx="5030216" cy="46097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Version-controlled, peer-reviewed in Pull Requests, and continuously tested in CI/CD.</a:t>
            </a:r>
          </a:p>
        </p:txBody>
      </p:sp>
      <p:sp>
        <p:nvSpPr>
          <p:cNvPr id="8" name="TextBox 7"/>
          <p:cNvSpPr txBox="1"/>
          <p:nvPr/>
        </p:nvSpPr>
        <p:spPr>
          <a:xfrm>
            <a:off x="330200" y="2665610"/>
            <a:ext cx="5254752" cy="206375"/>
          </a:xfrm>
          <a:prstGeom prst="rect">
            <a:avLst/>
          </a:prstGeom>
          <a:noFill/>
        </p:spPr>
        <p:txBody>
          <a:bodyPr wrap="square" lIns="0" rIns="0" tIns="0" bIns="0" anchor="t">
            <a:spAutoFit/>
          </a:bodyPr>
          <a:lstStyle/>
          <a:p>
            <a:pPr algn="l" marL="177800" indent="-177800">
              <a:lnSpc>
                <a:spcPct val="133000"/>
              </a:lnSpc>
              <a:tabLst>
                <a:tab pos="177800"/>
              </a:tabLst>
            </a:pPr>
            <a:r>
              <a:rPr sz="1300" b="0" i="0" u="none">
                <a:solidFill>
                  <a:srgbClr val="4F46E5"/>
                </a:solidFill>
                <a:latin typeface="Inter"/>
                <a:ea typeface="Hiragino Sans"/>
              </a:rPr>
              <a:t>2.	</a:t>
            </a:r>
            <a:r>
              <a:rPr sz="1300" b="1" i="0" u="none">
                <a:solidFill>
                  <a:srgbClr val="4F46E5"/>
                </a:solidFill>
                <a:latin typeface="Inter"/>
                <a:ea typeface="Hiragino Sans"/>
              </a:rPr>
              <a:t>Diagrams in External GUI Tools (Draw.io, Visio, Figma)</a:t>
            </a:r>
          </a:p>
        </p:txBody>
      </p:sp>
      <p:sp>
        <p:nvSpPr>
          <p:cNvPr id="9" name="TextBox 8"/>
          <p:cNvSpPr txBox="1"/>
          <p:nvPr/>
        </p:nvSpPr>
        <p:spPr>
          <a:xfrm>
            <a:off x="546100" y="2929731"/>
            <a:ext cx="5030216" cy="46097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Drag-and-drop canvas state lives in proprietary cloud workspaces or opaque binary/XML blobs.</a:t>
            </a:r>
          </a:p>
        </p:txBody>
      </p:sp>
      <p:sp>
        <p:nvSpPr>
          <p:cNvPr id="10" name="TextBox 9"/>
          <p:cNvSpPr txBox="1"/>
          <p:nvPr/>
        </p:nvSpPr>
        <p:spPr>
          <a:xfrm>
            <a:off x="546100" y="3546871"/>
            <a:ext cx="5030216" cy="46097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Impossible to review meaningful diffs in Git or refactor programmatically across 30 diagrams.</a:t>
            </a:r>
          </a:p>
        </p:txBody>
      </p:sp>
      <p:sp>
        <p:nvSpPr>
          <p:cNvPr id="11" name="TextBox 10"/>
          <p:cNvSpPr txBox="1"/>
          <p:nvPr/>
        </p:nvSpPr>
        <p:spPr>
          <a:xfrm>
            <a:off x="330200" y="4202112"/>
            <a:ext cx="5254752" cy="206375"/>
          </a:xfrm>
          <a:prstGeom prst="rect">
            <a:avLst/>
          </a:prstGeom>
          <a:noFill/>
        </p:spPr>
        <p:txBody>
          <a:bodyPr wrap="square" lIns="0" rIns="0" tIns="0" bIns="0" anchor="t">
            <a:spAutoFit/>
          </a:bodyPr>
          <a:lstStyle/>
          <a:p>
            <a:pPr algn="l" marL="177800" indent="-177800">
              <a:lnSpc>
                <a:spcPct val="133000"/>
              </a:lnSpc>
              <a:tabLst>
                <a:tab pos="177800"/>
              </a:tabLst>
            </a:pPr>
            <a:r>
              <a:rPr sz="1300" b="0" i="0" u="none">
                <a:solidFill>
                  <a:srgbClr val="4F46E5"/>
                </a:solidFill>
                <a:latin typeface="Inter"/>
                <a:ea typeface="Hiragino Sans"/>
              </a:rPr>
              <a:t>3.	</a:t>
            </a:r>
            <a:r>
              <a:rPr sz="1300" b="1" i="0" u="none">
                <a:solidFill>
                  <a:srgbClr val="4F46E5"/>
                </a:solidFill>
                <a:latin typeface="Inter"/>
                <a:ea typeface="Hiragino Sans"/>
              </a:rPr>
              <a:t>Prose in External Wikis / Docs (Confluence, Word, Notion)</a:t>
            </a:r>
          </a:p>
        </p:txBody>
      </p:sp>
      <p:sp>
        <p:nvSpPr>
          <p:cNvPr id="12" name="TextBox 11"/>
          <p:cNvSpPr txBox="1"/>
          <p:nvPr/>
        </p:nvSpPr>
        <p:spPr>
          <a:xfrm>
            <a:off x="546100" y="4459882"/>
            <a:ext cx="5030216" cy="4673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Engineers manually export </a:t>
            </a:r>
            <a:r>
              <a:rPr sz="1170" b="0" i="0" u="none">
                <a:solidFill>
                  <a:srgbClr val="4338CA"/>
                </a:solidFill>
                <a:highlight>
                  <a:srgbClr val="F1F5F9"/>
                </a:highlight>
                <a:latin typeface="JetBrains Mono"/>
                <a:ea typeface="Noto Sans Mono CJK JP"/>
              </a:rPr>
              <a:t>.png</a:t>
            </a:r>
            <a:r>
              <a:rPr sz="1300" b="0" i="0" u="none">
                <a:solidFill>
                  <a:srgbClr val="334155"/>
                </a:solidFill>
                <a:latin typeface="Inter"/>
                <a:ea typeface="Hiragino Sans"/>
              </a:rPr>
              <a:t> screenshots and paste them into external pages.</a:t>
            </a:r>
          </a:p>
        </p:txBody>
      </p:sp>
      <p:sp>
        <p:nvSpPr>
          <p:cNvPr id="13" name="TextBox 12"/>
          <p:cNvSpPr txBox="1"/>
          <p:nvPr/>
        </p:nvSpPr>
        <p:spPr>
          <a:xfrm>
            <a:off x="508000" y="5623123"/>
            <a:ext cx="506984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The Inevitable Result: Documentation Rot</a:t>
            </a:r>
          </a:p>
        </p:txBody>
      </p:sp>
      <p:sp>
        <p:nvSpPr>
          <p:cNvPr id="14" name="TextBox 13"/>
          <p:cNvSpPr txBox="1"/>
          <p:nvPr/>
        </p:nvSpPr>
        <p:spPr>
          <a:xfrm>
            <a:off x="546100" y="5946973"/>
            <a:ext cx="5030216" cy="7250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Updating a single microservice port requires </a:t>
            </a:r>
            <a:r>
              <a:rPr sz="1300" b="1" i="0" u="none">
                <a:solidFill>
                  <a:srgbClr val="4F46E5"/>
                </a:solidFill>
                <a:latin typeface="Inter"/>
                <a:ea typeface="Hiragino Sans"/>
              </a:rPr>
              <a:t>opening a GUI tool, re-aligning boxes, exporting a PNG, and re-uploading to a wiki</a:t>
            </a:r>
            <a:r>
              <a:rPr sz="1300" b="0" i="0" u="none">
                <a:solidFill>
                  <a:srgbClr val="334155"/>
                </a:solidFill>
                <a:latin typeface="Inter"/>
                <a:ea typeface="Hiragino Sans"/>
              </a:rPr>
              <a:t>.</a:t>
            </a:r>
          </a:p>
        </p:txBody>
      </p:sp>
      <p:sp>
        <p:nvSpPr>
          <p:cNvPr id="15" name="TextBox 14"/>
          <p:cNvSpPr txBox="1"/>
          <p:nvPr/>
        </p:nvSpPr>
        <p:spPr>
          <a:xfrm>
            <a:off x="546100" y="6828234"/>
            <a:ext cx="5030216" cy="7250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Under deadline pressure, engineers skip the manual handoffs—leaving architecture diagrams </a:t>
            </a:r>
            <a:r>
              <a:rPr sz="1300" b="1" i="0" u="none">
                <a:solidFill>
                  <a:srgbClr val="4F46E5"/>
                </a:solidFill>
                <a:latin typeface="Inter"/>
                <a:ea typeface="Hiragino Sans"/>
              </a:rPr>
              <a:t>months or years out of date</a:t>
            </a:r>
            <a:r>
              <a:rPr sz="1300" b="0" i="0" u="none">
                <a:solidFill>
                  <a:srgbClr val="334155"/>
                </a:solidFill>
                <a:latin typeface="Inter"/>
                <a:ea typeface="Hiragino Sans"/>
              </a:rPr>
              <a:t>.</a:t>
            </a:r>
          </a:p>
        </p:txBody>
      </p:sp>
      <p:pic>
        <p:nvPicPr>
          <p:cNvPr id="16" name="Picture 15" descr="fragmentation.png"/>
          <p:cNvPicPr>
            <a:picLocks noChangeAspect="1"/>
          </p:cNvPicPr>
          <p:nvPr/>
        </p:nvPicPr>
        <p:blipFill>
          <a:blip r:embed="rId2"/>
          <a:stretch>
            <a:fillRect/>
          </a:stretch>
        </p:blipFill>
        <p:spPr>
          <a:xfrm>
            <a:off x="5615878" y="1206500"/>
            <a:ext cx="6040243" cy="4953000"/>
          </a:xfrm>
          <a:prstGeom prst="rect">
            <a:avLst/>
          </a:prstGeom>
        </p:spPr>
      </p:pic>
      <p:pic>
        <p:nvPicPr>
          <p:cNvPr id="17" name="Picture 16"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Pain Point 2: Text DSL Limitations (Mermaid / PlantUML / Graphviz)</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Why black-box heuristic layout DSLs hit a wall on real-world production architectures.</a:t>
            </a:r>
          </a:p>
        </p:txBody>
      </p:sp>
      <p:sp>
        <p:nvSpPr>
          <p:cNvPr id="4" name="TextBox 3"/>
          <p:cNvSpPr txBox="1"/>
          <p:nvPr/>
        </p:nvSpPr>
        <p:spPr>
          <a:xfrm>
            <a:off x="508000" y="1422400"/>
            <a:ext cx="506984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Great for 5 Nodes — Frustrating for 25 Nodes</a:t>
            </a:r>
          </a:p>
        </p:txBody>
      </p:sp>
      <p:sp>
        <p:nvSpPr>
          <p:cNvPr id="5" name="TextBox 4"/>
          <p:cNvSpPr txBox="1"/>
          <p:nvPr/>
        </p:nvSpPr>
        <p:spPr>
          <a:xfrm>
            <a:off x="508000" y="1714500"/>
            <a:ext cx="5069840" cy="52824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Text-to-diagram DSLs (</a:t>
            </a:r>
            <a:r>
              <a:rPr sz="1170" b="0" i="0" u="none">
                <a:solidFill>
                  <a:srgbClr val="4338CA"/>
                </a:solidFill>
                <a:highlight>
                  <a:srgbClr val="F1F5F9"/>
                </a:highlight>
                <a:latin typeface="JetBrains Mono"/>
                <a:ea typeface="Noto Sans Mono CJK JP"/>
              </a:rPr>
              <a:t>Mermaid</a:t>
            </a:r>
            <a:r>
              <a:rPr sz="1300" b="0" i="0" u="none">
                <a:solidFill>
                  <a:srgbClr val="334155"/>
                </a:solidFill>
                <a:latin typeface="Inter"/>
                <a:ea typeface="Hiragino Sans"/>
              </a:rPr>
              <a:t>, </a:t>
            </a:r>
            <a:r>
              <a:rPr sz="1170" b="0" i="0" u="none">
                <a:solidFill>
                  <a:srgbClr val="4338CA"/>
                </a:solidFill>
                <a:highlight>
                  <a:srgbClr val="F1F5F9"/>
                </a:highlight>
                <a:latin typeface="JetBrains Mono"/>
                <a:ea typeface="Noto Sans Mono CJK JP"/>
              </a:rPr>
              <a:t>PlantUML</a:t>
            </a:r>
            <a:r>
              <a:rPr sz="1300" b="0" i="0" u="none">
                <a:solidFill>
                  <a:srgbClr val="334155"/>
                </a:solidFill>
                <a:latin typeface="Inter"/>
                <a:ea typeface="Hiragino Sans"/>
              </a:rPr>
              <a:t>, </a:t>
            </a:r>
            <a:r>
              <a:rPr sz="1170" b="0" i="0" u="none">
                <a:solidFill>
                  <a:srgbClr val="4338CA"/>
                </a:solidFill>
                <a:highlight>
                  <a:srgbClr val="F1F5F9"/>
                </a:highlight>
                <a:latin typeface="JetBrains Mono"/>
                <a:ea typeface="Noto Sans Mono CJK JP"/>
              </a:rPr>
              <a:t>DOT</a:t>
            </a:r>
            <a:r>
              <a:rPr sz="1300" b="0" i="0" u="none">
                <a:solidFill>
                  <a:srgbClr val="334155"/>
                </a:solidFill>
                <a:latin typeface="Inter"/>
                <a:ea typeface="Hiragino Sans"/>
              </a:rPr>
              <a:t>) rely on rigid, opaque layout heuristics:</a:t>
            </a:r>
          </a:p>
        </p:txBody>
      </p:sp>
      <p:sp>
        <p:nvSpPr>
          <p:cNvPr id="6" name="TextBox 5"/>
          <p:cNvSpPr txBox="1"/>
          <p:nvPr/>
        </p:nvSpPr>
        <p:spPr>
          <a:xfrm>
            <a:off x="546100" y="2274490"/>
            <a:ext cx="5030216" cy="206375"/>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Unpredictable Layout Shifts</a:t>
            </a:r>
          </a:p>
        </p:txBody>
      </p:sp>
      <p:sp>
        <p:nvSpPr>
          <p:cNvPr id="7" name="TextBox 6"/>
          <p:cNvSpPr txBox="1"/>
          <p:nvPr/>
        </p:nvSpPr>
        <p:spPr>
          <a:xfrm>
            <a:off x="800100" y="2538610"/>
            <a:ext cx="4766056" cy="7250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Adding a single edge or renaming a label can cause the layout engine to reshuffle the entire diagram unpredictably.</a:t>
            </a:r>
          </a:p>
        </p:txBody>
      </p:sp>
      <p:sp>
        <p:nvSpPr>
          <p:cNvPr id="8" name="TextBox 7"/>
          <p:cNvSpPr txBox="1"/>
          <p:nvPr/>
        </p:nvSpPr>
        <p:spPr>
          <a:xfrm>
            <a:off x="546100" y="3457971"/>
            <a:ext cx="5030216" cy="206375"/>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No Fine-Grained Coordinate Control</a:t>
            </a:r>
          </a:p>
        </p:txBody>
      </p:sp>
      <p:sp>
        <p:nvSpPr>
          <p:cNvPr id="9" name="TextBox 8"/>
          <p:cNvSpPr txBox="1"/>
          <p:nvPr/>
        </p:nvSpPr>
        <p:spPr>
          <a:xfrm>
            <a:off x="800100" y="3722092"/>
            <a:ext cx="4766056" cy="7250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You cannot say </a:t>
            </a:r>
            <a:r>
              <a:rPr sz="1300" b="0" i="1" u="none">
                <a:solidFill>
                  <a:srgbClr val="334155"/>
                </a:solidFill>
                <a:latin typeface="Inter"/>
                <a:ea typeface="Hiragino Sans"/>
              </a:rPr>
              <a:t>"align these 3 databases vertically at </a:t>
            </a:r>
            <a:r>
              <a:rPr sz="1170" b="0" i="1" u="none">
                <a:solidFill>
                  <a:srgbClr val="4338CA"/>
                </a:solidFill>
                <a:highlight>
                  <a:srgbClr val="F1F5F9"/>
                </a:highlight>
                <a:latin typeface="JetBrains Mono"/>
                <a:ea typeface="Noto Sans Mono CJK JP"/>
              </a:rPr>
              <a:t>X=80</a:t>
            </a:r>
            <a:r>
              <a:rPr sz="1300" b="0" i="1" u="none">
                <a:solidFill>
                  <a:srgbClr val="334155"/>
                </a:solidFill>
                <a:latin typeface="Inter"/>
                <a:ea typeface="Hiragino Sans"/>
              </a:rPr>
              <a:t>"</a:t>
            </a:r>
            <a:r>
              <a:rPr sz="1300" b="0" i="0" u="none">
                <a:solidFill>
                  <a:srgbClr val="334155"/>
                </a:solidFill>
                <a:latin typeface="Inter"/>
                <a:ea typeface="Hiragino Sans"/>
              </a:rPr>
              <a:t> or </a:t>
            </a:r>
            <a:r>
              <a:rPr sz="1300" b="0" i="1" u="none">
                <a:solidFill>
                  <a:srgbClr val="334155"/>
                </a:solidFill>
                <a:latin typeface="Inter"/>
                <a:ea typeface="Hiragino Sans"/>
              </a:rPr>
              <a:t>"route this error path around the VPC border"</a:t>
            </a:r>
            <a:r>
              <a:rPr sz="1300" b="0" i="0" u="none">
                <a:solidFill>
                  <a:srgbClr val="334155"/>
                </a:solidFill>
                <a:latin typeface="Inter"/>
                <a:ea typeface="Hiragino Sans"/>
              </a:rPr>
              <a:t>.</a:t>
            </a:r>
          </a:p>
        </p:txBody>
      </p:sp>
      <p:sp>
        <p:nvSpPr>
          <p:cNvPr id="10" name="TextBox 9"/>
          <p:cNvSpPr txBox="1"/>
          <p:nvPr/>
        </p:nvSpPr>
        <p:spPr>
          <a:xfrm>
            <a:off x="800100" y="4603353"/>
            <a:ext cx="4766056" cy="4800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Engineers resort to hacks like invisible dummy nodes (</a:t>
            </a:r>
            <a:r>
              <a:rPr sz="1170" b="0" i="0" u="none">
                <a:solidFill>
                  <a:srgbClr val="4338CA"/>
                </a:solidFill>
                <a:highlight>
                  <a:srgbClr val="F1F5F9"/>
                </a:highlight>
                <a:latin typeface="JetBrains Mono"/>
                <a:ea typeface="Noto Sans Mono CJK JP"/>
              </a:rPr>
              <a:t>A ~~~ B</a:t>
            </a:r>
            <a:r>
              <a:rPr sz="1300" b="0" i="0" u="none">
                <a:solidFill>
                  <a:srgbClr val="334155"/>
                </a:solidFill>
                <a:latin typeface="Inter"/>
                <a:ea typeface="Hiragino Sans"/>
              </a:rPr>
              <a:t>) and hidden links just to nudge boxes.</a:t>
            </a:r>
          </a:p>
        </p:txBody>
      </p:sp>
      <p:sp>
        <p:nvSpPr>
          <p:cNvPr id="11" name="TextBox 10"/>
          <p:cNvSpPr txBox="1"/>
          <p:nvPr/>
        </p:nvSpPr>
        <p:spPr>
          <a:xfrm>
            <a:off x="546100" y="5258593"/>
            <a:ext cx="5030216" cy="206375"/>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No Programming Constructs</a:t>
            </a:r>
          </a:p>
        </p:txBody>
      </p:sp>
      <p:sp>
        <p:nvSpPr>
          <p:cNvPr id="12" name="TextBox 11"/>
          <p:cNvSpPr txBox="1"/>
          <p:nvPr/>
        </p:nvSpPr>
        <p:spPr>
          <a:xfrm>
            <a:off x="800100" y="5516364"/>
            <a:ext cx="476605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Static DSL syntax lacks variables, </a:t>
            </a:r>
            <a:r>
              <a:rPr sz="1170" b="0" i="0" u="none">
                <a:solidFill>
                  <a:srgbClr val="4338CA"/>
                </a:solidFill>
                <a:highlight>
                  <a:srgbClr val="F1F5F9"/>
                </a:highlight>
                <a:latin typeface="JetBrains Mono"/>
                <a:ea typeface="Noto Sans Mono CJK JP"/>
              </a:rPr>
              <a:t>for</a:t>
            </a:r>
            <a:r>
              <a:rPr sz="1300" b="0" i="0" u="none">
                <a:solidFill>
                  <a:srgbClr val="334155"/>
                </a:solidFill>
                <a:latin typeface="Inter"/>
                <a:ea typeface="Hiragino Sans"/>
              </a:rPr>
              <a:t> loops, math expressions, conditional branches, or shared Python functions.</a:t>
            </a:r>
          </a:p>
        </p:txBody>
      </p:sp>
      <p:sp>
        <p:nvSpPr>
          <p:cNvPr id="13" name="TextBox 12"/>
          <p:cNvSpPr txBox="1"/>
          <p:nvPr/>
        </p:nvSpPr>
        <p:spPr>
          <a:xfrm>
            <a:off x="546100" y="6442075"/>
            <a:ext cx="5030216" cy="206375"/>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Limited Visual Expressiveness</a:t>
            </a:r>
          </a:p>
        </p:txBody>
      </p:sp>
      <p:sp>
        <p:nvSpPr>
          <p:cNvPr id="14" name="TextBox 13"/>
          <p:cNvSpPr txBox="1"/>
          <p:nvPr/>
        </p:nvSpPr>
        <p:spPr>
          <a:xfrm>
            <a:off x="800100" y="6706195"/>
            <a:ext cx="4766056" cy="7250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Cannot combine cloud architecture topologies, statistical charts, custom vector shapes, and multi-frame animations on one canvas.</a:t>
            </a:r>
          </a:p>
        </p:txBody>
      </p:sp>
      <p:pic>
        <p:nvPicPr>
          <p:cNvPr id="15" name="Picture 14" descr="dsl_limits.png"/>
          <p:cNvPicPr>
            <a:picLocks noChangeAspect="1"/>
          </p:cNvPicPr>
          <p:nvPr/>
        </p:nvPicPr>
        <p:blipFill>
          <a:blip r:embed="rId2"/>
          <a:stretch>
            <a:fillRect/>
          </a:stretch>
        </p:blipFill>
        <p:spPr>
          <a:xfrm>
            <a:off x="5615878" y="1206500"/>
            <a:ext cx="6040243" cy="4953000"/>
          </a:xfrm>
          <a:prstGeom prst="rect">
            <a:avLst/>
          </a:prstGeom>
        </p:spPr>
      </p:pic>
      <p:pic>
        <p:nvPicPr>
          <p:cNvPr id="16" name="Picture 15"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Pain Point 3: Raw SVG &amp; Matplotlib Boilerplate</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Why general-purpose plotting libraries and raw vector XML are too low-level for architecture diagrams.</a:t>
            </a:r>
          </a:p>
        </p:txBody>
      </p:sp>
      <p:sp>
        <p:nvSpPr>
          <p:cNvPr id="4" name="TextBox 3"/>
          <p:cNvSpPr txBox="1"/>
          <p:nvPr/>
        </p:nvSpPr>
        <p:spPr>
          <a:xfrm>
            <a:off x="508000" y="1422400"/>
            <a:ext cx="506984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The Low-Level Productivity Trap</a:t>
            </a:r>
          </a:p>
        </p:txBody>
      </p:sp>
      <p:sp>
        <p:nvSpPr>
          <p:cNvPr id="5" name="TextBox 4"/>
          <p:cNvSpPr txBox="1"/>
          <p:nvPr/>
        </p:nvSpPr>
        <p:spPr>
          <a:xfrm>
            <a:off x="508000" y="1714500"/>
            <a:ext cx="5069840" cy="52824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When engineers outgrow text DSLs, they sometimes reach for raw </a:t>
            </a:r>
            <a:r>
              <a:rPr sz="1170" b="0" i="0" u="none">
                <a:solidFill>
                  <a:srgbClr val="4338CA"/>
                </a:solidFill>
                <a:highlight>
                  <a:srgbClr val="F1F5F9"/>
                </a:highlight>
                <a:latin typeface="JetBrains Mono"/>
                <a:ea typeface="Noto Sans Mono CJK JP"/>
              </a:rPr>
              <a:t>&lt;svg&gt;</a:t>
            </a:r>
            <a:r>
              <a:rPr sz="1300" b="0" i="0" u="none">
                <a:solidFill>
                  <a:srgbClr val="334155"/>
                </a:solidFill>
                <a:latin typeface="Inter"/>
                <a:ea typeface="Hiragino Sans"/>
              </a:rPr>
              <a:t> templates or Python's </a:t>
            </a:r>
            <a:r>
              <a:rPr sz="1170" b="0" i="0" u="none">
                <a:solidFill>
                  <a:srgbClr val="4338CA"/>
                </a:solidFill>
                <a:highlight>
                  <a:srgbClr val="F1F5F9"/>
                </a:highlight>
                <a:latin typeface="JetBrains Mono"/>
                <a:ea typeface="Noto Sans Mono CJK JP"/>
              </a:rPr>
              <a:t>matplotlib.patches</a:t>
            </a:r>
            <a:r>
              <a:rPr sz="1300" b="0" i="0" u="none">
                <a:solidFill>
                  <a:srgbClr val="334155"/>
                </a:solidFill>
                <a:latin typeface="Inter"/>
                <a:ea typeface="Hiragino Sans"/>
              </a:rPr>
              <a:t>:</a:t>
            </a:r>
          </a:p>
        </p:txBody>
      </p:sp>
      <p:sp>
        <p:nvSpPr>
          <p:cNvPr id="6" name="TextBox 5"/>
          <p:cNvSpPr txBox="1"/>
          <p:nvPr/>
        </p:nvSpPr>
        <p:spPr>
          <a:xfrm>
            <a:off x="546100" y="2274490"/>
            <a:ext cx="5030216" cy="206375"/>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Verbose Patch &amp; Bezier Boilerplate</a:t>
            </a:r>
          </a:p>
        </p:txBody>
      </p:sp>
      <p:sp>
        <p:nvSpPr>
          <p:cNvPr id="7" name="TextBox 6"/>
          <p:cNvSpPr txBox="1"/>
          <p:nvPr/>
        </p:nvSpPr>
        <p:spPr>
          <a:xfrm>
            <a:off x="800100" y="2538610"/>
            <a:ext cx="4766056" cy="1253331"/>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Drawing a single rounded service box with an icon, centered two-line title, and orthogonal boundary-clipped arrow in raw </a:t>
            </a:r>
            <a:r>
              <a:rPr sz="1170" b="0" i="0" u="none">
                <a:solidFill>
                  <a:srgbClr val="4338CA"/>
                </a:solidFill>
                <a:highlight>
                  <a:srgbClr val="F1F5F9"/>
                </a:highlight>
                <a:latin typeface="JetBrains Mono"/>
                <a:ea typeface="Noto Sans Mono CJK JP"/>
              </a:rPr>
              <a:t>matplotlib</a:t>
            </a:r>
            <a:r>
              <a:rPr sz="1300" b="0" i="0" u="none">
                <a:solidFill>
                  <a:srgbClr val="334155"/>
                </a:solidFill>
                <a:latin typeface="Inter"/>
                <a:ea typeface="Hiragino Sans"/>
              </a:rPr>
              <a:t> requires </a:t>
            </a:r>
            <a:r>
              <a:rPr sz="1300" b="1" i="0" u="none">
                <a:solidFill>
                  <a:srgbClr val="4F46E5"/>
                </a:solidFill>
                <a:latin typeface="Inter"/>
                <a:ea typeface="Hiragino Sans"/>
              </a:rPr>
              <a:t>40–60 lines</a:t>
            </a:r>
            <a:r>
              <a:rPr sz="1300" b="0" i="0" u="none">
                <a:solidFill>
                  <a:srgbClr val="334155"/>
                </a:solidFill>
                <a:latin typeface="Inter"/>
                <a:ea typeface="Hiragino Sans"/>
              </a:rPr>
              <a:t> of </a:t>
            </a:r>
            <a:r>
              <a:rPr sz="1170" b="0" i="0" u="none">
                <a:solidFill>
                  <a:srgbClr val="4338CA"/>
                </a:solidFill>
                <a:highlight>
                  <a:srgbClr val="F1F5F9"/>
                </a:highlight>
                <a:latin typeface="JetBrains Mono"/>
                <a:ea typeface="Noto Sans Mono CJK JP"/>
              </a:rPr>
              <a:t>FancyBboxPatch</a:t>
            </a:r>
            <a:r>
              <a:rPr sz="1300" b="0" i="0" u="none">
                <a:solidFill>
                  <a:srgbClr val="334155"/>
                </a:solidFill>
                <a:latin typeface="Inter"/>
                <a:ea typeface="Hiragino Sans"/>
              </a:rPr>
              <a:t>, </a:t>
            </a:r>
            <a:r>
              <a:rPr sz="1170" b="0" i="0" u="none">
                <a:solidFill>
                  <a:srgbClr val="4338CA"/>
                </a:solidFill>
                <a:highlight>
                  <a:srgbClr val="F1F5F9"/>
                </a:highlight>
                <a:latin typeface="JetBrains Mono"/>
                <a:ea typeface="Noto Sans Mono CJK JP"/>
              </a:rPr>
              <a:t>ConnectionPatch</a:t>
            </a:r>
            <a:r>
              <a:rPr sz="1300" b="0" i="0" u="none">
                <a:solidFill>
                  <a:srgbClr val="334155"/>
                </a:solidFill>
                <a:latin typeface="Inter"/>
                <a:ea typeface="Hiragino Sans"/>
              </a:rPr>
              <a:t>, </a:t>
            </a:r>
            <a:r>
              <a:rPr sz="1170" b="0" i="0" u="none">
                <a:solidFill>
                  <a:srgbClr val="4338CA"/>
                </a:solidFill>
                <a:highlight>
                  <a:srgbClr val="F1F5F9"/>
                </a:highlight>
                <a:latin typeface="JetBrains Mono"/>
                <a:ea typeface="Noto Sans Mono CJK JP"/>
              </a:rPr>
              <a:t>Path</a:t>
            </a:r>
            <a:r>
              <a:rPr sz="1300" b="0" i="0" u="none">
                <a:solidFill>
                  <a:srgbClr val="334155"/>
                </a:solidFill>
                <a:latin typeface="Inter"/>
                <a:ea typeface="Hiragino Sans"/>
              </a:rPr>
              <a:t>, and manual bounding-box math.</a:t>
            </a:r>
          </a:p>
        </p:txBody>
      </p:sp>
      <p:sp>
        <p:nvSpPr>
          <p:cNvPr id="8" name="TextBox 7"/>
          <p:cNvSpPr txBox="1"/>
          <p:nvPr/>
        </p:nvSpPr>
        <p:spPr>
          <a:xfrm>
            <a:off x="546100" y="3986212"/>
            <a:ext cx="5030216" cy="206375"/>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Inverted or Confusing Coordinate Defaults</a:t>
            </a:r>
          </a:p>
        </p:txBody>
      </p:sp>
      <p:sp>
        <p:nvSpPr>
          <p:cNvPr id="9" name="TextBox 8"/>
          <p:cNvSpPr txBox="1"/>
          <p:nvPr/>
        </p:nvSpPr>
        <p:spPr>
          <a:xfrm>
            <a:off x="800100" y="4243982"/>
            <a:ext cx="476605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Raw SVG uses top-left origins with manual </a:t>
            </a:r>
            <a:r>
              <a:rPr sz="1170" b="0" i="0" u="none">
                <a:solidFill>
                  <a:srgbClr val="4338CA"/>
                </a:solidFill>
                <a:highlight>
                  <a:srgbClr val="F1F5F9"/>
                </a:highlight>
                <a:latin typeface="JetBrains Mono"/>
                <a:ea typeface="Noto Sans Mono CJK JP"/>
              </a:rPr>
              <a:t>&lt;text dy="..."&gt;</a:t>
            </a:r>
            <a:r>
              <a:rPr sz="1300" b="0" i="0" u="none">
                <a:solidFill>
                  <a:srgbClr val="334155"/>
                </a:solidFill>
                <a:latin typeface="Inter"/>
                <a:ea typeface="Hiragino Sans"/>
              </a:rPr>
              <a:t> baseline offsets and no automatic word/boundary clipping.</a:t>
            </a:r>
          </a:p>
        </p:txBody>
      </p:sp>
      <p:sp>
        <p:nvSpPr>
          <p:cNvPr id="10" name="TextBox 9"/>
          <p:cNvSpPr txBox="1"/>
          <p:nvPr/>
        </p:nvSpPr>
        <p:spPr>
          <a:xfrm>
            <a:off x="546100" y="5169693"/>
            <a:ext cx="5030216" cy="206375"/>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No Domain Semantics</a:t>
            </a:r>
          </a:p>
        </p:txBody>
      </p:sp>
      <p:sp>
        <p:nvSpPr>
          <p:cNvPr id="11" name="TextBox 10"/>
          <p:cNvSpPr txBox="1"/>
          <p:nvPr/>
        </p:nvSpPr>
        <p:spPr>
          <a:xfrm>
            <a:off x="800100" y="5433814"/>
            <a:ext cx="4766056" cy="98921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Plotting libraries know about scatter plots and histograms, not </a:t>
            </a:r>
            <a:r>
              <a:rPr sz="1300" b="1" i="0" u="none">
                <a:solidFill>
                  <a:srgbClr val="4F46E5"/>
                </a:solidFill>
                <a:latin typeface="Inter"/>
                <a:ea typeface="Hiragino Sans"/>
              </a:rPr>
              <a:t>VPC NodeGroups, UML Class relationships, Sequence lifelines, ER Crow's foot notation, or Phosphor/GCP icons</a:t>
            </a:r>
            <a:r>
              <a:rPr sz="1300" b="0" i="0" u="none">
                <a:solidFill>
                  <a:srgbClr val="334155"/>
                </a:solidFill>
                <a:latin typeface="Inter"/>
                <a:ea typeface="Hiragino Sans"/>
              </a:rPr>
              <a:t>.</a:t>
            </a:r>
          </a:p>
        </p:txBody>
      </p:sp>
      <p:pic>
        <p:nvPicPr>
          <p:cNvPr id="12" name="Picture 11" descr="low_level_limits.png"/>
          <p:cNvPicPr>
            <a:picLocks noChangeAspect="1"/>
          </p:cNvPicPr>
          <p:nvPr/>
        </p:nvPicPr>
        <p:blipFill>
          <a:blip r:embed="rId2"/>
          <a:stretch>
            <a:fillRect/>
          </a:stretch>
        </p:blipFill>
        <p:spPr>
          <a:xfrm>
            <a:off x="5615878" y="1206500"/>
            <a:ext cx="6040243" cy="4953000"/>
          </a:xfrm>
          <a:prstGeom prst="rect">
            <a:avLst/>
          </a:prstGeom>
        </p:spPr>
      </p:pic>
      <p:pic>
        <p:nvPicPr>
          <p:cNvPr id="13" name="Picture 12"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Landscape Comparison Matrix</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How Drawlib bridges the gap between GUI canvases, text DSLs, and low-level plotting libraries.</a:t>
            </a:r>
          </a:p>
        </p:txBody>
      </p:sp>
      <p:pic>
        <p:nvPicPr>
          <p:cNvPr id="4" name="Picture 3" descr="comparison_table.png"/>
          <p:cNvPicPr>
            <a:picLocks noChangeAspect="1"/>
          </p:cNvPicPr>
          <p:nvPr/>
        </p:nvPicPr>
        <p:blipFill>
          <a:blip r:embed="rId2"/>
          <a:stretch>
            <a:fillRect/>
          </a:stretch>
        </p:blipFill>
        <p:spPr>
          <a:xfrm>
            <a:off x="508000" y="1144481"/>
            <a:ext cx="11175999" cy="4950036"/>
          </a:xfrm>
          <a:prstGeom prst="rect">
            <a:avLst/>
          </a:prstGeom>
        </p:spPr>
      </p:pic>
      <p:pic>
        <p:nvPicPr>
          <p:cNvPr id="5" name="Picture 4"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The Drawlib Solution: Declarative Python Architecture</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Write clean, type-checked Python on the left—get publication-grade vector diagrams on the right.</a:t>
            </a:r>
          </a:p>
        </p:txBody>
      </p:sp>
      <p:sp>
        <p:nvSpPr>
          <p:cNvPr id="4" name="Rounded Rectangle 3"/>
          <p:cNvSpPr/>
          <p:nvPr/>
        </p:nvSpPr>
        <p:spPr>
          <a:xfrm>
            <a:off x="508000" y="1658540"/>
            <a:ext cx="5080000" cy="3480196"/>
          </a:xfrm>
          <a:prstGeom prst="roundRect">
            <a:avLst>
              <a:gd name="adj" fmla="val 1459"/>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1893490"/>
            <a:ext cx="4813300" cy="5454650"/>
          </a:xfrm>
          <a:prstGeom prst="roundRect">
            <a:avLst>
              <a:gd name="adj" fmla="val 1055"/>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1358900"/>
            <a:ext cx="533400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15 Lines of Declarative Python</a:t>
            </a:r>
          </a:p>
        </p:txBody>
      </p:sp>
      <p:sp>
        <p:nvSpPr>
          <p:cNvPr id="7" name="TextBox 6"/>
          <p:cNvSpPr txBox="1"/>
          <p:nvPr/>
        </p:nvSpPr>
        <p:spPr>
          <a:xfrm>
            <a:off x="800100" y="2001440"/>
            <a:ext cx="4841748" cy="5238750"/>
          </a:xfrm>
          <a:prstGeom prst="rect">
            <a:avLst/>
          </a:prstGeom>
          <a:noFill/>
        </p:spPr>
        <p:txBody>
          <a:bodyPr wrap="square" lIns="0" rIns="0" tIns="0" bIns="0" anchor="t">
            <a:spAutoFit/>
          </a:bodyPr>
          <a:lstStyle/>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drawlib.diagrams.architecture</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ArchitectureDiagram</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GcpIcon</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Node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NodeGroup</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PhosphorIcon</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drawlib.styles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p>
          <a:p>
            <a:pPr algn="l">
              <a:lnSpc>
                <a:spcPct val="125000"/>
              </a:lnSpc>
            </a:pPr>
            <a:r>
              <a:rPr sz="1100" b="0" i="0" u="none">
                <a:solidFill>
                  <a:srgbClr val="202124"/>
                </a:solidFill>
                <a:latin typeface="Inter"/>
                <a:ea typeface="Hiragino Sans"/>
              </a:rPr>
              <a:t> </a:t>
            </a:r>
          </a:p>
          <a:p>
            <a:pPr algn="l">
              <a:lnSpc>
                <a:spcPct val="125000"/>
              </a:lnSpc>
            </a:pPr>
            <a:r>
              <a:rPr sz="1100" b="0" i="0" u="none">
                <a:solidFill>
                  <a:srgbClr val="24292E"/>
                </a:solidFill>
                <a:latin typeface="JetBrains Mono"/>
                <a:ea typeface="Noto Sans Mono CJK JP"/>
              </a:rPr>
              <a:t>d</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ArchitectureDiagram</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node_style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node_text_style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DarkBold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edge_style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DarkBold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edge_text_style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Dark</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node_card_style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Neutral</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vpc</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add</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NodeGroup</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"Production Cloud VPC"</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padding</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7</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26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8</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client</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add</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Node</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"Web Client"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icon</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PhosphorIcon</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GLOBE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42</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gw</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vpc</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add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Node</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"API Gateway"</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icon</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GcpIcon</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CLOUD_API_GATEWAY</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card_style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PrimaryFlat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text_style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WhiteBold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34</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sql</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vpc</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add</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Node</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"Cloud SQL"</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icon</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GcpIcon</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CLOUD_SQL</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54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50</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bq</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vpc</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add</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Node</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"BigQuery"</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icon</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GcpIcon</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BIGQUERY</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54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18</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0" u="none">
                <a:solidFill>
                  <a:srgbClr val="24292E"/>
                </a:solidFill>
                <a:latin typeface="JetBrains Mono"/>
                <a:ea typeface="Noto Sans Mono CJK JP"/>
              </a:rPr>
              <a:t>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connect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client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gw</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label</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"HTTPS"</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gw</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fork</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sql</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bq</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at_x</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58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padding</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1.5</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draw</a:t>
            </a:r>
            <a:r>
              <a:rPr sz="1100" b="0" i="0" u="none">
                <a:solidFill>
                  <a:srgbClr val="24292E"/>
                </a:solidFill>
                <a:latin typeface="JetBrains Mono"/>
                <a:ea typeface="Noto Sans Mono CJK JP"/>
              </a:rPr>
              <a:t>()</a:t>
            </a:r>
          </a:p>
        </p:txBody>
      </p:sp>
      <p:sp>
        <p:nvSpPr>
          <p:cNvPr id="8" name="TextBox 7"/>
          <p:cNvSpPr txBox="1"/>
          <p:nvPr/>
        </p:nvSpPr>
        <p:spPr>
          <a:xfrm>
            <a:off x="546100" y="5145087"/>
            <a:ext cx="5294376" cy="3885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Auto-Bounding Containers</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NodeGroup</a:t>
            </a:r>
            <a:r>
              <a:rPr sz="1150" b="0" i="0" u="none">
                <a:solidFill>
                  <a:srgbClr val="334155"/>
                </a:solidFill>
                <a:latin typeface="Inter"/>
                <a:ea typeface="Hiragino Sans"/>
              </a:rPr>
              <a:t> wraps child nodes automatically.</a:t>
            </a:r>
          </a:p>
        </p:txBody>
      </p:sp>
      <p:sp>
        <p:nvSpPr>
          <p:cNvPr id="9" name="TextBox 8"/>
          <p:cNvSpPr txBox="1"/>
          <p:nvPr/>
        </p:nvSpPr>
        <p:spPr>
          <a:xfrm>
            <a:off x="546100" y="5591968"/>
            <a:ext cx="5294376" cy="3885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Smart Orthogonal Edges</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.connect()</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.fork()</a:t>
            </a:r>
            <a:r>
              <a:rPr sz="1150" b="0" i="0" u="none">
                <a:solidFill>
                  <a:srgbClr val="334155"/>
                </a:solidFill>
                <a:latin typeface="Inter"/>
                <a:ea typeface="Hiragino Sans"/>
              </a:rPr>
              <a:t> clip cleanly at node boundaries.</a:t>
            </a:r>
          </a:p>
        </p:txBody>
      </p:sp>
      <p:pic>
        <p:nvPicPr>
          <p:cNvPr id="10" name="Picture 9" descr="solution_demo.png"/>
          <p:cNvPicPr>
            <a:picLocks noChangeAspect="1"/>
          </p:cNvPicPr>
          <p:nvPr/>
        </p:nvPicPr>
        <p:blipFill>
          <a:blip r:embed="rId2"/>
          <a:stretch>
            <a:fillRect/>
          </a:stretch>
        </p:blipFill>
        <p:spPr>
          <a:xfrm>
            <a:off x="5842000" y="1282700"/>
            <a:ext cx="5842000" cy="4673600"/>
          </a:xfrm>
          <a:prstGeom prst="rect">
            <a:avLst/>
          </a:prstGeom>
        </p:spPr>
      </p:pic>
      <p:pic>
        <p:nvPicPr>
          <p:cNvPr id="11" name="Picture 10"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Single Source of Truth (SoT) in Git</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Code, diagrams, and prose evolve together in atomic Pull Requests and compile deterministically.</a:t>
            </a:r>
          </a:p>
        </p:txBody>
      </p:sp>
      <p:sp>
        <p:nvSpPr>
          <p:cNvPr id="4" name="TextBox 3"/>
          <p:cNvSpPr txBox="1"/>
          <p:nvPr/>
        </p:nvSpPr>
        <p:spPr>
          <a:xfrm>
            <a:off x="508000" y="1358900"/>
            <a:ext cx="480568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Software Engineering Rigor for Documentation</a:t>
            </a:r>
          </a:p>
        </p:txBody>
      </p:sp>
      <p:sp>
        <p:nvSpPr>
          <p:cNvPr id="5" name="TextBox 4"/>
          <p:cNvSpPr txBox="1"/>
          <p:nvPr/>
        </p:nvSpPr>
        <p:spPr>
          <a:xfrm>
            <a:off x="330200" y="1682750"/>
            <a:ext cx="4990592" cy="206375"/>
          </a:xfrm>
          <a:prstGeom prst="rect">
            <a:avLst/>
          </a:prstGeom>
          <a:noFill/>
        </p:spPr>
        <p:txBody>
          <a:bodyPr wrap="square" lIns="0" rIns="0" tIns="0" bIns="0" anchor="t">
            <a:spAutoFit/>
          </a:bodyPr>
          <a:lstStyle/>
          <a:p>
            <a:pPr algn="l" marL="177800" indent="-177800">
              <a:lnSpc>
                <a:spcPct val="133000"/>
              </a:lnSpc>
              <a:tabLst>
                <a:tab pos="177800"/>
              </a:tabLst>
            </a:pPr>
            <a:r>
              <a:rPr sz="1300" b="0" i="0" u="none">
                <a:solidFill>
                  <a:srgbClr val="4F46E5"/>
                </a:solidFill>
                <a:latin typeface="Inter"/>
                <a:ea typeface="Hiragino Sans"/>
              </a:rPr>
              <a:t>1.	</a:t>
            </a:r>
            <a:r>
              <a:rPr sz="1300" b="1" i="0" u="none">
                <a:solidFill>
                  <a:srgbClr val="4F46E5"/>
                </a:solidFill>
                <a:latin typeface="Inter"/>
                <a:ea typeface="Hiragino Sans"/>
              </a:rPr>
              <a:t>Atomic Pull Requests</a:t>
            </a:r>
          </a:p>
        </p:txBody>
      </p:sp>
      <p:sp>
        <p:nvSpPr>
          <p:cNvPr id="6" name="TextBox 5"/>
          <p:cNvSpPr txBox="1"/>
          <p:nvPr/>
        </p:nvSpPr>
        <p:spPr>
          <a:xfrm>
            <a:off x="546100" y="1946870"/>
            <a:ext cx="4766056" cy="98921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When an engineer adds a new gRPC service or database table in </a:t>
            </a:r>
            <a:r>
              <a:rPr sz="1170" b="0" i="0" u="none">
                <a:solidFill>
                  <a:srgbClr val="4338CA"/>
                </a:solidFill>
                <a:highlight>
                  <a:srgbClr val="F1F5F9"/>
                </a:highlight>
                <a:latin typeface="JetBrains Mono"/>
                <a:ea typeface="Noto Sans Mono CJK JP"/>
              </a:rPr>
              <a:t>src/</a:t>
            </a:r>
            <a:r>
              <a:rPr sz="1300" b="0" i="0" u="none">
                <a:solidFill>
                  <a:srgbClr val="334155"/>
                </a:solidFill>
                <a:latin typeface="Inter"/>
                <a:ea typeface="Hiragino Sans"/>
              </a:rPr>
              <a:t>, they update the </a:t>
            </a:r>
            <a:r>
              <a:rPr sz="1170" b="0" i="0" u="none">
                <a:solidFill>
                  <a:srgbClr val="4338CA"/>
                </a:solidFill>
                <a:highlight>
                  <a:srgbClr val="F1F5F9"/>
                </a:highlight>
                <a:latin typeface="JetBrains Mono"/>
                <a:ea typeface="Noto Sans Mono CJK JP"/>
              </a:rPr>
              <a:t>drawlib</a:t>
            </a:r>
            <a:r>
              <a:rPr sz="1300" b="0" i="0" u="none">
                <a:solidFill>
                  <a:srgbClr val="334155"/>
                </a:solidFill>
                <a:latin typeface="Inter"/>
                <a:ea typeface="Hiragino Sans"/>
              </a:rPr>
              <a:t> diagram block in </a:t>
            </a:r>
            <a:r>
              <a:rPr sz="1170" b="0" i="0" u="none">
                <a:solidFill>
                  <a:srgbClr val="4338CA"/>
                </a:solidFill>
                <a:highlight>
                  <a:srgbClr val="F1F5F9"/>
                </a:highlight>
                <a:latin typeface="JetBrains Mono"/>
                <a:ea typeface="Noto Sans Mono CJK JP"/>
              </a:rPr>
              <a:t>docs_src/</a:t>
            </a:r>
            <a:r>
              <a:rPr sz="1300" b="0" i="0" u="none">
                <a:solidFill>
                  <a:srgbClr val="334155"/>
                </a:solidFill>
                <a:latin typeface="Inter"/>
                <a:ea typeface="Hiragino Sans"/>
              </a:rPr>
              <a:t> in the </a:t>
            </a:r>
            <a:r>
              <a:rPr sz="1300" b="1" i="0" u="none">
                <a:solidFill>
                  <a:srgbClr val="4F46E5"/>
                </a:solidFill>
                <a:latin typeface="Inter"/>
                <a:ea typeface="Hiragino Sans"/>
              </a:rPr>
              <a:t>exact same commit</a:t>
            </a:r>
            <a:r>
              <a:rPr sz="1300" b="0" i="0" u="none">
                <a:solidFill>
                  <a:srgbClr val="334155"/>
                </a:solidFill>
                <a:latin typeface="Inter"/>
                <a:ea typeface="Hiragino Sans"/>
              </a:rPr>
              <a:t>.</a:t>
            </a:r>
          </a:p>
        </p:txBody>
      </p:sp>
      <p:sp>
        <p:nvSpPr>
          <p:cNvPr id="7" name="TextBox 6"/>
          <p:cNvSpPr txBox="1"/>
          <p:nvPr/>
        </p:nvSpPr>
        <p:spPr>
          <a:xfrm>
            <a:off x="330200" y="3130351"/>
            <a:ext cx="4990592" cy="206375"/>
          </a:xfrm>
          <a:prstGeom prst="rect">
            <a:avLst/>
          </a:prstGeom>
          <a:noFill/>
        </p:spPr>
        <p:txBody>
          <a:bodyPr wrap="square" lIns="0" rIns="0" tIns="0" bIns="0" anchor="t">
            <a:spAutoFit/>
          </a:bodyPr>
          <a:lstStyle/>
          <a:p>
            <a:pPr algn="l" marL="177800" indent="-177800">
              <a:lnSpc>
                <a:spcPct val="133000"/>
              </a:lnSpc>
              <a:tabLst>
                <a:tab pos="177800"/>
              </a:tabLst>
            </a:pPr>
            <a:r>
              <a:rPr sz="1300" b="0" i="0" u="none">
                <a:solidFill>
                  <a:srgbClr val="4F46E5"/>
                </a:solidFill>
                <a:latin typeface="Inter"/>
                <a:ea typeface="Hiragino Sans"/>
              </a:rPr>
              <a:t>2.	</a:t>
            </a:r>
            <a:r>
              <a:rPr sz="1300" b="1" i="0" u="none">
                <a:solidFill>
                  <a:srgbClr val="4F46E5"/>
                </a:solidFill>
                <a:latin typeface="Inter"/>
                <a:ea typeface="Hiragino Sans"/>
              </a:rPr>
              <a:t>Code Review &amp; Static Verification</a:t>
            </a:r>
          </a:p>
        </p:txBody>
      </p:sp>
      <p:sp>
        <p:nvSpPr>
          <p:cNvPr id="8" name="TextBox 7"/>
          <p:cNvSpPr txBox="1"/>
          <p:nvPr/>
        </p:nvSpPr>
        <p:spPr>
          <a:xfrm>
            <a:off x="546100" y="3394471"/>
            <a:ext cx="4766056" cy="4800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Reviewers inspect clean Python diffs instead of binary </a:t>
            </a:r>
            <a:r>
              <a:rPr sz="1170" b="0" i="0" u="none">
                <a:solidFill>
                  <a:srgbClr val="4338CA"/>
                </a:solidFill>
                <a:highlight>
                  <a:srgbClr val="F1F5F9"/>
                </a:highlight>
                <a:latin typeface="JetBrains Mono"/>
                <a:ea typeface="Noto Sans Mono CJK JP"/>
              </a:rPr>
              <a:t>.png</a:t>
            </a:r>
            <a:r>
              <a:rPr sz="1300" b="0" i="0" u="none">
                <a:solidFill>
                  <a:srgbClr val="334155"/>
                </a:solidFill>
                <a:latin typeface="Inter"/>
                <a:ea typeface="Hiragino Sans"/>
              </a:rPr>
              <a:t> blobs.</a:t>
            </a:r>
          </a:p>
        </p:txBody>
      </p:sp>
      <p:sp>
        <p:nvSpPr>
          <p:cNvPr id="9" name="TextBox 8"/>
          <p:cNvSpPr txBox="1"/>
          <p:nvPr/>
        </p:nvSpPr>
        <p:spPr>
          <a:xfrm>
            <a:off x="546100" y="4011612"/>
            <a:ext cx="4766056" cy="7250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CI validates every diagram block, checks internal hyperlinks (</a:t>
            </a:r>
            <a:r>
              <a:rPr sz="1170" b="0" i="0" u="none">
                <a:solidFill>
                  <a:srgbClr val="4338CA"/>
                </a:solidFill>
                <a:highlight>
                  <a:srgbClr val="F1F5F9"/>
                </a:highlight>
                <a:latin typeface="JetBrains Mono"/>
                <a:ea typeface="Noto Sans Mono CJK JP"/>
              </a:rPr>
              <a:t>drawlib check</a:t>
            </a:r>
            <a:r>
              <a:rPr sz="1300" b="0" i="0" u="none">
                <a:solidFill>
                  <a:srgbClr val="334155"/>
                </a:solidFill>
                <a:latin typeface="Inter"/>
                <a:ea typeface="Hiragino Sans"/>
              </a:rPr>
              <a:t>), and verifies zero syntax or type errors.</a:t>
            </a:r>
          </a:p>
        </p:txBody>
      </p:sp>
      <p:sp>
        <p:nvSpPr>
          <p:cNvPr id="10" name="TextBox 9"/>
          <p:cNvSpPr txBox="1"/>
          <p:nvPr/>
        </p:nvSpPr>
        <p:spPr>
          <a:xfrm>
            <a:off x="330200" y="4930973"/>
            <a:ext cx="4990592" cy="206375"/>
          </a:xfrm>
          <a:prstGeom prst="rect">
            <a:avLst/>
          </a:prstGeom>
          <a:noFill/>
        </p:spPr>
        <p:txBody>
          <a:bodyPr wrap="square" lIns="0" rIns="0" tIns="0" bIns="0" anchor="t">
            <a:spAutoFit/>
          </a:bodyPr>
          <a:lstStyle/>
          <a:p>
            <a:pPr algn="l" marL="177800" indent="-177800">
              <a:lnSpc>
                <a:spcPct val="133000"/>
              </a:lnSpc>
              <a:tabLst>
                <a:tab pos="177800"/>
              </a:tabLst>
            </a:pPr>
            <a:r>
              <a:rPr sz="1300" b="0" i="0" u="none">
                <a:solidFill>
                  <a:srgbClr val="4F46E5"/>
                </a:solidFill>
                <a:latin typeface="Inter"/>
                <a:ea typeface="Hiragino Sans"/>
              </a:rPr>
              <a:t>3.	</a:t>
            </a:r>
            <a:r>
              <a:rPr sz="1300" b="1" i="0" u="none">
                <a:solidFill>
                  <a:srgbClr val="4F46E5"/>
                </a:solidFill>
                <a:latin typeface="Inter"/>
                <a:ea typeface="Hiragino Sans"/>
              </a:rPr>
              <a:t>Deterministic Multi-Target Compilation</a:t>
            </a:r>
          </a:p>
        </p:txBody>
      </p:sp>
      <p:sp>
        <p:nvSpPr>
          <p:cNvPr id="11" name="TextBox 10"/>
          <p:cNvSpPr txBox="1"/>
          <p:nvPr/>
        </p:nvSpPr>
        <p:spPr>
          <a:xfrm>
            <a:off x="546100" y="5188743"/>
            <a:ext cx="4766056" cy="99556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One command (</a:t>
            </a:r>
            <a:r>
              <a:rPr sz="1170" b="0" i="0" u="none">
                <a:solidFill>
                  <a:srgbClr val="4338CA"/>
                </a:solidFill>
                <a:highlight>
                  <a:srgbClr val="F1F5F9"/>
                </a:highlight>
                <a:latin typeface="JetBrains Mono"/>
                <a:ea typeface="Noto Sans Mono CJK JP"/>
              </a:rPr>
              <a:t>drawlib build</a:t>
            </a:r>
            <a:r>
              <a:rPr sz="1300" b="0" i="0" u="none">
                <a:solidFill>
                  <a:srgbClr val="334155"/>
                </a:solidFill>
                <a:latin typeface="Inter"/>
                <a:ea typeface="Hiragino Sans"/>
              </a:rPr>
              <a:t>) compiles </a:t>
            </a:r>
            <a:r>
              <a:rPr sz="1170" b="0" i="0" u="none">
                <a:solidFill>
                  <a:srgbClr val="4338CA"/>
                </a:solidFill>
                <a:highlight>
                  <a:srgbClr val="F1F5F9"/>
                </a:highlight>
                <a:latin typeface="JetBrains Mono"/>
                <a:ea typeface="Noto Sans Mono CJK JP"/>
              </a:rPr>
              <a:t>.md</a:t>
            </a:r>
            <a:r>
              <a:rPr sz="1300" b="0" i="0" u="none">
                <a:solidFill>
                  <a:srgbClr val="334155"/>
                </a:solidFill>
                <a:latin typeface="Inter"/>
                <a:ea typeface="Hiragino Sans"/>
              </a:rPr>
              <a:t> + </a:t>
            </a:r>
            <a:r>
              <a:rPr sz="1170" b="0" i="0" u="none">
                <a:solidFill>
                  <a:srgbClr val="4338CA"/>
                </a:solidFill>
                <a:highlight>
                  <a:srgbClr val="F1F5F9"/>
                </a:highlight>
                <a:latin typeface="JetBrains Mono"/>
                <a:ea typeface="Noto Sans Mono CJK JP"/>
              </a:rPr>
              <a:t>.py</a:t>
            </a:r>
            <a:r>
              <a:rPr sz="1300" b="0" i="0" u="none">
                <a:solidFill>
                  <a:srgbClr val="334155"/>
                </a:solidFill>
                <a:latin typeface="Inter"/>
                <a:ea typeface="Hiragino Sans"/>
              </a:rPr>
              <a:t> sources into HTML documentation sites, GitHub-flavored Markdown, 1920×1080 slides, and vector PDFs.</a:t>
            </a:r>
          </a:p>
        </p:txBody>
      </p:sp>
      <p:sp>
        <p:nvSpPr>
          <p:cNvPr id="12" name="TextBox 11"/>
          <p:cNvSpPr txBox="1"/>
          <p:nvPr/>
        </p:nvSpPr>
        <p:spPr>
          <a:xfrm>
            <a:off x="330200" y="6378575"/>
            <a:ext cx="4990592" cy="206375"/>
          </a:xfrm>
          <a:prstGeom prst="rect">
            <a:avLst/>
          </a:prstGeom>
          <a:noFill/>
        </p:spPr>
        <p:txBody>
          <a:bodyPr wrap="square" lIns="0" rIns="0" tIns="0" bIns="0" anchor="t">
            <a:spAutoFit/>
          </a:bodyPr>
          <a:lstStyle/>
          <a:p>
            <a:pPr algn="l" marL="177800" indent="-177800">
              <a:lnSpc>
                <a:spcPct val="133000"/>
              </a:lnSpc>
              <a:tabLst>
                <a:tab pos="177800"/>
              </a:tabLst>
            </a:pPr>
            <a:r>
              <a:rPr sz="1300" b="0" i="0" u="none">
                <a:solidFill>
                  <a:srgbClr val="4F46E5"/>
                </a:solidFill>
                <a:latin typeface="Inter"/>
                <a:ea typeface="Hiragino Sans"/>
              </a:rPr>
              <a:t>4.	</a:t>
            </a:r>
            <a:r>
              <a:rPr sz="1300" b="1" i="0" u="none">
                <a:solidFill>
                  <a:srgbClr val="4F46E5"/>
                </a:solidFill>
                <a:latin typeface="Inter"/>
                <a:ea typeface="Hiragino Sans"/>
              </a:rPr>
              <a:t>Content-Addressable SQLite Caching</a:t>
            </a:r>
          </a:p>
        </p:txBody>
      </p:sp>
      <p:sp>
        <p:nvSpPr>
          <p:cNvPr id="13" name="TextBox 12"/>
          <p:cNvSpPr txBox="1"/>
          <p:nvPr/>
        </p:nvSpPr>
        <p:spPr>
          <a:xfrm>
            <a:off x="546100" y="6642695"/>
            <a:ext cx="4766056" cy="7250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Unchanged diagrams are restored from </a:t>
            </a:r>
            <a:r>
              <a:rPr sz="1170" b="0" i="0" u="none">
                <a:solidFill>
                  <a:srgbClr val="4338CA"/>
                </a:solidFill>
                <a:highlight>
                  <a:srgbClr val="F1F5F9"/>
                </a:highlight>
                <a:latin typeface="JetBrains Mono"/>
                <a:ea typeface="Noto Sans Mono CJK JP"/>
              </a:rPr>
              <a:t>.drawlib/cache.db</a:t>
            </a:r>
            <a:r>
              <a:rPr sz="1300" b="0" i="0" u="none">
                <a:solidFill>
                  <a:srgbClr val="334155"/>
                </a:solidFill>
                <a:latin typeface="Inter"/>
                <a:ea typeface="Hiragino Sans"/>
              </a:rPr>
              <a:t> in </a:t>
            </a:r>
            <a:r>
              <a:rPr sz="1300" b="1" i="0" u="none">
                <a:solidFill>
                  <a:srgbClr val="4F46E5"/>
                </a:solidFill>
                <a:latin typeface="Inter"/>
                <a:ea typeface="Hiragino Sans"/>
              </a:rPr>
              <a:t>&lt; 1ms</a:t>
            </a:r>
            <a:r>
              <a:rPr sz="1300" b="0" i="0" u="none">
                <a:solidFill>
                  <a:srgbClr val="334155"/>
                </a:solidFill>
                <a:latin typeface="Inter"/>
                <a:ea typeface="Hiragino Sans"/>
              </a:rPr>
              <a:t>, making incremental rebuilds instantaneous.</a:t>
            </a:r>
          </a:p>
        </p:txBody>
      </p:sp>
      <p:pic>
        <p:nvPicPr>
          <p:cNvPr id="14" name="Picture 13" descr="sot_workflow.png"/>
          <p:cNvPicPr>
            <a:picLocks noChangeAspect="1"/>
          </p:cNvPicPr>
          <p:nvPr/>
        </p:nvPicPr>
        <p:blipFill>
          <a:blip r:embed="rId2"/>
          <a:stretch>
            <a:fillRect/>
          </a:stretch>
        </p:blipFill>
        <p:spPr>
          <a:xfrm>
            <a:off x="5334000" y="1195916"/>
            <a:ext cx="6350000" cy="4847166"/>
          </a:xfrm>
          <a:prstGeom prst="rect">
            <a:avLst/>
          </a:prstGeom>
        </p:spPr>
      </p:pic>
      <p:pic>
        <p:nvPicPr>
          <p:cNvPr id="15" name="Picture 14"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Designed for Both Humans and AI Coding Agents</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Why pure Python + multimodal visual inspection unlocks autonomous documentation engineering.</a:t>
            </a:r>
          </a:p>
        </p:txBody>
      </p:sp>
      <p:sp>
        <p:nvSpPr>
          <p:cNvPr id="4" name="TextBox 3"/>
          <p:cNvSpPr txBox="1"/>
          <p:nvPr/>
        </p:nvSpPr>
        <p:spPr>
          <a:xfrm>
            <a:off x="508000" y="1422400"/>
            <a:ext cx="506984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Python is the Native Lingua Franca of LLMs</a:t>
            </a:r>
          </a:p>
        </p:txBody>
      </p:sp>
      <p:sp>
        <p:nvSpPr>
          <p:cNvPr id="5" name="TextBox 4"/>
          <p:cNvSpPr txBox="1"/>
          <p:nvPr/>
        </p:nvSpPr>
        <p:spPr>
          <a:xfrm>
            <a:off x="546100" y="1746250"/>
            <a:ext cx="5030216" cy="206375"/>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Zero Proprietary Syntax Friction</a:t>
            </a:r>
          </a:p>
        </p:txBody>
      </p:sp>
      <p:sp>
        <p:nvSpPr>
          <p:cNvPr id="6" name="TextBox 5"/>
          <p:cNvSpPr txBox="1"/>
          <p:nvPr/>
        </p:nvSpPr>
        <p:spPr>
          <a:xfrm>
            <a:off x="800100" y="2010370"/>
            <a:ext cx="4766056" cy="7250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LLMs are pre-trained on billions of lines of Python—they naturally understand functions, loops, arithmetic coordinate layout, and Pydantic type hints.</a:t>
            </a:r>
          </a:p>
        </p:txBody>
      </p:sp>
      <p:sp>
        <p:nvSpPr>
          <p:cNvPr id="7" name="TextBox 6"/>
          <p:cNvSpPr txBox="1"/>
          <p:nvPr/>
        </p:nvSpPr>
        <p:spPr>
          <a:xfrm>
            <a:off x="546100" y="2929731"/>
            <a:ext cx="5030216" cy="206375"/>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Self-Contained Rules Catalog (</a:t>
            </a:r>
            <a:r>
              <a:rPr sz="1170" b="0" i="0" u="none">
                <a:solidFill>
                  <a:srgbClr val="4338CA"/>
                </a:solidFill>
                <a:highlight>
                  <a:srgbClr val="F1F5F9"/>
                </a:highlight>
                <a:latin typeface="JetBrains Mono"/>
                <a:ea typeface="Noto Sans Mono CJK JP"/>
              </a:rPr>
              <a:t>drawlib rules</a:t>
            </a:r>
            <a:r>
              <a:rPr sz="1300" b="1" i="0" u="none">
                <a:solidFill>
                  <a:srgbClr val="4F46E5"/>
                </a:solidFill>
                <a:latin typeface="Inter"/>
                <a:ea typeface="Hiragino Sans"/>
              </a:rPr>
              <a:t>)</a:t>
            </a:r>
          </a:p>
        </p:txBody>
      </p:sp>
      <p:sp>
        <p:nvSpPr>
          <p:cNvPr id="8" name="TextBox 7"/>
          <p:cNvSpPr txBox="1"/>
          <p:nvPr/>
        </p:nvSpPr>
        <p:spPr>
          <a:xfrm>
            <a:off x="800100" y="3187501"/>
            <a:ext cx="476605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334155"/>
                </a:solidFill>
                <a:latin typeface="Inter"/>
                <a:ea typeface="Hiragino Sans"/>
              </a:rPr>
              <a:t>◦	</a:t>
            </a:r>
            <a:r>
              <a:rPr sz="1300" b="0" i="0" u="none">
                <a:solidFill>
                  <a:srgbClr val="334155"/>
                </a:solidFill>
                <a:latin typeface="Inter"/>
                <a:ea typeface="Hiragino Sans"/>
              </a:rPr>
              <a:t>Agents query </a:t>
            </a:r>
            <a:r>
              <a:rPr sz="1170" b="0" i="0" u="none">
                <a:solidFill>
                  <a:srgbClr val="4338CA"/>
                </a:solidFill>
                <a:highlight>
                  <a:srgbClr val="F1F5F9"/>
                </a:highlight>
                <a:latin typeface="JetBrains Mono"/>
                <a:ea typeface="Noto Sans Mono CJK JP"/>
              </a:rPr>
              <a:t>uv run drawlib rules show &lt;topic&gt;</a:t>
            </a:r>
            <a:r>
              <a:rPr sz="1300" b="0" i="0" u="none">
                <a:solidFill>
                  <a:srgbClr val="334155"/>
                </a:solidFill>
                <a:latin typeface="Inter"/>
                <a:ea typeface="Hiragino Sans"/>
              </a:rPr>
              <a:t> on demand to inspect exact function signatures and style guidelines without bloating context windows.</a:t>
            </a:r>
          </a:p>
        </p:txBody>
      </p:sp>
      <p:sp>
        <p:nvSpPr>
          <p:cNvPr id="9" name="TextBox 8"/>
          <p:cNvSpPr txBox="1"/>
          <p:nvPr/>
        </p:nvSpPr>
        <p:spPr>
          <a:xfrm>
            <a:off x="546100" y="4113212"/>
            <a:ext cx="5030216" cy="206375"/>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4F46E5"/>
                </a:solidFill>
                <a:latin typeface="Inter"/>
                <a:ea typeface="Hiragino Sans"/>
              </a:rPr>
              <a:t>•	</a:t>
            </a:r>
            <a:r>
              <a:rPr sz="1300" b="1" i="0" u="none">
                <a:solidFill>
                  <a:srgbClr val="4F46E5"/>
                </a:solidFill>
                <a:latin typeface="Inter"/>
                <a:ea typeface="Hiragino Sans"/>
              </a:rPr>
              <a:t>Autonomous Visual Self-Healing Loop</a:t>
            </a:r>
          </a:p>
        </p:txBody>
      </p:sp>
      <p:sp>
        <p:nvSpPr>
          <p:cNvPr id="10" name="TextBox 9"/>
          <p:cNvSpPr txBox="1"/>
          <p:nvPr/>
        </p:nvSpPr>
        <p:spPr>
          <a:xfrm>
            <a:off x="584200" y="4370982"/>
            <a:ext cx="4990592" cy="222250"/>
          </a:xfrm>
          <a:prstGeom prst="rect">
            <a:avLst/>
          </a:prstGeom>
          <a:noFill/>
        </p:spPr>
        <p:txBody>
          <a:bodyPr wrap="square" lIns="0" rIns="0" tIns="0" bIns="0" anchor="t">
            <a:spAutoFit/>
          </a:bodyPr>
          <a:lstStyle/>
          <a:p>
            <a:pPr algn="l" marL="177800" indent="-177800">
              <a:lnSpc>
                <a:spcPct val="133000"/>
              </a:lnSpc>
              <a:tabLst>
                <a:tab pos="177800"/>
              </a:tabLst>
            </a:pPr>
            <a:r>
              <a:rPr sz="1300" b="0" i="0" u="none">
                <a:solidFill>
                  <a:srgbClr val="4F46E5"/>
                </a:solidFill>
                <a:latin typeface="Inter"/>
                <a:ea typeface="Hiragino Sans"/>
              </a:rPr>
              <a:t>1.	</a:t>
            </a:r>
            <a:r>
              <a:rPr sz="1300" b="1" i="0" u="none">
                <a:solidFill>
                  <a:srgbClr val="4F46E5"/>
                </a:solidFill>
                <a:latin typeface="Inter"/>
                <a:ea typeface="Hiragino Sans"/>
              </a:rPr>
              <a:t>Author</a:t>
            </a:r>
            <a:r>
              <a:rPr sz="1300" b="0" i="0" u="none">
                <a:solidFill>
                  <a:srgbClr val="334155"/>
                </a:solidFill>
                <a:latin typeface="Inter"/>
                <a:ea typeface="Hiragino Sans"/>
              </a:rPr>
              <a:t>: Write or update </a:t>
            </a:r>
            <a:r>
              <a:rPr sz="1170" b="0" i="0" u="none">
                <a:solidFill>
                  <a:srgbClr val="4338CA"/>
                </a:solidFill>
                <a:highlight>
                  <a:srgbClr val="F1F5F9"/>
                </a:highlight>
                <a:latin typeface="JetBrains Mono"/>
                <a:ea typeface="Noto Sans Mono CJK JP"/>
              </a:rPr>
              <a:t>drawlib</a:t>
            </a:r>
            <a:r>
              <a:rPr sz="1300" b="0" i="0" u="none">
                <a:solidFill>
                  <a:srgbClr val="334155"/>
                </a:solidFill>
                <a:latin typeface="Inter"/>
                <a:ea typeface="Hiragino Sans"/>
              </a:rPr>
              <a:t> Python code in </a:t>
            </a:r>
            <a:r>
              <a:rPr sz="1170" b="0" i="0" u="none">
                <a:solidFill>
                  <a:srgbClr val="4338CA"/>
                </a:solidFill>
                <a:highlight>
                  <a:srgbClr val="F1F5F9"/>
                </a:highlight>
                <a:latin typeface="JetBrains Mono"/>
                <a:ea typeface="Noto Sans Mono CJK JP"/>
              </a:rPr>
              <a:t>*_src/</a:t>
            </a:r>
            <a:r>
              <a:rPr sz="1300" b="0" i="0" u="none">
                <a:solidFill>
                  <a:srgbClr val="334155"/>
                </a:solidFill>
                <a:latin typeface="Inter"/>
                <a:ea typeface="Hiragino Sans"/>
              </a:rPr>
              <a:t>.</a:t>
            </a:r>
          </a:p>
        </p:txBody>
      </p:sp>
      <p:sp>
        <p:nvSpPr>
          <p:cNvPr id="11" name="TextBox 10"/>
          <p:cNvSpPr txBox="1"/>
          <p:nvPr/>
        </p:nvSpPr>
        <p:spPr>
          <a:xfrm>
            <a:off x="584200" y="4724003"/>
            <a:ext cx="4990592" cy="486370"/>
          </a:xfrm>
          <a:prstGeom prst="rect">
            <a:avLst/>
          </a:prstGeom>
          <a:noFill/>
        </p:spPr>
        <p:txBody>
          <a:bodyPr wrap="square" lIns="0" rIns="0" tIns="0" bIns="0" anchor="t">
            <a:spAutoFit/>
          </a:bodyPr>
          <a:lstStyle/>
          <a:p>
            <a:pPr algn="l" marL="177800" indent="-177800">
              <a:lnSpc>
                <a:spcPct val="133000"/>
              </a:lnSpc>
              <a:tabLst>
                <a:tab pos="177800"/>
              </a:tabLst>
            </a:pPr>
            <a:r>
              <a:rPr sz="1300" b="0" i="0" u="none">
                <a:solidFill>
                  <a:srgbClr val="4F46E5"/>
                </a:solidFill>
                <a:latin typeface="Inter"/>
                <a:ea typeface="Hiragino Sans"/>
              </a:rPr>
              <a:t>2.	</a:t>
            </a:r>
            <a:r>
              <a:rPr sz="1300" b="1" i="0" u="none">
                <a:solidFill>
                  <a:srgbClr val="4F46E5"/>
                </a:solidFill>
                <a:latin typeface="Inter"/>
                <a:ea typeface="Hiragino Sans"/>
              </a:rPr>
              <a:t>Render with Grid</a:t>
            </a:r>
            <a:r>
              <a:rPr sz="1300" b="0" i="0" u="none">
                <a:solidFill>
                  <a:srgbClr val="334155"/>
                </a:solidFill>
                <a:latin typeface="Inter"/>
                <a:ea typeface="Hiragino Sans"/>
              </a:rPr>
              <a:t>: Export a preview with </a:t>
            </a:r>
            <a:r>
              <a:rPr sz="1170" b="0" i="0" u="none">
                <a:solidFill>
                  <a:srgbClr val="4338CA"/>
                </a:solidFill>
                <a:highlight>
                  <a:srgbClr val="F1F5F9"/>
                </a:highlight>
                <a:latin typeface="JetBrains Mono"/>
                <a:ea typeface="Noto Sans Mono CJK JP"/>
              </a:rPr>
              <a:t>-g</a:t>
            </a:r>
            <a:r>
              <a:rPr sz="1300" b="0" i="0" u="none">
                <a:solidFill>
                  <a:srgbClr val="334155"/>
                </a:solidFill>
                <a:latin typeface="Inter"/>
                <a:ea typeface="Hiragino Sans"/>
              </a:rPr>
              <a:t> (</a:t>
            </a:r>
            <a:r>
              <a:rPr sz="1170" b="0" i="0" u="none">
                <a:solidFill>
                  <a:srgbClr val="4338CA"/>
                </a:solidFill>
                <a:highlight>
                  <a:srgbClr val="F1F5F9"/>
                </a:highlight>
                <a:latin typeface="JetBrains Mono"/>
                <a:ea typeface="Noto Sans Mono CJK JP"/>
              </a:rPr>
              <a:t>drawlib show ... -g -o preview.png</a:t>
            </a:r>
            <a:r>
              <a:rPr sz="1300" b="0" i="0" u="none">
                <a:solidFill>
                  <a:srgbClr val="334155"/>
                </a:solidFill>
                <a:latin typeface="Inter"/>
                <a:ea typeface="Hiragino Sans"/>
              </a:rPr>
              <a:t>).</a:t>
            </a:r>
          </a:p>
        </p:txBody>
      </p:sp>
      <p:sp>
        <p:nvSpPr>
          <p:cNvPr id="12" name="TextBox 11"/>
          <p:cNvSpPr txBox="1"/>
          <p:nvPr/>
        </p:nvSpPr>
        <p:spPr>
          <a:xfrm>
            <a:off x="584200" y="5347493"/>
            <a:ext cx="4990592" cy="460970"/>
          </a:xfrm>
          <a:prstGeom prst="rect">
            <a:avLst/>
          </a:prstGeom>
          <a:noFill/>
        </p:spPr>
        <p:txBody>
          <a:bodyPr wrap="square" lIns="0" rIns="0" tIns="0" bIns="0" anchor="t">
            <a:spAutoFit/>
          </a:bodyPr>
          <a:lstStyle/>
          <a:p>
            <a:pPr algn="l" marL="177800" indent="-177800">
              <a:lnSpc>
                <a:spcPct val="133000"/>
              </a:lnSpc>
              <a:tabLst>
                <a:tab pos="177800"/>
              </a:tabLst>
            </a:pPr>
            <a:r>
              <a:rPr sz="1300" b="0" i="0" u="none">
                <a:solidFill>
                  <a:srgbClr val="4F46E5"/>
                </a:solidFill>
                <a:latin typeface="Inter"/>
                <a:ea typeface="Hiragino Sans"/>
              </a:rPr>
              <a:t>3.	</a:t>
            </a:r>
            <a:r>
              <a:rPr sz="1300" b="1" i="0" u="none">
                <a:solidFill>
                  <a:srgbClr val="4F46E5"/>
                </a:solidFill>
                <a:latin typeface="Inter"/>
                <a:ea typeface="Hiragino Sans"/>
              </a:rPr>
              <a:t>Inspect Multimodally</a:t>
            </a:r>
            <a:r>
              <a:rPr sz="1300" b="0" i="0" u="none">
                <a:solidFill>
                  <a:srgbClr val="334155"/>
                </a:solidFill>
                <a:latin typeface="Inter"/>
                <a:ea typeface="Hiragino Sans"/>
              </a:rPr>
              <a:t>: View the rendered image to check alignment, margins, and contrast.</a:t>
            </a:r>
          </a:p>
        </p:txBody>
      </p:sp>
      <p:sp>
        <p:nvSpPr>
          <p:cNvPr id="13" name="TextBox 12"/>
          <p:cNvSpPr txBox="1"/>
          <p:nvPr/>
        </p:nvSpPr>
        <p:spPr>
          <a:xfrm>
            <a:off x="584200" y="5964634"/>
            <a:ext cx="4990592" cy="460970"/>
          </a:xfrm>
          <a:prstGeom prst="rect">
            <a:avLst/>
          </a:prstGeom>
          <a:noFill/>
        </p:spPr>
        <p:txBody>
          <a:bodyPr wrap="square" lIns="0" rIns="0" tIns="0" bIns="0" anchor="t">
            <a:spAutoFit/>
          </a:bodyPr>
          <a:lstStyle/>
          <a:p>
            <a:pPr algn="l" marL="177800" indent="-177800">
              <a:lnSpc>
                <a:spcPct val="133000"/>
              </a:lnSpc>
              <a:tabLst>
                <a:tab pos="177800"/>
              </a:tabLst>
            </a:pPr>
            <a:r>
              <a:rPr sz="1300" b="0" i="0" u="none">
                <a:solidFill>
                  <a:srgbClr val="4F46E5"/>
                </a:solidFill>
                <a:latin typeface="Inter"/>
                <a:ea typeface="Hiragino Sans"/>
              </a:rPr>
              <a:t>4.	</a:t>
            </a:r>
            <a:r>
              <a:rPr sz="1300" b="1" i="0" u="none">
                <a:solidFill>
                  <a:srgbClr val="4F46E5"/>
                </a:solidFill>
                <a:latin typeface="Inter"/>
                <a:ea typeface="Hiragino Sans"/>
              </a:rPr>
              <a:t>Self-Repair</a:t>
            </a:r>
            <a:r>
              <a:rPr sz="1300" b="0" i="0" u="none">
                <a:solidFill>
                  <a:srgbClr val="334155"/>
                </a:solidFill>
                <a:latin typeface="Inter"/>
                <a:ea typeface="Hiragino Sans"/>
              </a:rPr>
              <a:t>: Adjust coordinates or styles until the visual output is publication-grade.</a:t>
            </a:r>
          </a:p>
        </p:txBody>
      </p:sp>
      <p:pic>
        <p:nvPicPr>
          <p:cNvPr id="14" name="Picture 13" descr="human_ai_synergy.png"/>
          <p:cNvPicPr>
            <a:picLocks noChangeAspect="1"/>
          </p:cNvPicPr>
          <p:nvPr/>
        </p:nvPicPr>
        <p:blipFill>
          <a:blip r:embed="rId2"/>
          <a:stretch>
            <a:fillRect/>
          </a:stretch>
        </p:blipFill>
        <p:spPr>
          <a:xfrm>
            <a:off x="5588000" y="1244600"/>
            <a:ext cx="6096000" cy="4876800"/>
          </a:xfrm>
          <a:prstGeom prst="rect">
            <a:avLst/>
          </a:prstGeom>
        </p:spPr>
      </p:pic>
      <p:pic>
        <p:nvPicPr>
          <p:cNvPr id="15" name="Picture 14"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ivider.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Cartesian Canvas &amp; Coordinate System (</a:t>
            </a:r>
            <a:r>
              <a:rPr sz="2340" b="0" i="0" u="none">
                <a:solidFill>
                  <a:srgbClr val="4338CA"/>
                </a:solidFill>
                <a:highlight>
                  <a:srgbClr val="F1F5F9"/>
                </a:highlight>
                <a:latin typeface="JetBrains Mono"/>
                <a:ea typeface="Noto Sans Mono CJK JP"/>
              </a:rPr>
              <a:t>drawlib.canvas</a:t>
            </a:r>
            <a:r>
              <a:rPr sz="2600" b="1" i="0" u="none">
                <a:solidFill>
                  <a:srgbClr val="1A73E8"/>
                </a:solidFill>
                <a:latin typeface="Inter"/>
                <a:ea typeface="Hiragino Sans"/>
              </a:rPr>
              <a:t>)</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An intuitive, resolution-independent 2D mathematical coordinate space with </a:t>
            </a:r>
            <a:r>
              <a:rPr sz="1170" b="0" i="0" u="none">
                <a:solidFill>
                  <a:srgbClr val="4338CA"/>
                </a:solidFill>
                <a:highlight>
                  <a:srgbClr val="F1F5F9"/>
                </a:highlight>
                <a:latin typeface="JetBrains Mono"/>
                <a:ea typeface="Noto Sans Mono CJK JP"/>
              </a:rPr>
              <a:t>(0, 0)</a:t>
            </a:r>
            <a:r>
              <a:rPr sz="1300" b="0" i="0" u="none">
                <a:solidFill>
                  <a:srgbClr val="334155"/>
                </a:solidFill>
                <a:latin typeface="Inter"/>
                <a:ea typeface="Hiragino Sans"/>
              </a:rPr>
              <a:t> at the bottom-left.</a:t>
            </a:r>
          </a:p>
        </p:txBody>
      </p:sp>
      <p:sp>
        <p:nvSpPr>
          <p:cNvPr id="4" name="Rounded Rectangle 3"/>
          <p:cNvSpPr/>
          <p:nvPr/>
        </p:nvSpPr>
        <p:spPr>
          <a:xfrm>
            <a:off x="508000" y="1658540"/>
            <a:ext cx="4826000" cy="1521221"/>
          </a:xfrm>
          <a:prstGeom prst="roundRect">
            <a:avLst>
              <a:gd name="adj" fmla="val 3339"/>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1893490"/>
            <a:ext cx="4559300" cy="2520950"/>
          </a:xfrm>
          <a:prstGeom prst="roundRect">
            <a:avLst>
              <a:gd name="adj" fmla="val 2015"/>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1358900"/>
            <a:ext cx="50698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1. Canvas Lifecycle</a:t>
            </a:r>
          </a:p>
        </p:txBody>
      </p:sp>
      <p:sp>
        <p:nvSpPr>
          <p:cNvPr id="7" name="TextBox 6"/>
          <p:cNvSpPr txBox="1"/>
          <p:nvPr/>
        </p:nvSpPr>
        <p:spPr>
          <a:xfrm>
            <a:off x="800100" y="2001440"/>
            <a:ext cx="4572508" cy="2305050"/>
          </a:xfrm>
          <a:prstGeom prst="rect">
            <a:avLst/>
          </a:prstGeom>
          <a:noFill/>
        </p:spPr>
        <p:txBody>
          <a:bodyPr wrap="square" lIns="0" rIns="0" tIns="0" bIns="0" anchor="t">
            <a:spAutoFit/>
          </a:bodyPr>
          <a:lstStyle/>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drawlib.canvas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clear</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save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setup</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drawlib.shapes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rectangle</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drawlib.styles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p>
          <a:p>
            <a:pPr algn="l">
              <a:lnSpc>
                <a:spcPct val="125000"/>
              </a:lnSpc>
            </a:pPr>
            <a:r>
              <a:rPr sz="1100" b="0" i="0" u="none">
                <a:solidFill>
                  <a:srgbClr val="202124"/>
                </a:solidFill>
                <a:latin typeface="Inter"/>
                <a:ea typeface="Hiragino Sans"/>
              </a:rPr>
              <a:t> </a:t>
            </a:r>
          </a:p>
          <a:p>
            <a:pPr algn="l">
              <a:lnSpc>
                <a:spcPct val="125000"/>
              </a:lnSpc>
            </a:pPr>
            <a:r>
              <a:rPr sz="1100" b="0" i="0" u="none">
                <a:solidFill>
                  <a:srgbClr val="24292E"/>
                </a:solidFill>
                <a:latin typeface="JetBrains Mono"/>
                <a:ea typeface="Noto Sans Mono CJK JP"/>
              </a:rPr>
              <a:t>clear</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setup</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100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70</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rectangle</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50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35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40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PrimaryFlat</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text</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"Centered at (50, 35)"</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text_style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WhiteBold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save</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"diagram.svg"</a:t>
            </a:r>
            <a:r>
              <a:rPr sz="1100" b="0" i="0" u="none">
                <a:solidFill>
                  <a:srgbClr val="24292E"/>
                </a:solidFill>
                <a:latin typeface="JetBrains Mono"/>
                <a:ea typeface="Noto Sans Mono CJK JP"/>
              </a:rPr>
              <a:t>)</a:t>
            </a:r>
          </a:p>
        </p:txBody>
      </p:sp>
      <p:sp>
        <p:nvSpPr>
          <p:cNvPr id="8" name="TextBox 7"/>
          <p:cNvSpPr txBox="1"/>
          <p:nvPr/>
        </p:nvSpPr>
        <p:spPr>
          <a:xfrm>
            <a:off x="508000" y="3332162"/>
            <a:ext cx="50698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2. Core Spatial Rules</a:t>
            </a:r>
          </a:p>
        </p:txBody>
      </p:sp>
      <p:sp>
        <p:nvSpPr>
          <p:cNvPr id="9" name="TextBox 8"/>
          <p:cNvSpPr txBox="1"/>
          <p:nvPr/>
        </p:nvSpPr>
        <p:spPr>
          <a:xfrm>
            <a:off x="546100" y="3638153"/>
            <a:ext cx="5030216" cy="4012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Bottom-Left Origin </a:t>
            </a:r>
            <a:r>
              <a:rPr sz="1035" b="0" i="0" u="none">
                <a:solidFill>
                  <a:srgbClr val="4338CA"/>
                </a:solidFill>
                <a:highlight>
                  <a:srgbClr val="F1F5F9"/>
                </a:highlight>
                <a:latin typeface="JetBrains Mono"/>
                <a:ea typeface="Noto Sans Mono CJK JP"/>
              </a:rPr>
              <a:t>(0, 0)</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X</a:t>
            </a:r>
            <a:r>
              <a:rPr sz="1150" b="0" i="0" u="none">
                <a:solidFill>
                  <a:srgbClr val="334155"/>
                </a:solidFill>
                <a:latin typeface="Inter"/>
                <a:ea typeface="Hiragino Sans"/>
              </a:rPr>
              <a:t> increases rightward (</a:t>
            </a:r>
            <a:r>
              <a:rPr sz="1035" b="0" i="0" u="none">
                <a:solidFill>
                  <a:srgbClr val="4338CA"/>
                </a:solidFill>
                <a:highlight>
                  <a:srgbClr val="F1F5F9"/>
                </a:highlight>
                <a:latin typeface="JetBrains Mono"/>
                <a:ea typeface="Noto Sans Mono CJK JP"/>
              </a:rPr>
              <a:t>0 → width</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Y</a:t>
            </a:r>
            <a:r>
              <a:rPr sz="1150" b="0" i="0" u="none">
                <a:solidFill>
                  <a:srgbClr val="334155"/>
                </a:solidFill>
                <a:latin typeface="Inter"/>
                <a:ea typeface="Hiragino Sans"/>
              </a:rPr>
              <a:t> increases upward (</a:t>
            </a:r>
            <a:r>
              <a:rPr sz="1035" b="0" i="0" u="none">
                <a:solidFill>
                  <a:srgbClr val="4338CA"/>
                </a:solidFill>
                <a:highlight>
                  <a:srgbClr val="F1F5F9"/>
                </a:highlight>
                <a:latin typeface="JetBrains Mono"/>
                <a:ea typeface="Noto Sans Mono CJK JP"/>
              </a:rPr>
              <a:t>0 → height</a:t>
            </a:r>
            <a:r>
              <a:rPr sz="1150" b="0" i="0" u="none">
                <a:solidFill>
                  <a:srgbClr val="334155"/>
                </a:solidFill>
                <a:latin typeface="Inter"/>
                <a:ea typeface="Hiragino Sans"/>
              </a:rPr>
              <a:t>).</a:t>
            </a:r>
          </a:p>
        </p:txBody>
      </p:sp>
      <p:sp>
        <p:nvSpPr>
          <p:cNvPr id="10" name="TextBox 9"/>
          <p:cNvSpPr txBox="1"/>
          <p:nvPr/>
        </p:nvSpPr>
        <p:spPr>
          <a:xfrm>
            <a:off x="546100" y="4085034"/>
            <a:ext cx="5030216" cy="81002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Center-Anchored Primitives </a:t>
            </a:r>
            <a:r>
              <a:rPr sz="1035" b="0" i="0" u="none">
                <a:solidFill>
                  <a:srgbClr val="4338CA"/>
                </a:solidFill>
                <a:highlight>
                  <a:srgbClr val="F1F5F9"/>
                </a:highlight>
                <a:latin typeface="JetBrains Mono"/>
                <a:ea typeface="Noto Sans Mono CJK JP"/>
              </a:rPr>
              <a:t>(cx, cy)</a:t>
            </a:r>
            <a:r>
              <a:rPr sz="1150" b="0" i="0" u="none">
                <a:solidFill>
                  <a:srgbClr val="334155"/>
                </a:solidFill>
                <a:latin typeface="Inter"/>
                <a:ea typeface="Hiragino Sans"/>
              </a:rPr>
              <a:t>: Shapes (</a:t>
            </a:r>
            <a:r>
              <a:rPr sz="1035" b="0" i="0" u="none">
                <a:solidFill>
                  <a:srgbClr val="4338CA"/>
                </a:solidFill>
                <a:highlight>
                  <a:srgbClr val="F1F5F9"/>
                </a:highlight>
                <a:latin typeface="JetBrains Mono"/>
                <a:ea typeface="Noto Sans Mono CJK JP"/>
              </a:rPr>
              <a:t>rectangle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circle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cylinder</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rhombus</a:t>
            </a:r>
            <a:r>
              <a:rPr sz="1150" b="0" i="0" u="none">
                <a:solidFill>
                  <a:srgbClr val="334155"/>
                </a:solidFill>
                <a:latin typeface="Inter"/>
                <a:ea typeface="Hiragino Sans"/>
              </a:rPr>
              <a:t>, etc.) and icons are anchored at their geometric center </a:t>
            </a:r>
            <a:r>
              <a:rPr sz="1035" b="0" i="0" u="none">
                <a:solidFill>
                  <a:srgbClr val="4338CA"/>
                </a:solidFill>
                <a:highlight>
                  <a:srgbClr val="F1F5F9"/>
                </a:highlight>
                <a:latin typeface="JetBrains Mono"/>
                <a:ea typeface="Noto Sans Mono CJK JP"/>
              </a:rPr>
              <a:t>(cx, cy)</a:t>
            </a:r>
            <a:r>
              <a:rPr sz="1150" b="0" i="0" u="none">
                <a:solidFill>
                  <a:srgbClr val="334155"/>
                </a:solidFill>
                <a:latin typeface="Inter"/>
                <a:ea typeface="Hiragino Sans"/>
              </a:rPr>
              <a:t>, making horizontal (</a:t>
            </a:r>
            <a:r>
              <a:rPr sz="1035" b="0" i="0" u="none">
                <a:solidFill>
                  <a:srgbClr val="4338CA"/>
                </a:solidFill>
                <a:highlight>
                  <a:srgbClr val="F1F5F9"/>
                </a:highlight>
                <a:latin typeface="JetBrains Mono"/>
                <a:ea typeface="Noto Sans Mono CJK JP"/>
              </a:rPr>
              <a:t>cy</a:t>
            </a:r>
            <a:r>
              <a:rPr sz="1150" b="0" i="0" u="none">
                <a:solidFill>
                  <a:srgbClr val="334155"/>
                </a:solidFill>
                <a:latin typeface="Inter"/>
                <a:ea typeface="Hiragino Sans"/>
              </a:rPr>
              <a:t> equal) and vertical (</a:t>
            </a:r>
            <a:r>
              <a:rPr sz="1035" b="0" i="0" u="none">
                <a:solidFill>
                  <a:srgbClr val="4338CA"/>
                </a:solidFill>
                <a:highlight>
                  <a:srgbClr val="F1F5F9"/>
                </a:highlight>
                <a:latin typeface="JetBrains Mono"/>
                <a:ea typeface="Noto Sans Mono CJK JP"/>
              </a:rPr>
              <a:t>cx</a:t>
            </a:r>
            <a:r>
              <a:rPr sz="1150" b="0" i="0" u="none">
                <a:solidFill>
                  <a:srgbClr val="334155"/>
                </a:solidFill>
                <a:latin typeface="Inter"/>
                <a:ea typeface="Hiragino Sans"/>
              </a:rPr>
              <a:t> equal) alignment trivial.</a:t>
            </a:r>
          </a:p>
        </p:txBody>
      </p:sp>
      <p:sp>
        <p:nvSpPr>
          <p:cNvPr id="11" name="TextBox 10"/>
          <p:cNvSpPr txBox="1"/>
          <p:nvPr/>
        </p:nvSpPr>
        <p:spPr>
          <a:xfrm>
            <a:off x="546100" y="4947046"/>
            <a:ext cx="5030216" cy="5865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Z-Order Layering Discipline</a:t>
            </a:r>
            <a:r>
              <a:rPr sz="1150" b="0" i="0" u="none">
                <a:solidFill>
                  <a:srgbClr val="334155"/>
                </a:solidFill>
                <a:latin typeface="Inter"/>
                <a:ea typeface="Hiragino Sans"/>
              </a:rPr>
              <a:t>: Draw background containers first, entity shapes second, connector lines third, and foreground badges/text last.</a:t>
            </a:r>
          </a:p>
        </p:txBody>
      </p:sp>
      <p:sp>
        <p:nvSpPr>
          <p:cNvPr id="12" name="TextBox 11"/>
          <p:cNvSpPr txBox="1"/>
          <p:nvPr/>
        </p:nvSpPr>
        <p:spPr>
          <a:xfrm>
            <a:off x="546100" y="5598318"/>
            <a:ext cx="5030216" cy="38219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10–15% Safe Perimeter Margin</a:t>
            </a:r>
            <a:r>
              <a:rPr sz="1150" b="0" i="0" u="none">
                <a:solidFill>
                  <a:srgbClr val="334155"/>
                </a:solidFill>
                <a:latin typeface="Inter"/>
                <a:ea typeface="Hiragino Sans"/>
              </a:rPr>
              <a:t>: Keep outer margins clear so labels and arrowheads never clip.</a:t>
            </a:r>
          </a:p>
        </p:txBody>
      </p:sp>
      <p:pic>
        <p:nvPicPr>
          <p:cNvPr id="13" name="Picture 12" descr="cartesian_canvas.png"/>
          <p:cNvPicPr>
            <a:picLocks noChangeAspect="1"/>
          </p:cNvPicPr>
          <p:nvPr/>
        </p:nvPicPr>
        <p:blipFill>
          <a:blip r:embed="rId2"/>
          <a:stretch>
            <a:fillRect/>
          </a:stretch>
        </p:blipFill>
        <p:spPr>
          <a:xfrm>
            <a:off x="5588000" y="1181100"/>
            <a:ext cx="6096000" cy="4876800"/>
          </a:xfrm>
          <a:prstGeom prst="rect">
            <a:avLst/>
          </a:prstGeom>
        </p:spPr>
      </p:pic>
      <p:pic>
        <p:nvPicPr>
          <p:cNvPr id="14" name="Picture 13"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Visual Debugging with Coordinate Grid (</a:t>
            </a:r>
            <a:r>
              <a:rPr sz="2340" b="0" i="0" u="none">
                <a:solidFill>
                  <a:srgbClr val="4338CA"/>
                </a:solidFill>
                <a:highlight>
                  <a:srgbClr val="F1F5F9"/>
                </a:highlight>
                <a:latin typeface="JetBrains Mono"/>
                <a:ea typeface="Noto Sans Mono CJK JP"/>
              </a:rPr>
              <a:t>grid=True</a:t>
            </a:r>
            <a:r>
              <a:rPr sz="2600" b="1" i="0" u="none">
                <a:solidFill>
                  <a:srgbClr val="1A73E8"/>
                </a:solidFill>
                <a:latin typeface="Inter"/>
                <a:ea typeface="Hiragino Sans"/>
              </a:rPr>
              <a:t> / </a:t>
            </a:r>
            <a:r>
              <a:rPr sz="2340" b="0" i="0" u="none">
                <a:solidFill>
                  <a:srgbClr val="4338CA"/>
                </a:solidFill>
                <a:highlight>
                  <a:srgbClr val="F1F5F9"/>
                </a:highlight>
                <a:latin typeface="JetBrains Mono"/>
                <a:ea typeface="Noto Sans Mono CJK JP"/>
              </a:rPr>
              <a:t>-g</a:t>
            </a:r>
            <a:r>
              <a:rPr sz="2600" b="1" i="0" u="none">
                <a:solidFill>
                  <a:srgbClr val="1A73E8"/>
                </a:solidFill>
                <a:latin typeface="Inter"/>
                <a:ea typeface="Hiragino Sans"/>
              </a:rPr>
              <a:t>)</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Inspect exact coordinates and verify margins without touching production code.</a:t>
            </a:r>
          </a:p>
        </p:txBody>
      </p:sp>
      <p:sp>
        <p:nvSpPr>
          <p:cNvPr id="4" name="Rounded Rectangle 3"/>
          <p:cNvSpPr/>
          <p:nvPr/>
        </p:nvSpPr>
        <p:spPr>
          <a:xfrm>
            <a:off x="508000" y="2398712"/>
            <a:ext cx="4826000" cy="1733550"/>
          </a:xfrm>
          <a:prstGeom prst="roundRect">
            <a:avLst>
              <a:gd name="adj" fmla="val 2930"/>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633662"/>
            <a:ext cx="4559300" cy="1263650"/>
          </a:xfrm>
          <a:prstGeom prst="roundRect">
            <a:avLst>
              <a:gd name="adj" fmla="val 4020"/>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08000" y="4910534"/>
            <a:ext cx="4826000" cy="895350"/>
          </a:xfrm>
          <a:prstGeom prst="roundRect">
            <a:avLst>
              <a:gd name="adj" fmla="val 5673"/>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641350" y="5145484"/>
            <a:ext cx="4559300" cy="425450"/>
          </a:xfrm>
          <a:prstGeom prst="roundRect">
            <a:avLst>
              <a:gd name="adj" fmla="val 11940"/>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2476500" y="6097984"/>
            <a:ext cx="889000" cy="1270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8000" y="1358900"/>
            <a:ext cx="50698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Two Ways to Enable the Coordinate Grid</a:t>
            </a:r>
          </a:p>
        </p:txBody>
      </p:sp>
      <p:sp>
        <p:nvSpPr>
          <p:cNvPr id="10" name="TextBox 9"/>
          <p:cNvSpPr txBox="1"/>
          <p:nvPr/>
        </p:nvSpPr>
        <p:spPr>
          <a:xfrm>
            <a:off x="330200" y="1658540"/>
            <a:ext cx="5254752" cy="204390"/>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1.	</a:t>
            </a:r>
            <a:r>
              <a:rPr sz="1150" b="1" i="0" u="none">
                <a:solidFill>
                  <a:srgbClr val="4F46E5"/>
                </a:solidFill>
                <a:latin typeface="Inter"/>
                <a:ea typeface="Hiragino Sans"/>
              </a:rPr>
              <a:t>CLI Flag (</a:t>
            </a:r>
            <a:r>
              <a:rPr sz="1035" b="0" i="0" u="none">
                <a:solidFill>
                  <a:srgbClr val="4338CA"/>
                </a:solidFill>
                <a:highlight>
                  <a:srgbClr val="F1F5F9"/>
                </a:highlight>
                <a:latin typeface="JetBrains Mono"/>
                <a:ea typeface="Noto Sans Mono CJK JP"/>
              </a:rPr>
              <a:t>-g</a:t>
            </a:r>
            <a:r>
              <a:rPr sz="1150" b="1" i="0" u="none">
                <a:solidFill>
                  <a:srgbClr val="4F46E5"/>
                </a:solidFill>
                <a:latin typeface="Inter"/>
                <a:ea typeface="Hiragino Sans"/>
              </a:rPr>
              <a:t> / </a:t>
            </a:r>
            <a:r>
              <a:rPr sz="1035" b="0" i="0" u="none">
                <a:solidFill>
                  <a:srgbClr val="4338CA"/>
                </a:solidFill>
                <a:highlight>
                  <a:srgbClr val="F1F5F9"/>
                </a:highlight>
                <a:latin typeface="JetBrains Mono"/>
                <a:ea typeface="Noto Sans Mono CJK JP"/>
              </a:rPr>
              <a:t>--grid</a:t>
            </a:r>
            <a:r>
              <a:rPr sz="1150" b="1" i="0" u="none">
                <a:solidFill>
                  <a:srgbClr val="4F46E5"/>
                </a:solidFill>
                <a:latin typeface="Inter"/>
                <a:ea typeface="Hiragino Sans"/>
              </a:rPr>
              <a:t>) — Recommended</a:t>
            </a:r>
          </a:p>
        </p:txBody>
      </p:sp>
      <p:sp>
        <p:nvSpPr>
          <p:cNvPr id="11" name="TextBox 10"/>
          <p:cNvSpPr txBox="1"/>
          <p:nvPr/>
        </p:nvSpPr>
        <p:spPr>
          <a:xfrm>
            <a:off x="546100" y="1939131"/>
            <a:ext cx="5030216" cy="38219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Render any Python script or embedded Markdown diagram with a temporary coordinate ruler overlay:</a:t>
            </a:r>
          </a:p>
        </p:txBody>
      </p:sp>
      <p:sp>
        <p:nvSpPr>
          <p:cNvPr id="12" name="TextBox 11"/>
          <p:cNvSpPr txBox="1"/>
          <p:nvPr/>
        </p:nvSpPr>
        <p:spPr>
          <a:xfrm>
            <a:off x="800100" y="2741612"/>
            <a:ext cx="4572508" cy="1047750"/>
          </a:xfrm>
          <a:prstGeom prst="rect">
            <a:avLst/>
          </a:prstGeom>
          <a:noFill/>
        </p:spPr>
        <p:txBody>
          <a:bodyPr wrap="square" lIns="0" rIns="0" tIns="0" bIns="0" anchor="t">
            <a:spAutoFit/>
          </a:bodyPr>
          <a:lstStyle/>
          <a:p>
            <a:pPr algn="l">
              <a:lnSpc>
                <a:spcPct val="125000"/>
              </a:lnSpc>
            </a:pPr>
            <a:r>
              <a:rPr sz="1100" b="0" i="1" u="none">
                <a:solidFill>
                  <a:srgbClr val="64748B"/>
                </a:solidFill>
                <a:latin typeface="JetBrains Mono"/>
                <a:ea typeface="Noto Sans Mono CJK JP"/>
              </a:rPr>
              <a:t># Preview a standalone script with grid</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arch.py</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-o</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preview.png</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Preview an embedded Markdown diagram with grid</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docs_src/index.md</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arch.png</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-o</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preview.png</a:t>
            </a:r>
          </a:p>
        </p:txBody>
      </p:sp>
      <p:sp>
        <p:nvSpPr>
          <p:cNvPr id="13" name="TextBox 12"/>
          <p:cNvSpPr txBox="1"/>
          <p:nvPr/>
        </p:nvSpPr>
        <p:spPr>
          <a:xfrm>
            <a:off x="330200" y="4170362"/>
            <a:ext cx="5254752" cy="204390"/>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2.	</a:t>
            </a:r>
            <a:r>
              <a:rPr sz="1150" b="1" i="0" u="none">
                <a:solidFill>
                  <a:srgbClr val="4F46E5"/>
                </a:solidFill>
                <a:latin typeface="Inter"/>
                <a:ea typeface="Hiragino Sans"/>
              </a:rPr>
              <a:t>Programmatic </a:t>
            </a:r>
            <a:r>
              <a:rPr sz="1035" b="0" i="0" u="none">
                <a:solidFill>
                  <a:srgbClr val="4338CA"/>
                </a:solidFill>
                <a:highlight>
                  <a:srgbClr val="F1F5F9"/>
                </a:highlight>
                <a:latin typeface="JetBrains Mono"/>
                <a:ea typeface="Noto Sans Mono CJK JP"/>
              </a:rPr>
              <a:t>setup(..., grid=True)</a:t>
            </a:r>
          </a:p>
        </p:txBody>
      </p:sp>
      <p:sp>
        <p:nvSpPr>
          <p:cNvPr id="14" name="TextBox 13"/>
          <p:cNvSpPr txBox="1"/>
          <p:nvPr/>
        </p:nvSpPr>
        <p:spPr>
          <a:xfrm>
            <a:off x="546100" y="4444603"/>
            <a:ext cx="5030216" cy="3885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Turn on the grid directly inside </a:t>
            </a:r>
            <a:r>
              <a:rPr sz="1035" b="0" i="0" u="none">
                <a:solidFill>
                  <a:srgbClr val="4338CA"/>
                </a:solidFill>
                <a:highlight>
                  <a:srgbClr val="F1F5F9"/>
                </a:highlight>
                <a:latin typeface="JetBrains Mono"/>
                <a:ea typeface="Noto Sans Mono CJK JP"/>
              </a:rPr>
              <a:t>setup()</a:t>
            </a:r>
            <a:r>
              <a:rPr sz="1150" b="0" i="0" u="none">
                <a:solidFill>
                  <a:srgbClr val="334155"/>
                </a:solidFill>
                <a:latin typeface="Inter"/>
                <a:ea typeface="Hiragino Sans"/>
              </a:rPr>
              <a:t> during interactive layout design:</a:t>
            </a:r>
          </a:p>
        </p:txBody>
      </p:sp>
      <p:sp>
        <p:nvSpPr>
          <p:cNvPr id="15" name="TextBox 14"/>
          <p:cNvSpPr txBox="1"/>
          <p:nvPr/>
        </p:nvSpPr>
        <p:spPr>
          <a:xfrm>
            <a:off x="800100" y="5253434"/>
            <a:ext cx="4572508" cy="209550"/>
          </a:xfrm>
          <a:prstGeom prst="rect">
            <a:avLst/>
          </a:prstGeom>
          <a:noFill/>
        </p:spPr>
        <p:txBody>
          <a:bodyPr wrap="square" lIns="0" rIns="0" tIns="0" bIns="0" anchor="t">
            <a:spAutoFit/>
          </a:bodyPr>
          <a:lstStyle/>
          <a:p>
            <a:pPr algn="l">
              <a:lnSpc>
                <a:spcPct val="125000"/>
              </a:lnSpc>
            </a:pPr>
            <a:r>
              <a:rPr sz="1100" b="0" i="0" u="none">
                <a:solidFill>
                  <a:srgbClr val="24292E"/>
                </a:solidFill>
                <a:latin typeface="JetBrains Mono"/>
                <a:ea typeface="Noto Sans Mono CJK JP"/>
              </a:rPr>
              <a:t>setup</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100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65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grid</a:t>
            </a:r>
            <a:r>
              <a:rPr sz="1100" b="0" i="0" u="none">
                <a:solidFill>
                  <a:srgbClr val="475569"/>
                </a:solidFill>
                <a:latin typeface="JetBrains Mono"/>
                <a:ea typeface="Noto Sans Mono CJK JP"/>
              </a:rPr>
              <a:t>=</a:t>
            </a:r>
            <a:r>
              <a:rPr sz="1100" b="1" i="0" u="none">
                <a:solidFill>
                  <a:srgbClr val="4F46E5"/>
                </a:solidFill>
                <a:latin typeface="JetBrains Mono"/>
                <a:ea typeface="Noto Sans Mono CJK JP"/>
              </a:rPr>
              <a:t>True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grid_xpitch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grid_ypitch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a:t>
            </a:r>
          </a:p>
        </p:txBody>
      </p:sp>
      <p:sp>
        <p:nvSpPr>
          <p:cNvPr id="16" name="TextBox 15"/>
          <p:cNvSpPr txBox="1"/>
          <p:nvPr/>
        </p:nvSpPr>
        <p:spPr>
          <a:xfrm>
            <a:off x="508000" y="6440884"/>
            <a:ext cx="50698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Why the Grid Matters</a:t>
            </a:r>
          </a:p>
        </p:txBody>
      </p:sp>
      <p:sp>
        <p:nvSpPr>
          <p:cNvPr id="17" name="TextBox 16"/>
          <p:cNvSpPr txBox="1"/>
          <p:nvPr/>
        </p:nvSpPr>
        <p:spPr>
          <a:xfrm>
            <a:off x="546100" y="6746875"/>
            <a:ext cx="5030216" cy="4012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Zero Guesswork</a:t>
            </a:r>
            <a:r>
              <a:rPr sz="1150" b="0" i="0" u="none">
                <a:solidFill>
                  <a:srgbClr val="334155"/>
                </a:solidFill>
                <a:latin typeface="Inter"/>
                <a:ea typeface="Hiragino Sans"/>
              </a:rPr>
              <a:t>: Immediately see that </a:t>
            </a:r>
            <a:r>
              <a:rPr sz="1035" b="0" i="0" u="none">
                <a:solidFill>
                  <a:srgbClr val="4338CA"/>
                </a:solidFill>
                <a:highlight>
                  <a:srgbClr val="F1F5F9"/>
                </a:highlight>
                <a:latin typeface="JetBrains Mono"/>
                <a:ea typeface="Noto Sans Mono CJK JP"/>
              </a:rPr>
              <a:t>Client</a:t>
            </a:r>
            <a:r>
              <a:rPr sz="1150" b="0" i="0" u="none">
                <a:solidFill>
                  <a:srgbClr val="334155"/>
                </a:solidFill>
                <a:latin typeface="Inter"/>
                <a:ea typeface="Hiragino Sans"/>
              </a:rPr>
              <a:t> sits at </a:t>
            </a:r>
            <a:r>
              <a:rPr sz="1035" b="0" i="0" u="none">
                <a:solidFill>
                  <a:srgbClr val="4338CA"/>
                </a:solidFill>
                <a:highlight>
                  <a:srgbClr val="F1F5F9"/>
                </a:highlight>
                <a:latin typeface="JetBrains Mono"/>
                <a:ea typeface="Noto Sans Mono CJK JP"/>
              </a:rPr>
              <a:t>(25, 30)</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Gateway</a:t>
            </a:r>
            <a:r>
              <a:rPr sz="1150" b="0" i="0" u="none">
                <a:solidFill>
                  <a:srgbClr val="334155"/>
                </a:solidFill>
                <a:latin typeface="Inter"/>
                <a:ea typeface="Hiragino Sans"/>
              </a:rPr>
              <a:t> at </a:t>
            </a:r>
            <a:r>
              <a:rPr sz="1035" b="0" i="0" u="none">
                <a:solidFill>
                  <a:srgbClr val="4338CA"/>
                </a:solidFill>
                <a:highlight>
                  <a:srgbClr val="F1F5F9"/>
                </a:highlight>
                <a:latin typeface="JetBrains Mono"/>
                <a:ea typeface="Noto Sans Mono CJK JP"/>
              </a:rPr>
              <a:t>(52, 30)</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DB</a:t>
            </a:r>
            <a:r>
              <a:rPr sz="1150" b="0" i="0" u="none">
                <a:solidFill>
                  <a:srgbClr val="334155"/>
                </a:solidFill>
                <a:latin typeface="Inter"/>
                <a:ea typeface="Hiragino Sans"/>
              </a:rPr>
              <a:t> at </a:t>
            </a:r>
            <a:r>
              <a:rPr sz="1035" b="0" i="0" u="none">
                <a:solidFill>
                  <a:srgbClr val="4338CA"/>
                </a:solidFill>
                <a:highlight>
                  <a:srgbClr val="F1F5F9"/>
                </a:highlight>
                <a:latin typeface="JetBrains Mono"/>
                <a:ea typeface="Noto Sans Mono CJK JP"/>
              </a:rPr>
              <a:t>(78, 30)</a:t>
            </a:r>
            <a:r>
              <a:rPr sz="1150" b="0" i="0" u="none">
                <a:solidFill>
                  <a:srgbClr val="334155"/>
                </a:solidFill>
                <a:latin typeface="Inter"/>
                <a:ea typeface="Hiragino Sans"/>
              </a:rPr>
              <a:t>.</a:t>
            </a:r>
          </a:p>
        </p:txBody>
      </p:sp>
      <p:sp>
        <p:nvSpPr>
          <p:cNvPr id="18" name="TextBox 17"/>
          <p:cNvSpPr txBox="1"/>
          <p:nvPr/>
        </p:nvSpPr>
        <p:spPr>
          <a:xfrm>
            <a:off x="546100" y="7193756"/>
            <a:ext cx="5030216" cy="4012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Multimodal AI Anchor</a:t>
            </a:r>
            <a:r>
              <a:rPr sz="1150" b="0" i="0" u="none">
                <a:solidFill>
                  <a:srgbClr val="334155"/>
                </a:solidFill>
                <a:latin typeface="Inter"/>
                <a:ea typeface="Hiragino Sans"/>
              </a:rPr>
              <a:t>: Allows AI coding agents to read exact </a:t>
            </a:r>
            <a:r>
              <a:rPr sz="1035" b="0" i="0" u="none">
                <a:solidFill>
                  <a:srgbClr val="4338CA"/>
                </a:solidFill>
                <a:highlight>
                  <a:srgbClr val="F1F5F9"/>
                </a:highlight>
                <a:latin typeface="JetBrains Mono"/>
                <a:ea typeface="Noto Sans Mono CJK JP"/>
              </a:rPr>
              <a:t>(x, y)</a:t>
            </a:r>
            <a:r>
              <a:rPr sz="1150" b="0" i="0" u="none">
                <a:solidFill>
                  <a:srgbClr val="334155"/>
                </a:solidFill>
                <a:latin typeface="Inter"/>
                <a:ea typeface="Hiragino Sans"/>
              </a:rPr>
              <a:t> coordinates directly from the rendered image.</a:t>
            </a:r>
          </a:p>
        </p:txBody>
      </p:sp>
      <p:pic>
        <p:nvPicPr>
          <p:cNvPr id="19" name="Picture 18" descr="grid_preview.png"/>
          <p:cNvPicPr>
            <a:picLocks noChangeAspect="1"/>
          </p:cNvPicPr>
          <p:nvPr/>
        </p:nvPicPr>
        <p:blipFill>
          <a:blip r:embed="rId2"/>
          <a:stretch>
            <a:fillRect/>
          </a:stretch>
        </p:blipFill>
        <p:spPr>
          <a:xfrm>
            <a:off x="5588000" y="1638300"/>
            <a:ext cx="6096000" cy="3962400"/>
          </a:xfrm>
          <a:prstGeom prst="rect">
            <a:avLst/>
          </a:prstGeom>
        </p:spPr>
      </p:pic>
      <p:pic>
        <p:nvPicPr>
          <p:cNvPr id="20" name="Picture 19"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8575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40+ Geometric Primitives (</a:t>
            </a:r>
            <a:r>
              <a:rPr sz="2340" b="0" i="0" u="none">
                <a:solidFill>
                  <a:srgbClr val="4338CA"/>
                </a:solidFill>
                <a:highlight>
                  <a:srgbClr val="F1F5F9"/>
                </a:highlight>
                <a:latin typeface="JetBrains Mono"/>
                <a:ea typeface="Noto Sans Mono CJK JP"/>
              </a:rPr>
              <a:t>drawlib.shapes</a:t>
            </a:r>
            <a:r>
              <a:rPr sz="2600" b="1" i="0" u="none">
                <a:solidFill>
                  <a:srgbClr val="1A73E8"/>
                </a:solidFill>
                <a:latin typeface="Inter"/>
                <a:ea typeface="Hiragino Sans"/>
              </a:rPr>
              <a:t>)</a:t>
            </a:r>
          </a:p>
        </p:txBody>
      </p:sp>
      <p:sp>
        <p:nvSpPr>
          <p:cNvPr id="3" name="TextBox 2"/>
          <p:cNvSpPr txBox="1"/>
          <p:nvPr/>
        </p:nvSpPr>
        <p:spPr>
          <a:xfrm>
            <a:off x="508000" y="83433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A rich vocabulary of vector shapes—all supporting </a:t>
            </a:r>
            <a:r>
              <a:rPr sz="1170" b="0" i="0" u="none">
                <a:solidFill>
                  <a:srgbClr val="4338CA"/>
                </a:solidFill>
                <a:highlight>
                  <a:srgbClr val="F1F5F9"/>
                </a:highlight>
                <a:latin typeface="JetBrains Mono"/>
                <a:ea typeface="Noto Sans Mono CJK JP"/>
              </a:rPr>
              <a:t>style</a:t>
            </a:r>
            <a:r>
              <a:rPr sz="1300" b="0" i="0" u="none">
                <a:solidFill>
                  <a:srgbClr val="334155"/>
                </a:solidFill>
                <a:latin typeface="Inter"/>
                <a:ea typeface="Hiragino Sans"/>
              </a:rPr>
              <a:t> (including rotation </a:t>
            </a:r>
            <a:r>
              <a:rPr sz="1170" b="0" i="0" u="none">
                <a:solidFill>
                  <a:srgbClr val="4338CA"/>
                </a:solidFill>
                <a:highlight>
                  <a:srgbClr val="F1F5F9"/>
                </a:highlight>
                <a:latin typeface="JetBrains Mono"/>
                <a:ea typeface="Noto Sans Mono CJK JP"/>
              </a:rPr>
              <a:t>style.angle</a:t>
            </a:r>
            <a:r>
              <a:rPr sz="1300" b="0" i="0" u="none">
                <a:solidFill>
                  <a:srgbClr val="334155"/>
                </a:solidFill>
                <a:latin typeface="Inter"/>
                <a:ea typeface="Hiragino Sans"/>
              </a:rPr>
              <a:t>), </a:t>
            </a:r>
            <a:r>
              <a:rPr sz="1170" b="0" i="0" u="none">
                <a:solidFill>
                  <a:srgbClr val="4338CA"/>
                </a:solidFill>
                <a:highlight>
                  <a:srgbClr val="F1F5F9"/>
                </a:highlight>
                <a:latin typeface="JetBrains Mono"/>
                <a:ea typeface="Noto Sans Mono CJK JP"/>
              </a:rPr>
              <a:t>text</a:t>
            </a:r>
            <a:r>
              <a:rPr sz="1300" b="0" i="0" u="none">
                <a:solidFill>
                  <a:srgbClr val="334155"/>
                </a:solidFill>
                <a:latin typeface="Inter"/>
                <a:ea typeface="Hiragino Sans"/>
              </a:rPr>
              <a:t>, and </a:t>
            </a:r>
            <a:r>
              <a:rPr sz="1170" b="0" i="0" u="none">
                <a:solidFill>
                  <a:srgbClr val="4338CA"/>
                </a:solidFill>
                <a:highlight>
                  <a:srgbClr val="F1F5F9"/>
                </a:highlight>
                <a:latin typeface="JetBrains Mono"/>
                <a:ea typeface="Noto Sans Mono CJK JP"/>
              </a:rPr>
              <a:t>text_style</a:t>
            </a:r>
            <a:r>
              <a:rPr sz="1300" b="0" i="0" u="none">
                <a:solidFill>
                  <a:srgbClr val="334155"/>
                </a:solidFill>
                <a:latin typeface="Inter"/>
                <a:ea typeface="Hiragino Sans"/>
              </a:rPr>
              <a:t>.</a:t>
            </a:r>
          </a:p>
        </p:txBody>
      </p:sp>
      <p:pic>
        <p:nvPicPr>
          <p:cNvPr id="4" name="Picture 3" descr="shapes_catalog.png"/>
          <p:cNvPicPr>
            <a:picLocks noChangeAspect="1"/>
          </p:cNvPicPr>
          <p:nvPr/>
        </p:nvPicPr>
        <p:blipFill>
          <a:blip r:embed="rId2"/>
          <a:stretch>
            <a:fillRect/>
          </a:stretch>
        </p:blipFill>
        <p:spPr>
          <a:xfrm>
            <a:off x="508000" y="1049020"/>
            <a:ext cx="11175999" cy="5140959"/>
          </a:xfrm>
          <a:prstGeom prst="rect">
            <a:avLst/>
          </a:prstGeom>
        </p:spPr>
      </p:pic>
      <p:pic>
        <p:nvPicPr>
          <p:cNvPr id="5" name="Picture 4"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Block Arrows &amp; Callouts (</a:t>
            </a:r>
            <a:r>
              <a:rPr sz="2340" b="0" i="0" u="none">
                <a:solidFill>
                  <a:srgbClr val="4338CA"/>
                </a:solidFill>
                <a:highlight>
                  <a:srgbClr val="F1F5F9"/>
                </a:highlight>
                <a:latin typeface="JetBrains Mono"/>
                <a:ea typeface="Noto Sans Mono CJK JP"/>
              </a:rPr>
              <a:t>arrow</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arrow_l</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arrow_u</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arrow_arc</a:t>
            </a:r>
            <a:r>
              <a:rPr sz="2600" b="1" i="0" u="none">
                <a:solidFill>
                  <a:srgbClr val="1A73E8"/>
                </a:solidFill>
                <a:latin typeface="Inter"/>
                <a:ea typeface="Hiragino Sans"/>
              </a:rPr>
              <a:t>)</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2D filled planar block arrows and speech callouts for prominent phase transitions and annotations.</a:t>
            </a:r>
          </a:p>
        </p:txBody>
      </p:sp>
      <p:sp>
        <p:nvSpPr>
          <p:cNvPr id="4" name="Rounded Rectangle 3"/>
          <p:cNvSpPr/>
          <p:nvPr/>
        </p:nvSpPr>
        <p:spPr>
          <a:xfrm>
            <a:off x="508000" y="1658540"/>
            <a:ext cx="4953000" cy="3722687"/>
          </a:xfrm>
          <a:prstGeom prst="roundRect">
            <a:avLst>
              <a:gd name="adj" fmla="val 1364"/>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1893490"/>
            <a:ext cx="4686300" cy="4616450"/>
          </a:xfrm>
          <a:prstGeom prst="roundRect">
            <a:avLst>
              <a:gd name="adj" fmla="val 1100"/>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1358900"/>
            <a:ext cx="52019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5 Directed Block Arrows + Speech Callouts</a:t>
            </a:r>
          </a:p>
        </p:txBody>
      </p:sp>
      <p:sp>
        <p:nvSpPr>
          <p:cNvPr id="7" name="TextBox 6"/>
          <p:cNvSpPr txBox="1"/>
          <p:nvPr/>
        </p:nvSpPr>
        <p:spPr>
          <a:xfrm>
            <a:off x="800100" y="2001440"/>
            <a:ext cx="4707128" cy="4400550"/>
          </a:xfrm>
          <a:prstGeom prst="rect">
            <a:avLst/>
          </a:prstGeom>
          <a:noFill/>
        </p:spPr>
        <p:txBody>
          <a:bodyPr wrap="square" lIns="0" rIns="0" tIns="0" bIns="0" anchor="t">
            <a:spAutoFit/>
          </a:bodyPr>
          <a:lstStyle/>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drawlib.shapes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arrow</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arrow_arc</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arrow_l</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arrow_polyline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arrow_u</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bubblespeech</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drawlib.styles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1. Straight block arrow (supports embedded shaft text)</a:t>
            </a:r>
          </a:p>
          <a:p>
            <a:pPr algn="l">
              <a:lnSpc>
                <a:spcPct val="125000"/>
              </a:lnSpc>
            </a:pPr>
            <a:r>
              <a:rPr sz="1100" b="0" i="0" u="none">
                <a:solidFill>
                  <a:srgbClr val="24292E"/>
                </a:solidFill>
                <a:latin typeface="JetBrains Mono"/>
                <a:ea typeface="Noto Sans Mono CJK JP"/>
              </a:rPr>
              <a:t>arrow</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66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48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66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tail_width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head_width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9</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head_length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PrimaryFlat</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text</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"Data Transfer"</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text_style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WhiteBold</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2. L-shaped &amp; U-turn block arrows (with rounded elbow r)</a:t>
            </a:r>
          </a:p>
          <a:p>
            <a:pPr algn="l">
              <a:lnSpc>
                <a:spcPct val="125000"/>
              </a:lnSpc>
            </a:pPr>
            <a:r>
              <a:rPr sz="1100" b="0" i="0" u="none">
                <a:solidFill>
                  <a:srgbClr val="24292E"/>
                </a:solidFill>
                <a:latin typeface="JetBrains Mono"/>
                <a:ea typeface="Noto Sans Mono CJK JP"/>
              </a:rPr>
              <a:t>arrow_l</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25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42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tail_width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3.5</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head_width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head_length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SecondaryNeutral</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patch</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shape_r</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4</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arrow_u</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68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42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tail_width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3.5</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head_width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head_length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BlueNeutral</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patch</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shape_r</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4</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3. Circular arc &amp; multi-segment polyline block arrows</a:t>
            </a:r>
          </a:p>
          <a:p>
            <a:pPr algn="l">
              <a:lnSpc>
                <a:spcPct val="125000"/>
              </a:lnSpc>
            </a:pPr>
            <a:r>
              <a:rPr sz="1100" b="0" i="0" u="none">
                <a:solidFill>
                  <a:srgbClr val="24292E"/>
                </a:solidFill>
                <a:latin typeface="JetBrains Mono"/>
                <a:ea typeface="Noto Sans Mono CJK JP"/>
              </a:rPr>
              <a:t>arrow_arc</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25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angle_start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180</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angle_end</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tail_width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3</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head_width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7</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PrimaryNeutral</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arrow_polyline</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52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66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66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22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88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22</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tail_width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3</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head_width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7</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head_length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Neutral</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patch</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shape_r</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3</a:t>
            </a:r>
            <a:r>
              <a:rPr sz="1100" b="0" i="0" u="none">
                <a:solidFill>
                  <a:srgbClr val="24292E"/>
                </a:solidFill>
                <a:latin typeface="JetBrains Mono"/>
                <a:ea typeface="Noto Sans Mono CJK JP"/>
              </a:rPr>
              <a:t>))</a:t>
            </a:r>
          </a:p>
        </p:txBody>
      </p:sp>
      <p:sp>
        <p:nvSpPr>
          <p:cNvPr id="8" name="TextBox 7"/>
          <p:cNvSpPr txBox="1"/>
          <p:nvPr/>
        </p:nvSpPr>
        <p:spPr>
          <a:xfrm>
            <a:off x="546100" y="5387578"/>
            <a:ext cx="5162296"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Note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arrow()</a:t>
            </a:r>
            <a:r>
              <a:rPr sz="1150" b="0" i="0" u="none">
                <a:solidFill>
                  <a:srgbClr val="334155"/>
                </a:solidFill>
                <a:latin typeface="Inter"/>
                <a:ea typeface="Hiragino Sans"/>
              </a:rPr>
              <a:t> supports embedded </a:t>
            </a:r>
            <a:r>
              <a:rPr sz="1035" b="0" i="0" u="none">
                <a:solidFill>
                  <a:srgbClr val="4338CA"/>
                </a:solidFill>
                <a:highlight>
                  <a:srgbClr val="F1F5F9"/>
                </a:highlight>
                <a:latin typeface="JetBrains Mono"/>
                <a:ea typeface="Noto Sans Mono CJK JP"/>
              </a:rPr>
              <a:t>text</a:t>
            </a:r>
            <a:r>
              <a:rPr sz="1150" b="0" i="0" u="none">
                <a:solidFill>
                  <a:srgbClr val="334155"/>
                </a:solidFill>
                <a:latin typeface="Inter"/>
                <a:ea typeface="Hiragino Sans"/>
              </a:rPr>
              <a:t>; for </a:t>
            </a:r>
            <a:r>
              <a:rPr sz="1035" b="0" i="0" u="none">
                <a:solidFill>
                  <a:srgbClr val="4338CA"/>
                </a:solidFill>
                <a:highlight>
                  <a:srgbClr val="F1F5F9"/>
                </a:highlight>
                <a:latin typeface="JetBrains Mono"/>
                <a:ea typeface="Noto Sans Mono CJK JP"/>
              </a:rPr>
              <a:t>arrow_l</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arrow_u</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arrow_arc</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arrow_polyline</a:t>
            </a:r>
            <a:r>
              <a:rPr sz="1150" b="0" i="0" u="none">
                <a:solidFill>
                  <a:srgbClr val="334155"/>
                </a:solidFill>
                <a:latin typeface="Inter"/>
                <a:ea typeface="Hiragino Sans"/>
              </a:rPr>
              <a:t>, place external </a:t>
            </a:r>
            <a:r>
              <a:rPr sz="1035" b="0" i="0" u="none">
                <a:solidFill>
                  <a:srgbClr val="4338CA"/>
                </a:solidFill>
                <a:highlight>
                  <a:srgbClr val="F1F5F9"/>
                </a:highlight>
                <a:latin typeface="JetBrains Mono"/>
                <a:ea typeface="Noto Sans Mono CJK JP"/>
              </a:rPr>
              <a:t>text()</a:t>
            </a:r>
            <a:r>
              <a:rPr sz="1150" b="0" i="0" u="none">
                <a:solidFill>
                  <a:srgbClr val="334155"/>
                </a:solidFill>
                <a:latin typeface="Inter"/>
                <a:ea typeface="Hiragino Sans"/>
              </a:rPr>
              <a:t> labels alongside the shaft.</a:t>
            </a:r>
          </a:p>
        </p:txBody>
      </p:sp>
      <p:pic>
        <p:nvPicPr>
          <p:cNvPr id="9" name="Picture 8" descr="block_arrows.png"/>
          <p:cNvPicPr>
            <a:picLocks noChangeAspect="1"/>
          </p:cNvPicPr>
          <p:nvPr/>
        </p:nvPicPr>
        <p:blipFill>
          <a:blip r:embed="rId2"/>
          <a:stretch>
            <a:fillRect/>
          </a:stretch>
        </p:blipFill>
        <p:spPr>
          <a:xfrm>
            <a:off x="5715000" y="1172210"/>
            <a:ext cx="5969000" cy="4894580"/>
          </a:xfrm>
          <a:prstGeom prst="rect">
            <a:avLst/>
          </a:prstGeom>
        </p:spPr>
      </p:pic>
      <p:pic>
        <p:nvPicPr>
          <p:cNvPr id="10" name="Picture 9"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Lines, Polylines &amp; Bezier Curves (</a:t>
            </a:r>
            <a:r>
              <a:rPr sz="2340" b="0" i="0" u="none">
                <a:solidFill>
                  <a:srgbClr val="4338CA"/>
                </a:solidFill>
                <a:highlight>
                  <a:srgbClr val="F1F5F9"/>
                </a:highlight>
                <a:latin typeface="JetBrains Mono"/>
                <a:ea typeface="Noto Sans Mono CJK JP"/>
              </a:rPr>
              <a:t>drawlib.lines</a:t>
            </a:r>
            <a:r>
              <a:rPr sz="2600" b="1" i="0" u="none">
                <a:solidFill>
                  <a:srgbClr val="1A73E8"/>
                </a:solidFill>
                <a:latin typeface="Inter"/>
                <a:ea typeface="Hiragino Sans"/>
              </a:rPr>
              <a:t>)</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Precision 1D vector connectors with straight, orthogonal, filleted, arc, and polynomial Bezier routing.</a:t>
            </a:r>
          </a:p>
        </p:txBody>
      </p:sp>
      <p:sp>
        <p:nvSpPr>
          <p:cNvPr id="4" name="Rounded Rectangle 3"/>
          <p:cNvSpPr/>
          <p:nvPr/>
        </p:nvSpPr>
        <p:spPr>
          <a:xfrm>
            <a:off x="508000" y="1658540"/>
            <a:ext cx="4953000" cy="3275806"/>
          </a:xfrm>
          <a:prstGeom prst="roundRect">
            <a:avLst>
              <a:gd name="adj" fmla="val 1550"/>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1893490"/>
            <a:ext cx="4686300" cy="4826000"/>
          </a:xfrm>
          <a:prstGeom prst="roundRect">
            <a:avLst>
              <a:gd name="adj" fmla="val 1084"/>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1358900"/>
            <a:ext cx="52019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7 Connector Primitives &amp; Arrowheads</a:t>
            </a:r>
          </a:p>
        </p:txBody>
      </p:sp>
      <p:sp>
        <p:nvSpPr>
          <p:cNvPr id="7" name="TextBox 6"/>
          <p:cNvSpPr txBox="1"/>
          <p:nvPr/>
        </p:nvSpPr>
        <p:spPr>
          <a:xfrm>
            <a:off x="800100" y="2001440"/>
            <a:ext cx="4707128" cy="4610100"/>
          </a:xfrm>
          <a:prstGeom prst="rect">
            <a:avLst/>
          </a:prstGeom>
          <a:noFill/>
        </p:spPr>
        <p:txBody>
          <a:bodyPr wrap="square" lIns="0" rIns="0" tIns="0" bIns="0" anchor="t">
            <a:spAutoFit/>
          </a:bodyPr>
          <a:lstStyle/>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drawlib.lines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line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line_arc</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line_bezier1</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line_bezier2</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line_curved</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lines</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lines_curved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drawlib.styles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1. Straight line &amp; orthogonal polyline</a:t>
            </a:r>
          </a:p>
          <a:p>
            <a:pPr algn="l">
              <a:lnSpc>
                <a:spcPct val="125000"/>
              </a:lnSpc>
            </a:pPr>
            <a:r>
              <a:rPr sz="1100" b="0" i="0" u="none">
                <a:solidFill>
                  <a:srgbClr val="24292E"/>
                </a:solidFill>
                <a:latin typeface="JetBrains Mono"/>
                <a:ea typeface="Noto Sans Mono CJK JP"/>
              </a:rPr>
              <a:t>line</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70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45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70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arrow_head</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"-&gt;"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DarkBold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lines</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55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65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72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65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72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75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90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75</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arrow_head</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"-&gt;"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PrimaryBold</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2. Curved arc spline (bend) &amp; filleted polyline (r)</a:t>
            </a:r>
          </a:p>
          <a:p>
            <a:pPr algn="l">
              <a:lnSpc>
                <a:spcPct val="125000"/>
              </a:lnSpc>
            </a:pPr>
            <a:r>
              <a:rPr sz="1100" b="0" i="0" u="none">
                <a:solidFill>
                  <a:srgbClr val="24292E"/>
                </a:solidFill>
                <a:latin typeface="JetBrains Mono"/>
                <a:ea typeface="Noto Sans Mono CJK JP"/>
              </a:rPr>
              <a:t>line_curved</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44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45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44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bend</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0.35</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arrow_head</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"&lt;-&gt;"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PrimaryBold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lines_curved</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55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38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72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38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72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52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90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52</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4.0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arrow_head</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"-&gt;"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DarkBold</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3. Quadratic/Cubic Beziers &amp; Elliptical Arcs</a:t>
            </a:r>
          </a:p>
          <a:p>
            <a:pPr algn="l">
              <a:lnSpc>
                <a:spcPct val="125000"/>
              </a:lnSpc>
            </a:pPr>
            <a:r>
              <a:rPr sz="1100" b="0" i="0" u="none">
                <a:solidFill>
                  <a:srgbClr val="24292E"/>
                </a:solidFill>
                <a:latin typeface="JetBrains Mono"/>
                <a:ea typeface="Noto Sans Mono CJK JP"/>
              </a:rPr>
              <a:t>line_bezier1</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45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cp</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27</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30</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arrow_head</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"-&gt;"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SecondaryBold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line_bezier2</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55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90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24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cp1</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72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cp2</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72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24</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arrow_head</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"-&gt;"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BlueBold</a:t>
            </a:r>
            <a:r>
              <a:rPr sz="1100" b="0" i="0" u="none">
                <a:solidFill>
                  <a:srgbClr val="24292E"/>
                </a:solidFill>
                <a:latin typeface="JetBrains Mono"/>
                <a:ea typeface="Noto Sans Mono CJK JP"/>
              </a:rPr>
              <a:t>)</a:t>
            </a:r>
          </a:p>
        </p:txBody>
      </p:sp>
      <p:sp>
        <p:nvSpPr>
          <p:cNvPr id="8" name="TextBox 7"/>
          <p:cNvSpPr txBox="1"/>
          <p:nvPr/>
        </p:nvSpPr>
        <p:spPr>
          <a:xfrm>
            <a:off x="546100" y="4940696"/>
            <a:ext cx="5162296" cy="4012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Arrowhead Options</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a:t>
            </a:r>
            <a:r>
              <a:rPr sz="1150" b="0" i="0" u="none">
                <a:solidFill>
                  <a:srgbClr val="334155"/>
                </a:solidFill>
                <a:latin typeface="Inter"/>
                <a:ea typeface="Hiragino Sans"/>
              </a:rPr>
              <a:t> (none), </a:t>
            </a:r>
            <a:r>
              <a:rPr sz="1035" b="0" i="0" u="none">
                <a:solidFill>
                  <a:srgbClr val="4338CA"/>
                </a:solidFill>
                <a:highlight>
                  <a:srgbClr val="F1F5F9"/>
                </a:highlight>
                <a:latin typeface="JetBrains Mono"/>
                <a:ea typeface="Noto Sans Mono CJK JP"/>
              </a:rPr>
              <a:t>"-&gt;"</a:t>
            </a:r>
            <a:r>
              <a:rPr sz="1150" b="0" i="0" u="none">
                <a:solidFill>
                  <a:srgbClr val="334155"/>
                </a:solidFill>
                <a:latin typeface="Inter"/>
                <a:ea typeface="Hiragino Sans"/>
              </a:rPr>
              <a:t> (forward), </a:t>
            </a:r>
            <a:r>
              <a:rPr sz="1035" b="0" i="0" u="none">
                <a:solidFill>
                  <a:srgbClr val="4338CA"/>
                </a:solidFill>
                <a:highlight>
                  <a:srgbClr val="F1F5F9"/>
                </a:highlight>
                <a:latin typeface="JetBrains Mono"/>
                <a:ea typeface="Noto Sans Mono CJK JP"/>
              </a:rPr>
              <a:t>"&lt;-"</a:t>
            </a:r>
            <a:r>
              <a:rPr sz="1150" b="0" i="0" u="none">
                <a:solidFill>
                  <a:srgbClr val="334155"/>
                </a:solidFill>
                <a:latin typeface="Inter"/>
                <a:ea typeface="Hiragino Sans"/>
              </a:rPr>
              <a:t> (reverse), </a:t>
            </a:r>
            <a:r>
              <a:rPr sz="1035" b="0" i="0" u="none">
                <a:solidFill>
                  <a:srgbClr val="4338CA"/>
                </a:solidFill>
                <a:highlight>
                  <a:srgbClr val="F1F5F9"/>
                </a:highlight>
                <a:latin typeface="JetBrains Mono"/>
                <a:ea typeface="Noto Sans Mono CJK JP"/>
              </a:rPr>
              <a:t>"&lt;-&gt;"</a:t>
            </a:r>
            <a:r>
              <a:rPr sz="1150" b="0" i="0" u="none">
                <a:solidFill>
                  <a:srgbClr val="334155"/>
                </a:solidFill>
                <a:latin typeface="Inter"/>
                <a:ea typeface="Hiragino Sans"/>
              </a:rPr>
              <a:t> (bidirectional).</a:t>
            </a:r>
          </a:p>
        </p:txBody>
      </p:sp>
      <p:sp>
        <p:nvSpPr>
          <p:cNvPr id="9" name="TextBox 8"/>
          <p:cNvSpPr txBox="1"/>
          <p:nvPr/>
        </p:nvSpPr>
        <p:spPr>
          <a:xfrm>
            <a:off x="546100" y="5393928"/>
            <a:ext cx="5162296" cy="5992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Filled vs. Stick Heads</a:t>
            </a:r>
            <a:r>
              <a:rPr sz="1150" b="0" i="0" u="none">
                <a:solidFill>
                  <a:srgbClr val="334155"/>
                </a:solidFill>
                <a:latin typeface="Inter"/>
                <a:ea typeface="Hiragino Sans"/>
              </a:rPr>
              <a:t>: Customize via </a:t>
            </a:r>
            <a:r>
              <a:rPr sz="1035" b="0" i="0" u="none">
                <a:solidFill>
                  <a:srgbClr val="4338CA"/>
                </a:solidFill>
                <a:highlight>
                  <a:srgbClr val="F1F5F9"/>
                </a:highlight>
                <a:latin typeface="JetBrains Mono"/>
                <a:ea typeface="Noto Sans Mono CJK JP"/>
              </a:rPr>
              <a:t>style.patch(line_arrow_head_fill=True, line_arrow_head_scale=22)</a:t>
            </a:r>
            <a:r>
              <a:rPr sz="1150" b="0" i="0" u="none">
                <a:solidFill>
                  <a:srgbClr val="334155"/>
                </a:solidFill>
                <a:latin typeface="Inter"/>
                <a:ea typeface="Hiragino Sans"/>
              </a:rPr>
              <a:t>.</a:t>
            </a:r>
          </a:p>
        </p:txBody>
      </p:sp>
      <p:pic>
        <p:nvPicPr>
          <p:cNvPr id="10" name="Picture 9" descr="lines_showcase.png"/>
          <p:cNvPicPr>
            <a:picLocks noChangeAspect="1"/>
          </p:cNvPicPr>
          <p:nvPr/>
        </p:nvPicPr>
        <p:blipFill>
          <a:blip r:embed="rId2"/>
          <a:stretch>
            <a:fillRect/>
          </a:stretch>
        </p:blipFill>
        <p:spPr>
          <a:xfrm>
            <a:off x="5715000" y="1172210"/>
            <a:ext cx="5969000" cy="4894580"/>
          </a:xfrm>
          <a:prstGeom prst="rect">
            <a:avLst/>
          </a:prstGeom>
        </p:spPr>
      </p:pic>
      <p:pic>
        <p:nvPicPr>
          <p:cNvPr id="11" name="Picture 10"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79236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Typography, Alignments &amp; Embedded Fonts (</a:t>
            </a:r>
            <a:r>
              <a:rPr sz="2340" b="0" i="0" u="none">
                <a:solidFill>
                  <a:srgbClr val="4338CA"/>
                </a:solidFill>
                <a:highlight>
                  <a:srgbClr val="F1F5F9"/>
                </a:highlight>
                <a:latin typeface="JetBrains Mono"/>
                <a:ea typeface="Noto Sans Mono CJK JP"/>
              </a:rPr>
              <a:t>drawlib.text</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drawlib.fonts</a:t>
            </a:r>
            <a:r>
              <a:rPr sz="2600" b="1" i="0" u="none">
                <a:solidFill>
                  <a:srgbClr val="1A73E8"/>
                </a:solidFill>
                <a:latin typeface="Inter"/>
                <a:ea typeface="Hiragino Sans"/>
              </a:rPr>
              <a:t>)</a:t>
            </a:r>
          </a:p>
        </p:txBody>
      </p:sp>
      <p:sp>
        <p:nvSpPr>
          <p:cNvPr id="3" name="TextBox 2"/>
          <p:cNvSpPr txBox="1"/>
          <p:nvPr/>
        </p:nvSpPr>
        <p:spPr>
          <a:xfrm>
            <a:off x="508000" y="126226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Universal multilingual fonts, explicit anchor alignments, and automatic </a:t>
            </a:r>
            <a:r>
              <a:rPr sz="1170" b="0" i="0" u="none">
                <a:solidFill>
                  <a:srgbClr val="4338CA"/>
                </a:solidFill>
                <a:highlight>
                  <a:srgbClr val="F1F5F9"/>
                </a:highlight>
                <a:latin typeface="JetBrains Mono"/>
                <a:ea typeface="Noto Sans Mono CJK JP"/>
              </a:rPr>
              <a:t>@font-face</a:t>
            </a:r>
            <a:r>
              <a:rPr sz="1300" b="0" i="0" u="none">
                <a:solidFill>
                  <a:srgbClr val="334155"/>
                </a:solidFill>
                <a:latin typeface="Inter"/>
                <a:ea typeface="Hiragino Sans"/>
              </a:rPr>
              <a:t> SVG bundling.</a:t>
            </a:r>
          </a:p>
        </p:txBody>
      </p:sp>
      <p:sp>
        <p:nvSpPr>
          <p:cNvPr id="4" name="Rounded Rectangle 3"/>
          <p:cNvSpPr/>
          <p:nvPr/>
        </p:nvSpPr>
        <p:spPr>
          <a:xfrm>
            <a:off x="508000" y="1658540"/>
            <a:ext cx="4953000" cy="3066256"/>
          </a:xfrm>
          <a:prstGeom prst="roundRect">
            <a:avLst>
              <a:gd name="adj" fmla="val 1656"/>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1893490"/>
            <a:ext cx="4686300" cy="3987800"/>
          </a:xfrm>
          <a:prstGeom prst="roundRect">
            <a:avLst>
              <a:gd name="adj" fmla="val 1273"/>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1358900"/>
            <a:ext cx="52019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1. Horizontal &amp; Vertical Text Primitives</a:t>
            </a:r>
          </a:p>
        </p:txBody>
      </p:sp>
      <p:sp>
        <p:nvSpPr>
          <p:cNvPr id="7" name="TextBox 6"/>
          <p:cNvSpPr txBox="1"/>
          <p:nvPr/>
        </p:nvSpPr>
        <p:spPr>
          <a:xfrm>
            <a:off x="800100" y="2001440"/>
            <a:ext cx="4707128" cy="3771900"/>
          </a:xfrm>
          <a:prstGeom prst="rect">
            <a:avLst/>
          </a:prstGeom>
          <a:noFill/>
        </p:spPr>
        <p:txBody>
          <a:bodyPr wrap="square" lIns="0" rIns="0" tIns="0" bIns="0" anchor="t">
            <a:spAutoFit/>
          </a:bodyPr>
          <a:lstStyle/>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drawlib.fonts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Font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FontFile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FontMonoSpace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FontRoboto</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FontSourceCode</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drawlib.styles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drawlib.text</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text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text_vertical</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Anchor alignment via halign &amp; valign</a:t>
            </a:r>
          </a:p>
          <a:p>
            <a:pPr algn="l">
              <a:lnSpc>
                <a:spcPct val="125000"/>
              </a:lnSpc>
            </a:pPr>
            <a:r>
              <a:rPr sz="1100" b="0" i="0" u="none">
                <a:solidFill>
                  <a:srgbClr val="24292E"/>
                </a:solidFill>
                <a:latin typeface="JetBrains Mono"/>
                <a:ea typeface="Noto Sans Mono CJK JP"/>
              </a:rPr>
              <a:t>text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60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"Left Anchor"</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DarkBold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patch</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halign</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"left"</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text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80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60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"Right Anchor"</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DarkBold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patch</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halign</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"right"</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Built-in font families &amp; custom TTF/OTF files</a:t>
            </a:r>
          </a:p>
          <a:p>
            <a:pPr algn="l">
              <a:lnSpc>
                <a:spcPct val="125000"/>
              </a:lnSpc>
            </a:pPr>
            <a:r>
              <a:rPr sz="1100" b="0" i="0" u="none">
                <a:solidFill>
                  <a:srgbClr val="24292E"/>
                </a:solidFill>
                <a:latin typeface="JetBrains Mono"/>
                <a:ea typeface="Noto Sans Mono CJK JP"/>
              </a:rPr>
              <a:t>text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50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40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"Roboto Bold"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PrimaryBold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patch</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text_font</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FontRoboto</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ROBOTO_BOLD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text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50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25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"Custom FontFile(.ttf)"</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AccentBold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patch</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text_font</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FontFile</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"brand.ttf"</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Vertically stacked characters</a:t>
            </a:r>
          </a:p>
          <a:p>
            <a:pPr algn="l">
              <a:lnSpc>
                <a:spcPct val="125000"/>
              </a:lnSpc>
            </a:pPr>
            <a:r>
              <a:rPr sz="1100" b="0" i="0" u="none">
                <a:solidFill>
                  <a:srgbClr val="24292E"/>
                </a:solidFill>
                <a:latin typeface="JetBrains Mono"/>
                <a:ea typeface="Noto Sans Mono CJK JP"/>
              </a:rPr>
              <a:t>text_vertical</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12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30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"TIER"</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MutedBold</a:t>
            </a:r>
            <a:r>
              <a:rPr sz="1100" b="0" i="0" u="none">
                <a:solidFill>
                  <a:srgbClr val="24292E"/>
                </a:solidFill>
                <a:latin typeface="JetBrains Mono"/>
                <a:ea typeface="Noto Sans Mono CJK JP"/>
              </a:rPr>
              <a:t>)</a:t>
            </a:r>
          </a:p>
        </p:txBody>
      </p:sp>
      <p:sp>
        <p:nvSpPr>
          <p:cNvPr id="8" name="TextBox 7"/>
          <p:cNvSpPr txBox="1"/>
          <p:nvPr/>
        </p:nvSpPr>
        <p:spPr>
          <a:xfrm>
            <a:off x="508000" y="4877196"/>
            <a:ext cx="52019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2. Automatic SVG </a:t>
            </a:r>
            <a:r>
              <a:rPr sz="1260" b="0" i="0" u="none">
                <a:solidFill>
                  <a:srgbClr val="4338CA"/>
                </a:solidFill>
                <a:highlight>
                  <a:srgbClr val="F1F5F9"/>
                </a:highlight>
                <a:latin typeface="JetBrains Mono"/>
                <a:ea typeface="Noto Sans Mono CJK JP"/>
              </a:rPr>
              <a:t>@font-face</a:t>
            </a:r>
            <a:r>
              <a:rPr sz="1400" b="1" i="0" u="none">
                <a:solidFill>
                  <a:srgbClr val="334155"/>
                </a:solidFill>
                <a:latin typeface="Inter"/>
                <a:ea typeface="Hiragino Sans"/>
              </a:rPr>
              <a:t> Bundling</a:t>
            </a:r>
          </a:p>
        </p:txBody>
      </p:sp>
      <p:sp>
        <p:nvSpPr>
          <p:cNvPr id="9" name="TextBox 8"/>
          <p:cNvSpPr txBox="1"/>
          <p:nvPr/>
        </p:nvSpPr>
        <p:spPr>
          <a:xfrm>
            <a:off x="546100" y="5183187"/>
            <a:ext cx="5162296" cy="79732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When compiling slides or docs with </a:t>
            </a:r>
            <a:r>
              <a:rPr sz="1035" b="0" i="0" u="none">
                <a:solidFill>
                  <a:srgbClr val="4338CA"/>
                </a:solidFill>
                <a:highlight>
                  <a:srgbClr val="F1F5F9"/>
                </a:highlight>
                <a:latin typeface="JetBrains Mono"/>
                <a:ea typeface="Noto Sans Mono CJK JP"/>
              </a:rPr>
              <a:t>.svg</a:t>
            </a:r>
            <a:r>
              <a:rPr sz="1150" b="0" i="0" u="none">
                <a:solidFill>
                  <a:srgbClr val="334155"/>
                </a:solidFill>
                <a:latin typeface="Inter"/>
                <a:ea typeface="Hiragino Sans"/>
              </a:rPr>
              <a:t> diagrams, Drawlib automatically copies required </a:t>
            </a:r>
            <a:r>
              <a:rPr sz="1035" b="0" i="0" u="none">
                <a:solidFill>
                  <a:srgbClr val="4338CA"/>
                </a:solidFill>
                <a:highlight>
                  <a:srgbClr val="F1F5F9"/>
                </a:highlight>
                <a:latin typeface="JetBrains Mono"/>
                <a:ea typeface="Noto Sans Mono CJK JP"/>
              </a:rPr>
              <a:t>.ttf</a:t>
            </a:r>
            <a:r>
              <a:rPr sz="1150" b="0" i="0" u="none">
                <a:solidFill>
                  <a:srgbClr val="334155"/>
                </a:solidFill>
                <a:latin typeface="Inter"/>
                <a:ea typeface="Hiragino Sans"/>
              </a:rPr>
              <a:t>/</a:t>
            </a:r>
            <a:r>
              <a:rPr sz="1035" b="0" i="0" u="none">
                <a:solidFill>
                  <a:srgbClr val="4338CA"/>
                </a:solidFill>
                <a:highlight>
                  <a:srgbClr val="F1F5F9"/>
                </a:highlight>
                <a:latin typeface="JetBrains Mono"/>
                <a:ea typeface="Noto Sans Mono CJK JP"/>
              </a:rPr>
              <a:t>.otf</a:t>
            </a:r>
            <a:r>
              <a:rPr sz="1150" b="0" i="0" u="none">
                <a:solidFill>
                  <a:srgbClr val="334155"/>
                </a:solidFill>
                <a:latin typeface="Inter"/>
                <a:ea typeface="Hiragino Sans"/>
              </a:rPr>
              <a:t> font files into </a:t>
            </a:r>
            <a:r>
              <a:rPr sz="1035" b="0" i="0" u="none">
                <a:solidFill>
                  <a:srgbClr val="4338CA"/>
                </a:solidFill>
                <a:highlight>
                  <a:srgbClr val="F1F5F9"/>
                </a:highlight>
                <a:latin typeface="JetBrains Mono"/>
                <a:ea typeface="Noto Sans Mono CJK JP"/>
              </a:rPr>
              <a:t>_assets/fonts/</a:t>
            </a:r>
            <a:r>
              <a:rPr sz="1150" b="0" i="0" u="none">
                <a:solidFill>
                  <a:srgbClr val="334155"/>
                </a:solidFill>
                <a:latin typeface="Inter"/>
                <a:ea typeface="Hiragino Sans"/>
              </a:rPr>
              <a:t> and injects </a:t>
            </a:r>
            <a:r>
              <a:rPr sz="1035" b="0" i="0" u="none">
                <a:solidFill>
                  <a:srgbClr val="4338CA"/>
                </a:solidFill>
                <a:highlight>
                  <a:srgbClr val="F1F5F9"/>
                </a:highlight>
                <a:latin typeface="JetBrains Mono"/>
                <a:ea typeface="Noto Sans Mono CJK JP"/>
              </a:rPr>
              <a:t>@font-face</a:t>
            </a:r>
            <a:r>
              <a:rPr sz="1150" b="0" i="0" u="none">
                <a:solidFill>
                  <a:srgbClr val="334155"/>
                </a:solidFill>
                <a:latin typeface="Inter"/>
                <a:ea typeface="Hiragino Sans"/>
              </a:rPr>
              <a:t> rules so browsers and PDF exports render identically anywhere.</a:t>
            </a:r>
          </a:p>
        </p:txBody>
      </p:sp>
      <p:pic>
        <p:nvPicPr>
          <p:cNvPr id="10" name="Picture 9" descr="typography_showcase.png"/>
          <p:cNvPicPr>
            <a:picLocks noChangeAspect="1"/>
          </p:cNvPicPr>
          <p:nvPr/>
        </p:nvPicPr>
        <p:blipFill>
          <a:blip r:embed="rId2"/>
          <a:stretch>
            <a:fillRect/>
          </a:stretch>
        </p:blipFill>
        <p:spPr>
          <a:xfrm>
            <a:off x="5715000" y="1172210"/>
            <a:ext cx="5969000" cy="4894580"/>
          </a:xfrm>
          <a:prstGeom prst="rect">
            <a:avLst/>
          </a:prstGeom>
        </p:spPr>
      </p:pic>
      <p:pic>
        <p:nvPicPr>
          <p:cNvPr id="11" name="Picture 10"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79236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Standardized Icons &amp; Image Processing (</a:t>
            </a:r>
            <a:r>
              <a:rPr sz="2340" b="0" i="0" u="none">
                <a:solidFill>
                  <a:srgbClr val="4338CA"/>
                </a:solidFill>
                <a:highlight>
                  <a:srgbClr val="F1F5F9"/>
                </a:highlight>
                <a:latin typeface="JetBrains Mono"/>
                <a:ea typeface="Noto Sans Mono CJK JP"/>
              </a:rPr>
              <a:t>drawlib.icons</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drawlib.images</a:t>
            </a:r>
            <a:r>
              <a:rPr sz="2600" b="1" i="0" u="none">
                <a:solidFill>
                  <a:srgbClr val="1A73E8"/>
                </a:solidFill>
                <a:latin typeface="Inter"/>
                <a:ea typeface="Hiragino Sans"/>
              </a:rPr>
              <a:t>)</a:t>
            </a:r>
          </a:p>
        </p:txBody>
      </p:sp>
      <p:sp>
        <p:nvSpPr>
          <p:cNvPr id="3" name="TextBox 2"/>
          <p:cNvSpPr txBox="1"/>
          <p:nvPr/>
        </p:nvSpPr>
        <p:spPr>
          <a:xfrm>
            <a:off x="508000" y="126226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1,500+ Phosphor vector glyphs, 250+ official GCP cloud icons, and in-memory </a:t>
            </a:r>
            <a:r>
              <a:rPr sz="1170" b="0" i="0" u="none">
                <a:solidFill>
                  <a:srgbClr val="4338CA"/>
                </a:solidFill>
                <a:highlight>
                  <a:srgbClr val="F1F5F9"/>
                </a:highlight>
                <a:latin typeface="JetBrains Mono"/>
                <a:ea typeface="Noto Sans Mono CJK JP"/>
              </a:rPr>
              <a:t>Dimage</a:t>
            </a:r>
            <a:r>
              <a:rPr sz="1300" b="0" i="0" u="none">
                <a:solidFill>
                  <a:srgbClr val="334155"/>
                </a:solidFill>
                <a:latin typeface="Inter"/>
                <a:ea typeface="Hiragino Sans"/>
              </a:rPr>
              <a:t> transformations.</a:t>
            </a:r>
          </a:p>
        </p:txBody>
      </p:sp>
      <p:sp>
        <p:nvSpPr>
          <p:cNvPr id="4" name="Rounded Rectangle 3"/>
          <p:cNvSpPr/>
          <p:nvPr/>
        </p:nvSpPr>
        <p:spPr>
          <a:xfrm>
            <a:off x="508000" y="1658540"/>
            <a:ext cx="4953000" cy="2018109"/>
          </a:xfrm>
          <a:prstGeom prst="roundRect">
            <a:avLst>
              <a:gd name="adj" fmla="val 2517"/>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1893490"/>
            <a:ext cx="4686300" cy="2520950"/>
          </a:xfrm>
          <a:prstGeom prst="roundRect">
            <a:avLst>
              <a:gd name="adj" fmla="val 2015"/>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08000" y="5290343"/>
            <a:ext cx="4953000" cy="805656"/>
          </a:xfrm>
          <a:prstGeom prst="roundRect">
            <a:avLst>
              <a:gd name="adj" fmla="val 6305"/>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641350" y="5525293"/>
            <a:ext cx="4686300" cy="635000"/>
          </a:xfrm>
          <a:prstGeom prst="roundRect">
            <a:avLst>
              <a:gd name="adj" fmla="val 8000"/>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8000" y="1358900"/>
            <a:ext cx="52019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1. Dual Icon Engine (</a:t>
            </a:r>
            <a:r>
              <a:rPr sz="1260" b="0" i="0" u="none">
                <a:solidFill>
                  <a:srgbClr val="4338CA"/>
                </a:solidFill>
                <a:highlight>
                  <a:srgbClr val="F1F5F9"/>
                </a:highlight>
                <a:latin typeface="JetBrains Mono"/>
                <a:ea typeface="Noto Sans Mono CJK JP"/>
              </a:rPr>
              <a:t>phosphor</a:t>
            </a:r>
            <a:r>
              <a:rPr sz="1400" b="1" i="0" u="none">
                <a:solidFill>
                  <a:srgbClr val="334155"/>
                </a:solidFill>
                <a:latin typeface="Inter"/>
                <a:ea typeface="Hiragino Sans"/>
              </a:rPr>
              <a:t> &amp; </a:t>
            </a:r>
            <a:r>
              <a:rPr sz="1260" b="0" i="0" u="none">
                <a:solidFill>
                  <a:srgbClr val="4338CA"/>
                </a:solidFill>
                <a:highlight>
                  <a:srgbClr val="F1F5F9"/>
                </a:highlight>
                <a:latin typeface="JetBrains Mono"/>
                <a:ea typeface="Noto Sans Mono CJK JP"/>
              </a:rPr>
              <a:t>gcp</a:t>
            </a:r>
            <a:r>
              <a:rPr sz="1400" b="1" i="0" u="none">
                <a:solidFill>
                  <a:srgbClr val="334155"/>
                </a:solidFill>
                <a:latin typeface="Inter"/>
                <a:ea typeface="Hiragino Sans"/>
              </a:rPr>
              <a:t>)</a:t>
            </a:r>
          </a:p>
        </p:txBody>
      </p:sp>
      <p:sp>
        <p:nvSpPr>
          <p:cNvPr id="9" name="TextBox 8"/>
          <p:cNvSpPr txBox="1"/>
          <p:nvPr/>
        </p:nvSpPr>
        <p:spPr>
          <a:xfrm>
            <a:off x="800100" y="2001440"/>
            <a:ext cx="4707128" cy="2305050"/>
          </a:xfrm>
          <a:prstGeom prst="rect">
            <a:avLst/>
          </a:prstGeom>
          <a:noFill/>
        </p:spPr>
        <p:txBody>
          <a:bodyPr wrap="square" lIns="0" rIns="0" tIns="0" bIns="0" anchor="t">
            <a:spAutoFit/>
          </a:bodyPr>
          <a:lstStyle/>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drawlib.icons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gcp</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phosphor</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drawlib.images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Dimage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image</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drawlib.styles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Vector Phosphor icons (5 weights: thin, light, regular, bold, fill)</a:t>
            </a:r>
          </a:p>
          <a:p>
            <a:pPr algn="l">
              <a:lnSpc>
                <a:spcPct val="125000"/>
              </a:lnSpc>
            </a:pPr>
            <a:r>
              <a:rPr sz="1100" b="0" i="0" u="none">
                <a:solidFill>
                  <a:srgbClr val="24292E"/>
                </a:solidFill>
                <a:latin typeface="JetBrains Mono"/>
                <a:ea typeface="Noto Sans Mono CJK JP"/>
              </a:rPr>
              <a:t>phosphor</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cpu</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65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PrimaryBold</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phosphor</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database</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45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65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PrimaryFlat</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Official Google Cloud architecture icons (multi-color PNGs)</a:t>
            </a:r>
          </a:p>
          <a:p>
            <a:pPr algn="l">
              <a:lnSpc>
                <a:spcPct val="125000"/>
              </a:lnSpc>
            </a:pPr>
            <a:r>
              <a:rPr sz="1100" b="0" i="0" u="none">
                <a:solidFill>
                  <a:srgbClr val="24292E"/>
                </a:solidFill>
                <a:latin typeface="JetBrains Mono"/>
                <a:ea typeface="Noto Sans Mono CJK JP"/>
              </a:rPr>
              <a:t>gcp</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compute_engine</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40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Neutral</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gcp</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cloud_sql</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45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40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Neutral</a:t>
            </a:r>
            <a:r>
              <a:rPr sz="1100" b="0" i="0" u="none">
                <a:solidFill>
                  <a:srgbClr val="24292E"/>
                </a:solidFill>
                <a:latin typeface="JetBrains Mono"/>
                <a:ea typeface="Noto Sans Mono CJK JP"/>
              </a:rPr>
              <a:t>)</a:t>
            </a:r>
          </a:p>
        </p:txBody>
      </p:sp>
      <p:sp>
        <p:nvSpPr>
          <p:cNvPr id="10" name="TextBox 9"/>
          <p:cNvSpPr txBox="1"/>
          <p:nvPr/>
        </p:nvSpPr>
        <p:spPr>
          <a:xfrm>
            <a:off x="508000" y="3829050"/>
            <a:ext cx="52019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2. Bitmap Manipulation with </a:t>
            </a:r>
            <a:r>
              <a:rPr sz="1260" b="0" i="0" u="none">
                <a:solidFill>
                  <a:srgbClr val="4338CA"/>
                </a:solidFill>
                <a:highlight>
                  <a:srgbClr val="F1F5F9"/>
                </a:highlight>
                <a:latin typeface="JetBrains Mono"/>
                <a:ea typeface="Noto Sans Mono CJK JP"/>
              </a:rPr>
              <a:t>Dimage</a:t>
            </a:r>
          </a:p>
        </p:txBody>
      </p:sp>
      <p:sp>
        <p:nvSpPr>
          <p:cNvPr id="11" name="TextBox 10"/>
          <p:cNvSpPr txBox="1"/>
          <p:nvPr/>
        </p:nvSpPr>
        <p:spPr>
          <a:xfrm>
            <a:off x="546100" y="4135040"/>
            <a:ext cx="5162296" cy="4012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Load external </a:t>
            </a:r>
            <a:r>
              <a:rPr sz="1035" b="0" i="0" u="none">
                <a:solidFill>
                  <a:srgbClr val="4338CA"/>
                </a:solidFill>
                <a:highlight>
                  <a:srgbClr val="F1F5F9"/>
                </a:highlight>
                <a:latin typeface="JetBrains Mono"/>
                <a:ea typeface="Noto Sans Mono CJK JP"/>
              </a:rPr>
              <a:t>.png</a:t>
            </a:r>
            <a:r>
              <a:rPr sz="1150" b="0" i="0" u="none">
                <a:solidFill>
                  <a:srgbClr val="334155"/>
                </a:solidFill>
                <a:latin typeface="Inter"/>
                <a:ea typeface="Hiragino Sans"/>
              </a:rPr>
              <a:t>/</a:t>
            </a:r>
            <a:r>
              <a:rPr sz="1035" b="0" i="0" u="none">
                <a:solidFill>
                  <a:srgbClr val="4338CA"/>
                </a:solidFill>
                <a:highlight>
                  <a:srgbClr val="F1F5F9"/>
                </a:highlight>
                <a:latin typeface="JetBrains Mono"/>
                <a:ea typeface="Noto Sans Mono CJK JP"/>
              </a:rPr>
              <a:t>.jpg</a:t>
            </a:r>
            <a:r>
              <a:rPr sz="1150" b="0" i="0" u="none">
                <a:solidFill>
                  <a:srgbClr val="334155"/>
                </a:solidFill>
                <a:latin typeface="Inter"/>
                <a:ea typeface="Hiragino Sans"/>
              </a:rPr>
              <a:t>/</a:t>
            </a:r>
            <a:r>
              <a:rPr sz="1035" b="0" i="0" u="none">
                <a:solidFill>
                  <a:srgbClr val="4338CA"/>
                </a:solidFill>
                <a:highlight>
                  <a:srgbClr val="F1F5F9"/>
                </a:highlight>
                <a:latin typeface="JetBrains Mono"/>
                <a:ea typeface="Noto Sans Mono CJK JP"/>
              </a:rPr>
              <a:t>.webp</a:t>
            </a:r>
            <a:r>
              <a:rPr sz="1150" b="0" i="0" u="none">
                <a:solidFill>
                  <a:srgbClr val="334155"/>
                </a:solidFill>
                <a:latin typeface="Inter"/>
                <a:ea typeface="Hiragino Sans"/>
              </a:rPr>
              <a:t> assets or capture sub-diagrams in memory via </a:t>
            </a:r>
            <a:r>
              <a:rPr sz="1035" b="0" i="0" u="none">
                <a:solidFill>
                  <a:srgbClr val="4338CA"/>
                </a:solidFill>
                <a:highlight>
                  <a:srgbClr val="F1F5F9"/>
                </a:highlight>
                <a:latin typeface="JetBrains Mono"/>
                <a:ea typeface="Noto Sans Mono CJK JP"/>
              </a:rPr>
              <a:t>get_dimage_from_code()</a:t>
            </a:r>
            <a:r>
              <a:rPr sz="1150" b="0" i="0" u="none">
                <a:solidFill>
                  <a:srgbClr val="334155"/>
                </a:solidFill>
                <a:latin typeface="Inter"/>
                <a:ea typeface="Hiragino Sans"/>
              </a:rPr>
              <a:t>.</a:t>
            </a:r>
          </a:p>
        </p:txBody>
      </p:sp>
      <p:sp>
        <p:nvSpPr>
          <p:cNvPr id="12" name="TextBox 11"/>
          <p:cNvSpPr txBox="1"/>
          <p:nvPr/>
        </p:nvSpPr>
        <p:spPr>
          <a:xfrm>
            <a:off x="546100" y="4581921"/>
            <a:ext cx="516229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Chain non-destructive effects: </a:t>
            </a:r>
            <a:r>
              <a:rPr sz="1035" b="0" i="0" u="none">
                <a:solidFill>
                  <a:srgbClr val="4338CA"/>
                </a:solidFill>
                <a:highlight>
                  <a:srgbClr val="F1F5F9"/>
                </a:highlight>
                <a:latin typeface="JetBrains Mono"/>
                <a:ea typeface="Noto Sans Mono CJK JP"/>
              </a:rPr>
              <a:t>.grayscale()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.sepia()</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.invert()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.brightness()</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.blur()</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.mosaic()</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.trim()</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.make_transparent()</a:t>
            </a:r>
            <a:r>
              <a:rPr sz="1150" b="0" i="0" u="none">
                <a:solidFill>
                  <a:srgbClr val="334155"/>
                </a:solidFill>
                <a:latin typeface="Inter"/>
                <a:ea typeface="Hiragino Sans"/>
              </a:rPr>
              <a:t>.</a:t>
            </a:r>
          </a:p>
        </p:txBody>
      </p:sp>
      <p:sp>
        <p:nvSpPr>
          <p:cNvPr id="13" name="TextBox 12"/>
          <p:cNvSpPr txBox="1"/>
          <p:nvPr/>
        </p:nvSpPr>
        <p:spPr>
          <a:xfrm>
            <a:off x="800100" y="5633243"/>
            <a:ext cx="4707128" cy="419100"/>
          </a:xfrm>
          <a:prstGeom prst="rect">
            <a:avLst/>
          </a:prstGeom>
          <a:noFill/>
        </p:spPr>
        <p:txBody>
          <a:bodyPr wrap="square" lIns="0" rIns="0" tIns="0" bIns="0" anchor="t">
            <a:spAutoFit/>
          </a:bodyPr>
          <a:lstStyle/>
          <a:p>
            <a:pPr algn="l">
              <a:lnSpc>
                <a:spcPct val="125000"/>
              </a:lnSpc>
            </a:pPr>
            <a:r>
              <a:rPr sz="1100" b="0" i="0" u="none">
                <a:solidFill>
                  <a:srgbClr val="24292E"/>
                </a:solidFill>
                <a:latin typeface="JetBrains Mono"/>
                <a:ea typeface="Noto Sans Mono CJK JP"/>
              </a:rPr>
              <a:t>image</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30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image</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"_assets/linux.png"</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image</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65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image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Dimage</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"_assets/linux.png"</a:t>
            </a:r>
            <a:r>
              <a:rPr sz="1100" b="0" i="0" u="none">
                <a:solidFill>
                  <a:srgbClr val="24292E"/>
                </a:solidFill>
                <a:latin typeface="JetBrains Mono"/>
                <a:ea typeface="Noto Sans Mono CJK JP"/>
              </a:rPr>
              <a:t>)</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grayscale</a:t>
            </a:r>
            <a:r>
              <a:rPr sz="1100" b="0" i="0" u="none">
                <a:solidFill>
                  <a:srgbClr val="24292E"/>
                </a:solidFill>
                <a:latin typeface="JetBrains Mono"/>
                <a:ea typeface="Noto Sans Mono CJK JP"/>
              </a:rPr>
              <a:t>())</a:t>
            </a:r>
          </a:p>
        </p:txBody>
      </p:sp>
      <p:pic>
        <p:nvPicPr>
          <p:cNvPr id="14" name="Picture 13" descr="icons_showcase.png"/>
          <p:cNvPicPr>
            <a:picLocks noChangeAspect="1"/>
          </p:cNvPicPr>
          <p:nvPr/>
        </p:nvPicPr>
        <p:blipFill>
          <a:blip r:embed="rId2"/>
          <a:stretch>
            <a:fillRect/>
          </a:stretch>
        </p:blipFill>
        <p:spPr>
          <a:xfrm>
            <a:off x="5715000" y="1172210"/>
            <a:ext cx="5969000" cy="4894580"/>
          </a:xfrm>
          <a:prstGeom prst="rect">
            <a:avLst/>
          </a:prstGeom>
        </p:spPr>
      </p:pic>
      <p:pic>
        <p:nvPicPr>
          <p:cNvPr id="15" name="Picture 14"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3175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Design Token Discipline &amp; The 50%+ Neutral Rule (</a:t>
            </a:r>
            <a:r>
              <a:rPr sz="2340" b="0" i="0" u="none">
                <a:solidFill>
                  <a:srgbClr val="4338CA"/>
                </a:solidFill>
                <a:highlight>
                  <a:srgbClr val="F1F5F9"/>
                </a:highlight>
                <a:latin typeface="JetBrains Mono"/>
                <a:ea typeface="Noto Sans Mono CJK JP"/>
              </a:rPr>
              <a:t>drawlib.styles</a:t>
            </a:r>
            <a:r>
              <a:rPr sz="2600" b="1" i="0" u="none">
                <a:solidFill>
                  <a:srgbClr val="1A73E8"/>
                </a:solidFill>
                <a:latin typeface="Inter"/>
                <a:ea typeface="Hiragino Sans"/>
              </a:rPr>
              <a:t>)</a:t>
            </a:r>
          </a:p>
        </p:txBody>
      </p:sp>
      <p:sp>
        <p:nvSpPr>
          <p:cNvPr id="3" name="TextBox 2"/>
          <p:cNvSpPr txBox="1"/>
          <p:nvPr/>
        </p:nvSpPr>
        <p:spPr>
          <a:xfrm>
            <a:off x="508000" y="866080"/>
            <a:ext cx="11673840" cy="264120"/>
          </a:xfrm>
          <a:prstGeom prst="rect">
            <a:avLst/>
          </a:prstGeom>
          <a:noFill/>
        </p:spPr>
        <p:txBody>
          <a:bodyPr wrap="square" lIns="0" rIns="0" tIns="0" bIns="0" anchor="t">
            <a:spAutoFit/>
          </a:bodyPr>
          <a:lstStyle/>
          <a:p>
            <a:pPr algn="l">
              <a:lnSpc>
                <a:spcPct val="133000"/>
              </a:lnSpc>
            </a:pPr>
            <a:r>
              <a:rPr sz="1300" b="0" i="0" u="none">
                <a:solidFill>
                  <a:srgbClr val="334155"/>
                </a:solidFill>
                <a:latin typeface="Inter"/>
                <a:ea typeface="Hiragino Sans"/>
              </a:rPr>
              <a:t>How systematic PascalCase tokens and neutral grounding prevent "rainbow chaos" in technical diagrams.</a:t>
            </a:r>
          </a:p>
        </p:txBody>
      </p:sp>
      <p:sp>
        <p:nvSpPr>
          <p:cNvPr id="4" name="Rounded Rectangle 3"/>
          <p:cNvSpPr/>
          <p:nvPr/>
        </p:nvSpPr>
        <p:spPr>
          <a:xfrm>
            <a:off x="508000" y="1658540"/>
            <a:ext cx="4953000" cy="2210593"/>
          </a:xfrm>
          <a:prstGeom prst="roundRect">
            <a:avLst>
              <a:gd name="adj" fmla="val 2298"/>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1893490"/>
            <a:ext cx="4686300" cy="3149600"/>
          </a:xfrm>
          <a:prstGeom prst="roundRect">
            <a:avLst>
              <a:gd name="adj" fmla="val 1612"/>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1358900"/>
            <a:ext cx="52019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1. Systematic </a:t>
            </a:r>
            <a:r>
              <a:rPr sz="1260" b="0" i="0" u="none">
                <a:solidFill>
                  <a:srgbClr val="4338CA"/>
                </a:solidFill>
                <a:highlight>
                  <a:srgbClr val="F1F5F9"/>
                </a:highlight>
                <a:latin typeface="JetBrains Mono"/>
                <a:ea typeface="Noto Sans Mono CJK JP"/>
              </a:rPr>
              <a:t>Styles.&lt;Color&gt;&lt;Variant&gt;</a:t>
            </a:r>
            <a:r>
              <a:rPr sz="1400" b="1" i="0" u="none">
                <a:solidFill>
                  <a:srgbClr val="334155"/>
                </a:solidFill>
                <a:latin typeface="Inter"/>
                <a:ea typeface="Hiragino Sans"/>
              </a:rPr>
              <a:t> Matrix</a:t>
            </a:r>
          </a:p>
        </p:txBody>
      </p:sp>
      <p:sp>
        <p:nvSpPr>
          <p:cNvPr id="7" name="TextBox 6"/>
          <p:cNvSpPr txBox="1"/>
          <p:nvPr/>
        </p:nvSpPr>
        <p:spPr>
          <a:xfrm>
            <a:off x="800100" y="2001440"/>
            <a:ext cx="4707128" cy="2933700"/>
          </a:xfrm>
          <a:prstGeom prst="rect">
            <a:avLst/>
          </a:prstGeom>
          <a:noFill/>
        </p:spPr>
        <p:txBody>
          <a:bodyPr wrap="square" lIns="0" rIns="0" tIns="0" bIns="0" anchor="t">
            <a:spAutoFit/>
          </a:bodyPr>
          <a:lstStyle/>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drawlib.styles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Colors</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get_intermediate_colors</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Always import PascalCase Styles &amp; Colors!</a:t>
            </a:r>
          </a:p>
          <a:p>
            <a:pPr algn="l">
              <a:lnSpc>
                <a:spcPct val="125000"/>
              </a:lnSpc>
            </a:pPr>
            <a:r>
              <a:rPr sz="1100" b="0" i="0" u="none">
                <a:solidFill>
                  <a:srgbClr val="24292E"/>
                </a:solidFill>
                <a:latin typeface="JetBrains Mono"/>
                <a:ea typeface="Noto Sans Mono CJK JP"/>
              </a:rPr>
              <a:t>hero</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PrimaryFlat</a:t>
            </a:r>
            <a:r>
              <a:rPr sz="1100" b="0" i="0" u="none">
                <a:solidFill>
                  <a:srgbClr val="24292E"/>
                </a:solidFill>
                <a:latin typeface="JetBrains Mono"/>
                <a:ea typeface="Noto Sans Mono CJK JP"/>
              </a:rPr>
              <a:t>              </a:t>
            </a:r>
            <a:r>
              <a:rPr sz="1100" b="0" i="1" u="none">
                <a:solidFill>
                  <a:srgbClr val="64748B"/>
                </a:solidFill>
                <a:latin typeface="JetBrains Mono"/>
                <a:ea typeface="Noto Sans Mono CJK JP"/>
              </a:rPr>
              <a:t># Saturated focal point</a:t>
            </a:r>
          </a:p>
          <a:p>
            <a:pPr algn="l">
              <a:lnSpc>
                <a:spcPct val="125000"/>
              </a:lnSpc>
            </a:pPr>
            <a:r>
              <a:rPr sz="1100" b="0" i="0" u="none">
                <a:solidFill>
                  <a:srgbClr val="24292E"/>
                </a:solidFill>
                <a:latin typeface="JetBrains Mono"/>
                <a:ea typeface="Noto Sans Mono CJK JP"/>
              </a:rPr>
              <a:t>card</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PrimaryNeutral</a:t>
            </a:r>
            <a:r>
              <a:rPr sz="1100" b="0" i="0" u="none">
                <a:solidFill>
                  <a:srgbClr val="24292E"/>
                </a:solidFill>
                <a:latin typeface="JetBrains Mono"/>
                <a:ea typeface="Noto Sans Mono CJK JP"/>
              </a:rPr>
              <a:t>           </a:t>
            </a:r>
            <a:r>
              <a:rPr sz="1100" b="0" i="1" u="none">
                <a:solidFill>
                  <a:srgbClr val="64748B"/>
                </a:solidFill>
                <a:latin typeface="JetBrains Mono"/>
                <a:ea typeface="Noto Sans Mono CJK JP"/>
              </a:rPr>
              <a:t># Soft tinted-neutral card</a:t>
            </a:r>
          </a:p>
          <a:p>
            <a:pPr algn="l">
              <a:lnSpc>
                <a:spcPct val="125000"/>
              </a:lnSpc>
            </a:pPr>
            <a:r>
              <a:rPr sz="1100" b="0" i="0" u="none">
                <a:solidFill>
                  <a:srgbClr val="24292E"/>
                </a:solidFill>
                <a:latin typeface="JetBrains Mono"/>
                <a:ea typeface="Noto Sans Mono CJK JP"/>
              </a:rPr>
              <a:t>base</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Neutral</a:t>
            </a:r>
            <a:r>
              <a:rPr sz="1100" b="0" i="0" u="none">
                <a:solidFill>
                  <a:srgbClr val="24292E"/>
                </a:solidFill>
                <a:latin typeface="JetBrains Mono"/>
                <a:ea typeface="Noto Sans Mono CJK JP"/>
              </a:rPr>
              <a:t>                  </a:t>
            </a:r>
            <a:r>
              <a:rPr sz="1100" b="0" i="1" u="none">
                <a:solidFill>
                  <a:srgbClr val="64748B"/>
                </a:solidFill>
                <a:latin typeface="JetBrains Mono"/>
                <a:ea typeface="Noto Sans Mono CJK JP"/>
              </a:rPr>
              <a:t># Calm slate/white baseline</a:t>
            </a:r>
          </a:p>
          <a:p>
            <a:pPr algn="l">
              <a:lnSpc>
                <a:spcPct val="125000"/>
              </a:lnSpc>
            </a:pPr>
            <a:r>
              <a:rPr sz="1100" b="0" i="0" u="none">
                <a:solidFill>
                  <a:srgbClr val="24292E"/>
                </a:solidFill>
                <a:latin typeface="JetBrains Mono"/>
                <a:ea typeface="Noto Sans Mono CJK JP"/>
              </a:rPr>
              <a:t>zone</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MutedDashed</a:t>
            </a:r>
            <a:r>
              <a:rPr sz="1100" b="0" i="0" u="none">
                <a:solidFill>
                  <a:srgbClr val="24292E"/>
                </a:solidFill>
                <a:latin typeface="JetBrains Mono"/>
                <a:ea typeface="Noto Sans Mono CJK JP"/>
              </a:rPr>
              <a:t>              </a:t>
            </a:r>
            <a:r>
              <a:rPr sz="1100" b="0" i="1" u="none">
                <a:solidFill>
                  <a:srgbClr val="64748B"/>
                </a:solidFill>
                <a:latin typeface="JetBrains Mono"/>
                <a:ea typeface="Noto Sans Mono CJK JP"/>
              </a:rPr>
              <a:t># Container boundary</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Immutable overrides via .patch()</a:t>
            </a:r>
          </a:p>
          <a:p>
            <a:pPr algn="l">
              <a:lnSpc>
                <a:spcPct val="125000"/>
              </a:lnSpc>
            </a:pPr>
            <a:r>
              <a:rPr sz="1100" b="0" i="0" u="none">
                <a:solidFill>
                  <a:srgbClr val="24292E"/>
                </a:solidFill>
                <a:latin typeface="JetBrains Mono"/>
                <a:ea typeface="Noto Sans Mono CJK JP"/>
              </a:rPr>
              <a:t>custom</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PrimaryBold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patch</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line_width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3.0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text_size</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12</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Smooth color interpolation for gradients &amp; heatmaps</a:t>
            </a:r>
          </a:p>
          <a:p>
            <a:pPr algn="l">
              <a:lnSpc>
                <a:spcPct val="125000"/>
              </a:lnSpc>
            </a:pPr>
            <a:r>
              <a:rPr sz="1100" b="0" i="0" u="none">
                <a:solidFill>
                  <a:srgbClr val="24292E"/>
                </a:solidFill>
                <a:latin typeface="JetBrains Mono"/>
                <a:ea typeface="Noto Sans Mono CJK JP"/>
              </a:rPr>
              <a:t>ramp</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get_intermediate_colors</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Colors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Colors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Secondary</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num</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3</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include_ends</a:t>
            </a:r>
            <a:r>
              <a:rPr sz="1100" b="0" i="0" u="none">
                <a:solidFill>
                  <a:srgbClr val="475569"/>
                </a:solidFill>
                <a:latin typeface="JetBrains Mono"/>
                <a:ea typeface="Noto Sans Mono CJK JP"/>
              </a:rPr>
              <a:t>=</a:t>
            </a:r>
            <a:r>
              <a:rPr sz="1100" b="1" i="0" u="none">
                <a:solidFill>
                  <a:srgbClr val="4F46E5"/>
                </a:solidFill>
                <a:latin typeface="JetBrains Mono"/>
                <a:ea typeface="Noto Sans Mono CJK JP"/>
              </a:rPr>
              <a:t>True</a:t>
            </a:r>
            <a:r>
              <a:rPr sz="1100" b="0" i="0" u="none">
                <a:solidFill>
                  <a:srgbClr val="24292E"/>
                </a:solidFill>
                <a:latin typeface="JetBrains Mono"/>
                <a:ea typeface="Noto Sans Mono CJK JP"/>
              </a:rPr>
              <a:t>)</a:t>
            </a:r>
          </a:p>
        </p:txBody>
      </p:sp>
      <p:sp>
        <p:nvSpPr>
          <p:cNvPr id="8" name="TextBox 7"/>
          <p:cNvSpPr txBox="1"/>
          <p:nvPr/>
        </p:nvSpPr>
        <p:spPr>
          <a:xfrm>
            <a:off x="508000" y="4021534"/>
            <a:ext cx="52019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2. The 50%+ Neutral Baseline Rule</a:t>
            </a:r>
          </a:p>
        </p:txBody>
      </p:sp>
      <p:sp>
        <p:nvSpPr>
          <p:cNvPr id="9" name="TextBox 8"/>
          <p:cNvSpPr txBox="1"/>
          <p:nvPr/>
        </p:nvSpPr>
        <p:spPr>
          <a:xfrm>
            <a:off x="546100" y="4333875"/>
            <a:ext cx="5162296" cy="5992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Avoid Rainbow Chaos</a:t>
            </a:r>
            <a:r>
              <a:rPr sz="1150" b="0" i="0" u="none">
                <a:solidFill>
                  <a:srgbClr val="334155"/>
                </a:solidFill>
                <a:latin typeface="Inter"/>
                <a:ea typeface="Hiragino Sans"/>
              </a:rPr>
              <a:t>: Never fill every node with competing saturated colors (</a:t>
            </a:r>
            <a:r>
              <a:rPr sz="1035" b="0" i="0" u="none">
                <a:solidFill>
                  <a:srgbClr val="4338CA"/>
                </a:solidFill>
                <a:highlight>
                  <a:srgbClr val="F1F5F9"/>
                </a:highlight>
                <a:latin typeface="JetBrains Mono"/>
                <a:ea typeface="Noto Sans Mono CJK JP"/>
              </a:rPr>
              <a:t>PrimaryFlat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WarningFlat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DangerFlat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PurpleFlat</a:t>
            </a:r>
            <a:r>
              <a:rPr sz="1150" b="0" i="0" u="none">
                <a:solidFill>
                  <a:srgbClr val="334155"/>
                </a:solidFill>
                <a:latin typeface="Inter"/>
                <a:ea typeface="Hiragino Sans"/>
              </a:rPr>
              <a:t>).</a:t>
            </a:r>
          </a:p>
        </p:txBody>
      </p:sp>
      <p:sp>
        <p:nvSpPr>
          <p:cNvPr id="10" name="TextBox 9"/>
          <p:cNvSpPr txBox="1"/>
          <p:nvPr/>
        </p:nvSpPr>
        <p:spPr>
          <a:xfrm>
            <a:off x="546100" y="4978796"/>
            <a:ext cx="5162296" cy="1014412"/>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Ground 50%+ in Calm Neutrals</a:t>
            </a:r>
            <a:r>
              <a:rPr sz="1150" b="0" i="0" u="none">
                <a:solidFill>
                  <a:srgbClr val="334155"/>
                </a:solidFill>
                <a:latin typeface="Inter"/>
                <a:ea typeface="Hiragino Sans"/>
              </a:rPr>
              <a:t>: Use </a:t>
            </a:r>
            <a:r>
              <a:rPr sz="1035" b="0" i="0" u="none">
                <a:solidFill>
                  <a:srgbClr val="4338CA"/>
                </a:solidFill>
                <a:highlight>
                  <a:srgbClr val="F1F5F9"/>
                </a:highlight>
                <a:latin typeface="JetBrains Mono"/>
                <a:ea typeface="Noto Sans Mono CJK JP"/>
              </a:rPr>
              <a:t>Styles.Neutral</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Styles.PrimaryNeutral</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Styles.SecondaryNeutral</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Styles.BlueNeutral</a:t>
            </a:r>
            <a:r>
              <a:rPr sz="1150" b="0" i="0" u="none">
                <a:solidFill>
                  <a:srgbClr val="334155"/>
                </a:solidFill>
                <a:latin typeface="Inter"/>
                <a:ea typeface="Hiragino Sans"/>
              </a:rPr>
              <a:t> for standard components, reserving </a:t>
            </a:r>
            <a:r>
              <a:rPr sz="1035" b="0" i="0" u="none">
                <a:solidFill>
                  <a:srgbClr val="4338CA"/>
                </a:solidFill>
                <a:highlight>
                  <a:srgbClr val="F1F5F9"/>
                </a:highlight>
                <a:latin typeface="JetBrains Mono"/>
                <a:ea typeface="Noto Sans Mono CJK JP"/>
              </a:rPr>
              <a:t>Styles.PrimaryFlat</a:t>
            </a:r>
            <a:r>
              <a:rPr sz="1150" b="0" i="0" u="none">
                <a:solidFill>
                  <a:srgbClr val="334155"/>
                </a:solidFill>
                <a:latin typeface="Inter"/>
                <a:ea typeface="Hiragino Sans"/>
              </a:rPr>
              <a:t> / </a:t>
            </a:r>
            <a:r>
              <a:rPr sz="1035" b="0" i="0" u="none">
                <a:solidFill>
                  <a:srgbClr val="4338CA"/>
                </a:solidFill>
                <a:highlight>
                  <a:srgbClr val="F1F5F9"/>
                </a:highlight>
                <a:latin typeface="JetBrains Mono"/>
                <a:ea typeface="Noto Sans Mono CJK JP"/>
              </a:rPr>
              <a:t>Styles.AccentFlat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text_style=Styles.WhiteBold</a:t>
            </a:r>
            <a:r>
              <a:rPr sz="1150" b="0" i="0" u="none">
                <a:solidFill>
                  <a:srgbClr val="334155"/>
                </a:solidFill>
                <a:latin typeface="Inter"/>
                <a:ea typeface="Hiragino Sans"/>
              </a:rPr>
              <a:t>) strictly for </a:t>
            </a:r>
            <a:r>
              <a:rPr sz="1150" b="1" i="0" u="none">
                <a:solidFill>
                  <a:srgbClr val="4F46E5"/>
                </a:solidFill>
                <a:latin typeface="Inter"/>
                <a:ea typeface="Hiragino Sans"/>
              </a:rPr>
              <a:t>1–2 focal hero nodes</a:t>
            </a:r>
            <a:r>
              <a:rPr sz="1150" b="0" i="0" u="none">
                <a:solidFill>
                  <a:srgbClr val="334155"/>
                </a:solidFill>
                <a:latin typeface="Inter"/>
                <a:ea typeface="Hiragino Sans"/>
              </a:rPr>
              <a:t>.</a:t>
            </a:r>
          </a:p>
        </p:txBody>
      </p:sp>
      <p:pic>
        <p:nvPicPr>
          <p:cNvPr id="11" name="Picture 10" descr="style_tokens.png"/>
          <p:cNvPicPr>
            <a:picLocks noChangeAspect="1"/>
          </p:cNvPicPr>
          <p:nvPr/>
        </p:nvPicPr>
        <p:blipFill>
          <a:blip r:embed="rId2"/>
          <a:stretch>
            <a:fillRect/>
          </a:stretch>
        </p:blipFill>
        <p:spPr>
          <a:xfrm>
            <a:off x="5715000" y="1172210"/>
            <a:ext cx="5969000" cy="4894580"/>
          </a:xfrm>
          <a:prstGeom prst="rect">
            <a:avLst/>
          </a:prstGeom>
        </p:spPr>
      </p:pic>
      <p:pic>
        <p:nvPicPr>
          <p:cNvPr id="12" name="Picture 11"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ivider.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SmartArts Architecture &amp; Unified Lifecycle</a:t>
            </a:r>
          </a:p>
        </p:txBody>
      </p:sp>
      <p:sp>
        <p:nvSpPr>
          <p:cNvPr id="4" name="TextBox 3"/>
          <p:cNvSpPr txBox="1"/>
          <p:nvPr/>
        </p:nvSpPr>
        <p:spPr>
          <a:xfrm>
            <a:off x="508000" y="889000"/>
            <a:ext cx="506984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10 High-Level Structured Components (</a:t>
            </a:r>
            <a:r>
              <a:rPr sz="1530" b="0" i="0" u="none">
                <a:solidFill>
                  <a:srgbClr val="4338CA"/>
                </a:solidFill>
                <a:highlight>
                  <a:srgbClr val="F1F5F9"/>
                </a:highlight>
                <a:latin typeface="JetBrains Mono"/>
                <a:ea typeface="Noto Sans Mono CJK JP"/>
              </a:rPr>
              <a:t>drawlib.smartarts</a:t>
            </a:r>
            <a:r>
              <a:rPr sz="1700" b="0" i="0" u="none">
                <a:solidFill>
                  <a:srgbClr val="64748B"/>
                </a:solidFill>
                <a:latin typeface="Inter"/>
                <a:ea typeface="Hiragino Sans"/>
              </a:rPr>
              <a:t>)</a:t>
            </a:r>
          </a:p>
        </p:txBody>
      </p:sp>
      <p:sp>
        <p:nvSpPr>
          <p:cNvPr id="5" name="TextBox 4"/>
          <p:cNvSpPr txBox="1"/>
          <p:nvPr/>
        </p:nvSpPr>
        <p:spPr>
          <a:xfrm>
            <a:off x="508000" y="1526381"/>
            <a:ext cx="5069840" cy="613171"/>
          </a:xfrm>
          <a:prstGeom prst="rect">
            <a:avLst/>
          </a:prstGeom>
          <a:noFill/>
        </p:spPr>
        <p:txBody>
          <a:bodyPr wrap="square" lIns="0" rIns="0" tIns="0" bIns="0" anchor="t">
            <a:spAutoFit/>
          </a:bodyPr>
          <a:lstStyle/>
          <a:p>
            <a:pPr algn="l">
              <a:lnSpc>
                <a:spcPct val="117000"/>
              </a:lnSpc>
            </a:pPr>
            <a:r>
              <a:rPr sz="1150" b="0" i="0" u="none">
                <a:solidFill>
                  <a:srgbClr val="334155"/>
                </a:solidFill>
                <a:latin typeface="Inter"/>
                <a:ea typeface="Hiragino Sans"/>
              </a:rPr>
              <a:t>Instead of manually calculating polygon vertices and text offsets, </a:t>
            </a:r>
            <a:r>
              <a:rPr sz="1035" b="0" i="0" u="none">
                <a:solidFill>
                  <a:srgbClr val="4338CA"/>
                </a:solidFill>
                <a:highlight>
                  <a:srgbClr val="F1F5F9"/>
                </a:highlight>
                <a:latin typeface="JetBrains Mono"/>
                <a:ea typeface="Noto Sans Mono CJK JP"/>
              </a:rPr>
              <a:t>drawlib.smartarts</a:t>
            </a:r>
            <a:r>
              <a:rPr sz="1150" b="0" i="0" u="none">
                <a:solidFill>
                  <a:srgbClr val="334155"/>
                </a:solidFill>
                <a:latin typeface="Inter"/>
                <a:ea typeface="Hiragino Sans"/>
              </a:rPr>
              <a:t> automates layout geometry for </a:t>
            </a:r>
            <a:r>
              <a:rPr sz="1150" b="1" i="0" u="none">
                <a:solidFill>
                  <a:srgbClr val="334155"/>
                </a:solidFill>
                <a:latin typeface="Inter"/>
                <a:ea typeface="Hiragino Sans"/>
              </a:rPr>
              <a:t>10 essential diagram patterns</a:t>
            </a:r>
            <a:r>
              <a:rPr sz="1150" b="0" i="0" u="none">
                <a:solidFill>
                  <a:srgbClr val="334155"/>
                </a:solidFill>
                <a:latin typeface="Inter"/>
                <a:ea typeface="Hiragino Sans"/>
              </a:rPr>
              <a:t>:</a:t>
            </a:r>
          </a:p>
        </p:txBody>
      </p:sp>
      <p:graphicFrame>
        <p:nvGraphicFramePr>
          <p:cNvPr id="6" name="Table 5"/>
          <p:cNvGraphicFramePr>
            <a:graphicFrameLocks noGrp="1"/>
          </p:cNvGraphicFramePr>
          <p:nvPr/>
        </p:nvGraphicFramePr>
        <p:xfrm>
          <a:off x="508000" y="2304653"/>
          <a:ext cx="4825999" cy="3264295"/>
        </p:xfrm>
        <a:graphic>
          <a:graphicData uri="http://schemas.openxmlformats.org/drawingml/2006/table">
            <a:tbl>
              <a:tblPr>
                <a:tableStyleId>{5C22544A-7EE6-4342-B048-85BDC9FD1C3A}</a:tableStyleId>
              </a:tblPr>
              <a:tblGrid>
                <a:gridCol w="1221283"/>
                <a:gridCol w="2145010"/>
                <a:gridCol w="1459706"/>
              </a:tblGrid>
              <a:tr h="572095">
                <a:tc>
                  <a:txBody>
                    <a:bodyPr wrap="square"/>
                    <a:lstStyle/>
                    <a:p>
                      <a:pPr algn="l">
                        <a:lnSpc>
                          <a:spcPct val="117000"/>
                        </a:lnSpc>
                      </a:pPr>
                      <a:r>
                        <a:rPr sz="1100" b="1" i="0" u="none">
                          <a:solidFill>
                            <a:srgbClr val="4F46E5"/>
                          </a:solidFill>
                          <a:latin typeface="Inter"/>
                          <a:ea typeface="Hiragino Sans"/>
                        </a:rPr>
                        <a:t>Anchor Convention</a:t>
                      </a:r>
                    </a:p>
                  </a:txBody>
                  <a:tcPr marT="88900" marR="127000" marB="88900" marL="127000" anchor="ctr">
                    <a:lnL>
                      <a:noFill/>
                    </a:lnL>
                    <a:lnR>
                      <a:noFill/>
                    </a:lnR>
                    <a:lnT>
                      <a:noFill/>
                    </a:lnT>
                    <a:lnB w="6350">
                      <a:solidFill>
                        <a:srgbClr val="E2E8F0"/>
                      </a:solidFill>
                    </a:lnB>
                    <a:solidFill>
                      <a:srgbClr val="F1F5F9"/>
                    </a:solidFill>
                  </a:tcPr>
                </a:tc>
                <a:tc>
                  <a:txBody>
                    <a:bodyPr wrap="square"/>
                    <a:lstStyle/>
                    <a:p>
                      <a:pPr algn="l">
                        <a:lnSpc>
                          <a:spcPct val="117000"/>
                        </a:lnSpc>
                      </a:pPr>
                      <a:r>
                        <a:rPr sz="1100" b="1" i="0" u="none">
                          <a:solidFill>
                            <a:srgbClr val="4F46E5"/>
                          </a:solidFill>
                          <a:latin typeface="Inter"/>
                          <a:ea typeface="Hiragino Sans"/>
                        </a:rPr>
                        <a:t>SmartArt Components</a:t>
                      </a:r>
                    </a:p>
                  </a:txBody>
                  <a:tcPr marT="88900" marR="127000" marB="88900" marL="127000" anchor="ctr">
                    <a:lnL>
                      <a:noFill/>
                    </a:lnL>
                    <a:lnR>
                      <a:noFill/>
                    </a:lnR>
                    <a:lnT>
                      <a:noFill/>
                    </a:lnT>
                    <a:lnB w="6350">
                      <a:solidFill>
                        <a:srgbClr val="E2E8F0"/>
                      </a:solidFill>
                    </a:lnB>
                    <a:solidFill>
                      <a:srgbClr val="F1F5F9"/>
                    </a:solidFill>
                  </a:tcPr>
                </a:tc>
                <a:tc>
                  <a:txBody>
                    <a:bodyPr wrap="square"/>
                    <a:lstStyle/>
                    <a:p>
                      <a:pPr algn="l">
                        <a:lnSpc>
                          <a:spcPct val="117000"/>
                        </a:lnSpc>
                      </a:pPr>
                      <a:r>
                        <a:rPr sz="1100" b="1" i="0" u="none">
                          <a:solidFill>
                            <a:srgbClr val="4F46E5"/>
                          </a:solidFill>
                          <a:latin typeface="Inter"/>
                          <a:ea typeface="Hiragino Sans"/>
                        </a:rPr>
                        <a:t>Flow Direction</a:t>
                      </a:r>
                    </a:p>
                  </a:txBody>
                  <a:tcPr marT="88900" marR="127000" marB="88900" marL="127000" anchor="ctr">
                    <a:lnL>
                      <a:noFill/>
                    </a:lnL>
                    <a:lnR>
                      <a:noFill/>
                    </a:lnR>
                    <a:lnT>
                      <a:noFill/>
                    </a:lnT>
                    <a:lnB w="6350">
                      <a:solidFill>
                        <a:srgbClr val="E2E8F0"/>
                      </a:solidFill>
                    </a:lnB>
                    <a:solidFill>
                      <a:srgbClr val="F1F5F9"/>
                    </a:solidFill>
                  </a:tcPr>
                </a:tc>
              </a:tr>
              <a:tr h="770830">
                <a:tc>
                  <a:txBody>
                    <a:bodyPr wrap="square"/>
                    <a:lstStyle/>
                    <a:p>
                      <a:pPr algn="l">
                        <a:lnSpc>
                          <a:spcPct val="117000"/>
                        </a:lnSpc>
                      </a:pPr>
                      <a:r>
                        <a:rPr sz="1100" b="1" i="0" u="none">
                          <a:solidFill>
                            <a:srgbClr val="334155"/>
                          </a:solidFill>
                          <a:latin typeface="Inter"/>
                          <a:ea typeface="Hiragino Sans"/>
                        </a:rPr>
                        <a:t>Top-Left </a:t>
                      </a:r>
                      <a:r>
                        <a:rPr sz="990" b="0" i="0" u="none">
                          <a:solidFill>
                            <a:srgbClr val="4338CA"/>
                          </a:solidFill>
                          <a:highlight>
                            <a:srgbClr val="F1F5F9"/>
                          </a:highlight>
                          <a:latin typeface="JetBrains Mono"/>
                          <a:ea typeface="Noto Sans Mono CJK JP"/>
                        </a:rPr>
                        <a:t>(x, y)</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990" b="0" i="0" u="none">
                          <a:solidFill>
                            <a:srgbClr val="4338CA"/>
                          </a:solidFill>
                          <a:highlight>
                            <a:srgbClr val="F1F5F9"/>
                          </a:highlight>
                          <a:latin typeface="JetBrains Mono"/>
                          <a:ea typeface="Noto Sans Mono CJK JP"/>
                        </a:rPr>
                        <a:t>Table</a:t>
                      </a:r>
                      <a:r>
                        <a:rPr sz="1100" b="0" i="0" u="none">
                          <a:solidFill>
                            <a:srgbClr val="334155"/>
                          </a:solidFill>
                          <a:latin typeface="Inter"/>
                          <a:ea typeface="Hiragino Sans"/>
                        </a:rPr>
                        <a:t>, </a:t>
                      </a:r>
                      <a:r>
                        <a:rPr sz="990" b="0" i="0" u="none">
                          <a:solidFill>
                            <a:srgbClr val="4338CA"/>
                          </a:solidFill>
                          <a:highlight>
                            <a:srgbClr val="F1F5F9"/>
                          </a:highlight>
                          <a:latin typeface="JetBrains Mono"/>
                          <a:ea typeface="Noto Sans Mono CJK JP"/>
                        </a:rPr>
                        <a:t>TreeNode</a:t>
                      </a:r>
                      <a:r>
                        <a:rPr sz="1100" b="0" i="0" u="none">
                          <a:solidFill>
                            <a:srgbClr val="334155"/>
                          </a:solidFill>
                          <a:latin typeface="Inter"/>
                          <a:ea typeface="Hiragino Sans"/>
                        </a:rPr>
                        <a:t>, </a:t>
                      </a:r>
                      <a:r>
                        <a:rPr sz="990" b="0" i="0" u="none">
                          <a:solidFill>
                            <a:srgbClr val="4338CA"/>
                          </a:solidFill>
                          <a:highlight>
                            <a:srgbClr val="F1F5F9"/>
                          </a:highlight>
                          <a:latin typeface="JetBrains Mono"/>
                          <a:ea typeface="Noto Sans Mono CJK JP"/>
                        </a:rPr>
                        <a:t>BulletPoints</a:t>
                      </a:r>
                      <a:r>
                        <a:rPr sz="1100" b="0" i="0" u="none">
                          <a:solidFill>
                            <a:srgbClr val="334155"/>
                          </a:solidFill>
                          <a:latin typeface="Inter"/>
                          <a:ea typeface="Hiragino Sans"/>
                        </a:rPr>
                        <a:t>, </a:t>
                      </a:r>
                      <a:r>
                        <a:rPr sz="990" b="0" i="0" u="none">
                          <a:solidFill>
                            <a:srgbClr val="4338CA"/>
                          </a:solidFill>
                          <a:highlight>
                            <a:srgbClr val="F1F5F9"/>
                          </a:highlight>
                          <a:latin typeface="JetBrains Mono"/>
                          <a:ea typeface="Noto Sans Mono CJK JP"/>
                        </a:rPr>
                        <a:t>SourceCode</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Rightward (</a:t>
                      </a:r>
                      <a:r>
                        <a:rPr sz="990" b="0" i="0" u="none">
                          <a:solidFill>
                            <a:srgbClr val="4338CA"/>
                          </a:solidFill>
                          <a:highlight>
                            <a:srgbClr val="F1F5F9"/>
                          </a:highlight>
                          <a:latin typeface="JetBrains Mono"/>
                          <a:ea typeface="Noto Sans Mono CJK JP"/>
                        </a:rPr>
                        <a:t>+x</a:t>
                      </a:r>
                      <a:r>
                        <a:rPr sz="1100" b="0" i="0" u="none">
                          <a:solidFill>
                            <a:srgbClr val="334155"/>
                          </a:solidFill>
                          <a:latin typeface="Inter"/>
                          <a:ea typeface="Hiragino Sans"/>
                        </a:rPr>
                        <a:t>) &amp; Downward (</a:t>
                      </a:r>
                      <a:r>
                        <a:rPr sz="990" b="0" i="0" u="none">
                          <a:solidFill>
                            <a:srgbClr val="4338CA"/>
                          </a:solidFill>
                          <a:highlight>
                            <a:srgbClr val="F1F5F9"/>
                          </a:highlight>
                          <a:latin typeface="JetBrains Mono"/>
                          <a:ea typeface="Noto Sans Mono CJK JP"/>
                        </a:rPr>
                        <a:t>-y</a:t>
                      </a:r>
                      <a:r>
                        <a:rPr sz="1100" b="0" i="0" u="none">
                          <a:solidFill>
                            <a:srgbClr val="334155"/>
                          </a:solidFill>
                          <a:latin typeface="Inter"/>
                          <a:ea typeface="Hiragino Sans"/>
                        </a:rPr>
                        <a:t>)</a:t>
                      </a:r>
                    </a:p>
                  </a:txBody>
                  <a:tcPr marT="88900" marR="127000" marB="88900" marL="127000" anchor="ctr">
                    <a:lnL>
                      <a:noFill/>
                    </a:lnL>
                    <a:lnR>
                      <a:noFill/>
                    </a:lnR>
                    <a:lnT>
                      <a:noFill/>
                    </a:lnT>
                    <a:lnB w="6350">
                      <a:solidFill>
                        <a:srgbClr val="E2E8F0"/>
                      </a:solidFill>
                    </a:lnB>
                    <a:noFill/>
                  </a:tcPr>
                </a:tc>
              </a:tr>
              <a:tr h="575270">
                <a:tc>
                  <a:txBody>
                    <a:bodyPr wrap="square"/>
                    <a:lstStyle/>
                    <a:p>
                      <a:pPr algn="l">
                        <a:lnSpc>
                          <a:spcPct val="117000"/>
                        </a:lnSpc>
                      </a:pPr>
                      <a:r>
                        <a:rPr sz="1100" b="1" i="0" u="none">
                          <a:solidFill>
                            <a:srgbClr val="334155"/>
                          </a:solidFill>
                          <a:latin typeface="Inter"/>
                          <a:ea typeface="Hiragino Sans"/>
                        </a:rPr>
                        <a:t>Bottom-Left </a:t>
                      </a:r>
                      <a:r>
                        <a:rPr sz="990" b="0" i="0" u="none">
                          <a:solidFill>
                            <a:srgbClr val="4338CA"/>
                          </a:solidFill>
                          <a:highlight>
                            <a:srgbClr val="F1F5F9"/>
                          </a:highlight>
                          <a:latin typeface="JetBrains Mono"/>
                          <a:ea typeface="Noto Sans Mono CJK JP"/>
                        </a:rPr>
                        <a:t>(x, y)</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990" b="0" i="0" u="none">
                          <a:solidFill>
                            <a:srgbClr val="4338CA"/>
                          </a:solidFill>
                          <a:highlight>
                            <a:srgbClr val="F1F5F9"/>
                          </a:highlight>
                          <a:latin typeface="JetBrains Mono"/>
                          <a:ea typeface="Noto Sans Mono CJK JP"/>
                        </a:rPr>
                        <a:t>ChevronProcess</a:t>
                      </a:r>
                      <a:r>
                        <a:rPr sz="1100" b="0" i="0" u="none">
                          <a:solidFill>
                            <a:srgbClr val="334155"/>
                          </a:solidFill>
                          <a:latin typeface="Inter"/>
                          <a:ea typeface="Hiragino Sans"/>
                        </a:rPr>
                        <a:t>, </a:t>
                      </a:r>
                      <a:r>
                        <a:rPr sz="990" b="0" i="0" u="none">
                          <a:solidFill>
                            <a:srgbClr val="4338CA"/>
                          </a:solidFill>
                          <a:highlight>
                            <a:srgbClr val="F1F5F9"/>
                          </a:highlight>
                          <a:latin typeface="JetBrains Mono"/>
                          <a:ea typeface="Noto Sans Mono CJK JP"/>
                        </a:rPr>
                        <a:t>GridLayout</a:t>
                      </a:r>
                      <a:r>
                        <a:rPr sz="1100" b="0" i="0" u="none">
                          <a:solidFill>
                            <a:srgbClr val="334155"/>
                          </a:solidFill>
                          <a:latin typeface="Inter"/>
                          <a:ea typeface="Hiragino Sans"/>
                        </a:rPr>
                        <a:t>, </a:t>
                      </a:r>
                      <a:r>
                        <a:rPr sz="990" b="0" i="0" u="none">
                          <a:solidFill>
                            <a:srgbClr val="4338CA"/>
                          </a:solidFill>
                          <a:highlight>
                            <a:srgbClr val="F1F5F9"/>
                          </a:highlight>
                          <a:latin typeface="JetBrains Mono"/>
                          <a:ea typeface="Noto Sans Mono CJK JP"/>
                        </a:rPr>
                        <a:t>Pyramid</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Rightward (</a:t>
                      </a:r>
                      <a:r>
                        <a:rPr sz="990" b="0" i="0" u="none">
                          <a:solidFill>
                            <a:srgbClr val="4338CA"/>
                          </a:solidFill>
                          <a:highlight>
                            <a:srgbClr val="F1F5F9"/>
                          </a:highlight>
                          <a:latin typeface="JetBrains Mono"/>
                          <a:ea typeface="Noto Sans Mono CJK JP"/>
                        </a:rPr>
                        <a:t>+x</a:t>
                      </a:r>
                      <a:r>
                        <a:rPr sz="1100" b="0" i="0" u="none">
                          <a:solidFill>
                            <a:srgbClr val="334155"/>
                          </a:solidFill>
                          <a:latin typeface="Inter"/>
                          <a:ea typeface="Hiragino Sans"/>
                        </a:rPr>
                        <a:t>) &amp; Upward (</a:t>
                      </a:r>
                      <a:r>
                        <a:rPr sz="990" b="0" i="0" u="none">
                          <a:solidFill>
                            <a:srgbClr val="4338CA"/>
                          </a:solidFill>
                          <a:highlight>
                            <a:srgbClr val="F1F5F9"/>
                          </a:highlight>
                          <a:latin typeface="JetBrains Mono"/>
                          <a:ea typeface="Noto Sans Mono CJK JP"/>
                        </a:rPr>
                        <a:t>+y</a:t>
                      </a:r>
                      <a:r>
                        <a:rPr sz="1100" b="0" i="0" u="none">
                          <a:solidFill>
                            <a:srgbClr val="334155"/>
                          </a:solidFill>
                          <a:latin typeface="Inter"/>
                          <a:ea typeface="Hiragino Sans"/>
                        </a:rPr>
                        <a:t>)</a:t>
                      </a:r>
                    </a:p>
                  </a:txBody>
                  <a:tcPr marT="88900" marR="127000" marB="88900" marL="127000" anchor="ctr">
                    <a:lnL>
                      <a:noFill/>
                    </a:lnL>
                    <a:lnR>
                      <a:noFill/>
                    </a:lnR>
                    <a:lnT>
                      <a:noFill/>
                    </a:lnT>
                    <a:lnB w="6350">
                      <a:solidFill>
                        <a:srgbClr val="E2E8F0"/>
                      </a:solidFill>
                    </a:lnB>
                    <a:noFill/>
                  </a:tcPr>
                </a:tc>
              </a:tr>
              <a:tr h="575270">
                <a:tc>
                  <a:txBody>
                    <a:bodyPr wrap="square"/>
                    <a:lstStyle/>
                    <a:p>
                      <a:pPr algn="l">
                        <a:lnSpc>
                          <a:spcPct val="117000"/>
                        </a:lnSpc>
                      </a:pPr>
                      <a:r>
                        <a:rPr sz="1100" b="1" i="0" u="none">
                          <a:solidFill>
                            <a:srgbClr val="334155"/>
                          </a:solidFill>
                          <a:latin typeface="Inter"/>
                          <a:ea typeface="Hiragino Sans"/>
                        </a:rPr>
                        <a:t>Center </a:t>
                      </a:r>
                      <a:r>
                        <a:rPr sz="990" b="0" i="0" u="none">
                          <a:solidFill>
                            <a:srgbClr val="4338CA"/>
                          </a:solidFill>
                          <a:highlight>
                            <a:srgbClr val="F1F5F9"/>
                          </a:highlight>
                          <a:latin typeface="JetBrains Mono"/>
                          <a:ea typeface="Noto Sans Mono CJK JP"/>
                        </a:rPr>
                        <a:t>(x, y)</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990" b="0" i="0" u="none">
                          <a:solidFill>
                            <a:srgbClr val="4338CA"/>
                          </a:solidFill>
                          <a:highlight>
                            <a:srgbClr val="F1F5F9"/>
                          </a:highlight>
                          <a:latin typeface="JetBrains Mono"/>
                          <a:ea typeface="Noto Sans Mono CJK JP"/>
                        </a:rPr>
                        <a:t>MindMapNode</a:t>
                      </a:r>
                      <a:r>
                        <a:rPr sz="1100" b="0" i="0" u="none">
                          <a:solidFill>
                            <a:srgbClr val="334155"/>
                          </a:solidFill>
                          <a:latin typeface="Inter"/>
                          <a:ea typeface="Hiragino Sans"/>
                        </a:rPr>
                        <a:t>, </a:t>
                      </a:r>
                      <a:r>
                        <a:rPr sz="990" b="0" i="0" u="none">
                          <a:solidFill>
                            <a:srgbClr val="4338CA"/>
                          </a:solidFill>
                          <a:highlight>
                            <a:srgbClr val="F1F5F9"/>
                          </a:highlight>
                          <a:latin typeface="JetBrains Mono"/>
                          <a:ea typeface="Noto Sans Mono CJK JP"/>
                        </a:rPr>
                        <a:t>Cycle</a:t>
                      </a:r>
                      <a:r>
                        <a:rPr sz="1100" b="0" i="0" u="none">
                          <a:solidFill>
                            <a:srgbClr val="334155"/>
                          </a:solidFill>
                          <a:latin typeface="Inter"/>
                          <a:ea typeface="Hiragino Sans"/>
                        </a:rPr>
                        <a:t> </a:t>
                      </a:r>
                      <a:r>
                        <a:rPr sz="1100" b="0" i="1" u="none">
                          <a:solidFill>
                            <a:srgbClr val="334155"/>
                          </a:solidFill>
                          <a:latin typeface="Inter"/>
                          <a:ea typeface="Hiragino Sans"/>
                        </a:rPr>
                        <a:t>(default)</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Radial outward from center</a:t>
                      </a:r>
                    </a:p>
                  </a:txBody>
                  <a:tcPr marT="88900" marR="127000" marB="88900" marL="127000" anchor="ctr">
                    <a:lnL>
                      <a:noFill/>
                    </a:lnL>
                    <a:lnR>
                      <a:noFill/>
                    </a:lnR>
                    <a:lnT>
                      <a:noFill/>
                    </a:lnT>
                    <a:lnB w="6350">
                      <a:solidFill>
                        <a:srgbClr val="E2E8F0"/>
                      </a:solidFill>
                    </a:lnB>
                    <a:noFill/>
                  </a:tcPr>
                </a:tc>
              </a:tr>
              <a:tr h="770830">
                <a:tc>
                  <a:txBody>
                    <a:bodyPr wrap="square"/>
                    <a:lstStyle/>
                    <a:p>
                      <a:pPr algn="l">
                        <a:lnSpc>
                          <a:spcPct val="117000"/>
                        </a:lnSpc>
                      </a:pPr>
                      <a:r>
                        <a:rPr sz="1100" b="1" i="0" u="none">
                          <a:solidFill>
                            <a:srgbClr val="334155"/>
                          </a:solidFill>
                          <a:latin typeface="Inter"/>
                          <a:ea typeface="Hiragino Sans"/>
                        </a:rPr>
                        <a:t>Directional </a:t>
                      </a:r>
                      <a:r>
                        <a:rPr sz="990" b="0" i="0" u="none">
                          <a:solidFill>
                            <a:srgbClr val="4338CA"/>
                          </a:solidFill>
                          <a:highlight>
                            <a:srgbClr val="F1F5F9"/>
                          </a:highlight>
                          <a:latin typeface="JetBrains Mono"/>
                          <a:ea typeface="Noto Sans Mono CJK JP"/>
                        </a:rPr>
                        <a:t>(x, y)</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990" b="0" i="0" u="none">
                          <a:solidFill>
                            <a:srgbClr val="4338CA"/>
                          </a:solidFill>
                          <a:highlight>
                            <a:srgbClr val="F1F5F9"/>
                          </a:highlight>
                          <a:latin typeface="JetBrains Mono"/>
                          <a:ea typeface="Noto Sans Mono CJK JP"/>
                        </a:rPr>
                        <a:t>BoxList</a:t>
                      </a:r>
                      <a:r>
                        <a:rPr sz="1100" b="0" i="0" u="none">
                          <a:solidFill>
                            <a:srgbClr val="334155"/>
                          </a:solidFill>
                          <a:latin typeface="Inter"/>
                          <a:ea typeface="Hiragino Sans"/>
                        </a:rPr>
                        <a:t> (</a:t>
                      </a:r>
                      <a:r>
                        <a:rPr sz="990" b="0" i="0" u="none">
                          <a:solidFill>
                            <a:srgbClr val="4338CA"/>
                          </a:solidFill>
                          <a:highlight>
                            <a:srgbClr val="F1F5F9"/>
                          </a:highlight>
                          <a:latin typeface="JetBrains Mono"/>
                          <a:ea typeface="Noto Sans Mono CJK JP"/>
                        </a:rPr>
                        <a:t>"left"</a:t>
                      </a:r>
                      <a:r>
                        <a:rPr sz="1100" b="0" i="0" u="none">
                          <a:solidFill>
                            <a:srgbClr val="334155"/>
                          </a:solidFill>
                          <a:latin typeface="Inter"/>
                          <a:ea typeface="Hiragino Sans"/>
                        </a:rPr>
                        <a:t>, </a:t>
                      </a:r>
                      <a:r>
                        <a:rPr sz="990" b="0" i="0" u="none">
                          <a:solidFill>
                            <a:srgbClr val="4338CA"/>
                          </a:solidFill>
                          <a:highlight>
                            <a:srgbClr val="F1F5F9"/>
                          </a:highlight>
                          <a:latin typeface="JetBrains Mono"/>
                          <a:ea typeface="Noto Sans Mono CJK JP"/>
                        </a:rPr>
                        <a:t>"right"</a:t>
                      </a:r>
                      <a:r>
                        <a:rPr sz="1100" b="0" i="0" u="none">
                          <a:solidFill>
                            <a:srgbClr val="334155"/>
                          </a:solidFill>
                          <a:latin typeface="Inter"/>
                          <a:ea typeface="Hiragino Sans"/>
                        </a:rPr>
                        <a:t>, </a:t>
                      </a:r>
                      <a:r>
                        <a:rPr sz="990" b="0" i="0" u="none">
                          <a:solidFill>
                            <a:srgbClr val="4338CA"/>
                          </a:solidFill>
                          <a:highlight>
                            <a:srgbClr val="F1F5F9"/>
                          </a:highlight>
                          <a:latin typeface="JetBrains Mono"/>
                          <a:ea typeface="Noto Sans Mono CJK JP"/>
                        </a:rPr>
                        <a:t>"bottom"</a:t>
                      </a:r>
                      <a:r>
                        <a:rPr sz="1100" b="0" i="0" u="none">
                          <a:solidFill>
                            <a:srgbClr val="334155"/>
                          </a:solidFill>
                          <a:latin typeface="Inter"/>
                          <a:ea typeface="Hiragino Sans"/>
                        </a:rPr>
                        <a:t>, </a:t>
                      </a:r>
                      <a:r>
                        <a:rPr sz="990" b="0" i="0" u="none">
                          <a:solidFill>
                            <a:srgbClr val="4338CA"/>
                          </a:solidFill>
                          <a:highlight>
                            <a:srgbClr val="F1F5F9"/>
                          </a:highlight>
                          <a:latin typeface="JetBrains Mono"/>
                          <a:ea typeface="Noto Sans Mono CJK JP"/>
                        </a:rPr>
                        <a:t>"top"</a:t>
                      </a:r>
                      <a:r>
                        <a:rPr sz="1100" b="0" i="0" u="none">
                          <a:solidFill>
                            <a:srgbClr val="334155"/>
                          </a:solidFill>
                          <a:latin typeface="Inter"/>
                          <a:ea typeface="Hiragino Sans"/>
                        </a:rPr>
                        <a:t>)</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Along chosen axis</a:t>
                      </a:r>
                    </a:p>
                  </a:txBody>
                  <a:tcPr marT="88900" marR="127000" marB="88900" marL="127000" anchor="ctr">
                    <a:lnL>
                      <a:noFill/>
                    </a:lnL>
                    <a:lnR>
                      <a:noFill/>
                    </a:lnR>
                    <a:lnT>
                      <a:noFill/>
                    </a:lnT>
                    <a:lnB w="6350">
                      <a:solidFill>
                        <a:srgbClr val="E2E8F0"/>
                      </a:solidFill>
                    </a:lnB>
                    <a:noFill/>
                  </a:tcPr>
                </a:tc>
              </a:tr>
            </a:tbl>
          </a:graphicData>
        </a:graphic>
      </p:graphicFrame>
      <p:sp>
        <p:nvSpPr>
          <p:cNvPr id="7" name="TextBox 6"/>
          <p:cNvSpPr txBox="1"/>
          <p:nvPr/>
        </p:nvSpPr>
        <p:spPr>
          <a:xfrm>
            <a:off x="508000" y="5876925"/>
            <a:ext cx="50698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Unified 4-Phase Component Lifecycle</a:t>
            </a:r>
          </a:p>
        </p:txBody>
      </p:sp>
      <p:sp>
        <p:nvSpPr>
          <p:cNvPr id="8" name="TextBox 7"/>
          <p:cNvSpPr txBox="1"/>
          <p:nvPr/>
        </p:nvSpPr>
        <p:spPr>
          <a:xfrm>
            <a:off x="330200" y="6182915"/>
            <a:ext cx="5254752" cy="196850"/>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1.	</a:t>
            </a:r>
            <a:r>
              <a:rPr sz="1150" b="1" i="0" u="none">
                <a:solidFill>
                  <a:srgbClr val="4F46E5"/>
                </a:solidFill>
                <a:latin typeface="Inter"/>
                <a:ea typeface="Hiragino Sans"/>
              </a:rPr>
              <a:t>Instantiate</a:t>
            </a:r>
            <a:r>
              <a:rPr sz="1150" b="0" i="0" u="none">
                <a:solidFill>
                  <a:srgbClr val="334155"/>
                </a:solidFill>
                <a:latin typeface="Inter"/>
                <a:ea typeface="Hiragino Sans"/>
              </a:rPr>
              <a:t>: Configure default </a:t>
            </a:r>
            <a:r>
              <a:rPr sz="1035" b="0" i="0" u="none">
                <a:solidFill>
                  <a:srgbClr val="4338CA"/>
                </a:solidFill>
                <a:highlight>
                  <a:srgbClr val="F1F5F9"/>
                </a:highlight>
                <a:latin typeface="JetBrains Mono"/>
                <a:ea typeface="Noto Sans Mono CJK JP"/>
              </a:rPr>
              <a:t>style</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text_style</a:t>
            </a:r>
            <a:r>
              <a:rPr sz="1150" b="0" i="0" u="none">
                <a:solidFill>
                  <a:srgbClr val="334155"/>
                </a:solidFill>
                <a:latin typeface="Inter"/>
                <a:ea typeface="Hiragino Sans"/>
              </a:rPr>
              <a:t> tokens.</a:t>
            </a:r>
          </a:p>
        </p:txBody>
      </p:sp>
      <p:sp>
        <p:nvSpPr>
          <p:cNvPr id="9" name="TextBox 8"/>
          <p:cNvSpPr txBox="1"/>
          <p:nvPr/>
        </p:nvSpPr>
        <p:spPr>
          <a:xfrm>
            <a:off x="330200" y="6431756"/>
            <a:ext cx="5254752" cy="182562"/>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2.	</a:t>
            </a:r>
            <a:r>
              <a:rPr sz="1150" b="1" i="0" u="none">
                <a:solidFill>
                  <a:srgbClr val="4F46E5"/>
                </a:solidFill>
                <a:latin typeface="Inter"/>
                <a:ea typeface="Hiragino Sans"/>
              </a:rPr>
              <a:t>Register (</a:t>
            </a:r>
            <a:r>
              <a:rPr sz="1035" b="0" i="0" u="none">
                <a:solidFill>
                  <a:srgbClr val="4338CA"/>
                </a:solidFill>
                <a:highlight>
                  <a:srgbClr val="F1F5F9"/>
                </a:highlight>
                <a:latin typeface="JetBrains Mono"/>
                <a:ea typeface="Noto Sans Mono CJK JP"/>
              </a:rPr>
              <a:t>add(..., show=True)</a:t>
            </a:r>
            <a:r>
              <a:rPr sz="1150" b="1" i="0" u="none">
                <a:solidFill>
                  <a:srgbClr val="4F46E5"/>
                </a:solidFill>
                <a:latin typeface="Inter"/>
                <a:ea typeface="Hiragino Sans"/>
              </a:rPr>
              <a:t>)</a:t>
            </a:r>
            <a:r>
              <a:rPr sz="1150" b="0" i="0" u="none">
                <a:solidFill>
                  <a:srgbClr val="334155"/>
                </a:solidFill>
                <a:latin typeface="Inter"/>
                <a:ea typeface="Hiragino Sans"/>
              </a:rPr>
              <a:t>: Returns a mutable item reference.</a:t>
            </a:r>
          </a:p>
        </p:txBody>
      </p:sp>
      <p:sp>
        <p:nvSpPr>
          <p:cNvPr id="10" name="TextBox 9"/>
          <p:cNvSpPr txBox="1"/>
          <p:nvPr/>
        </p:nvSpPr>
        <p:spPr>
          <a:xfrm>
            <a:off x="330200" y="6667896"/>
            <a:ext cx="5254752" cy="388540"/>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3.	</a:t>
            </a:r>
            <a:r>
              <a:rPr sz="1150" b="1" i="0" u="none">
                <a:solidFill>
                  <a:srgbClr val="4F46E5"/>
                </a:solidFill>
                <a:latin typeface="Inter"/>
                <a:ea typeface="Hiragino Sans"/>
              </a:rPr>
              <a:t>Mutate in Place</a:t>
            </a:r>
            <a:r>
              <a:rPr sz="1150" b="0" i="0" u="none">
                <a:solidFill>
                  <a:srgbClr val="334155"/>
                </a:solidFill>
                <a:latin typeface="Inter"/>
                <a:ea typeface="Hiragino Sans"/>
              </a:rPr>
              <a:t>: Toggle </a:t>
            </a:r>
            <a:r>
              <a:rPr sz="1035" b="0" i="0" u="none">
                <a:solidFill>
                  <a:srgbClr val="4338CA"/>
                </a:solidFill>
                <a:highlight>
                  <a:srgbClr val="F1F5F9"/>
                </a:highlight>
                <a:latin typeface="JetBrains Mono"/>
                <a:ea typeface="Noto Sans Mono CJK JP"/>
              </a:rPr>
              <a:t>item.show = False</a:t>
            </a:r>
            <a:r>
              <a:rPr sz="1150" b="0" i="0" u="none">
                <a:solidFill>
                  <a:srgbClr val="334155"/>
                </a:solidFill>
                <a:latin typeface="Inter"/>
                <a:ea typeface="Hiragino Sans"/>
              </a:rPr>
              <a:t> or patch </a:t>
            </a:r>
            <a:r>
              <a:rPr sz="1035" b="0" i="0" u="none">
                <a:solidFill>
                  <a:srgbClr val="4338CA"/>
                </a:solidFill>
                <a:highlight>
                  <a:srgbClr val="F1F5F9"/>
                </a:highlight>
                <a:latin typeface="JetBrains Mono"/>
                <a:ea typeface="Noto Sans Mono CJK JP"/>
              </a:rPr>
              <a:t>item.style</a:t>
            </a:r>
            <a:r>
              <a:rPr sz="1150" b="0" i="0" u="none">
                <a:solidFill>
                  <a:srgbClr val="334155"/>
                </a:solidFill>
                <a:latin typeface="Inter"/>
                <a:ea typeface="Hiragino Sans"/>
              </a:rPr>
              <a:t> across animation frames </a:t>
            </a:r>
            <a:r>
              <a:rPr sz="1150" b="1" i="0" u="none">
                <a:solidFill>
                  <a:srgbClr val="4F46E5"/>
                </a:solidFill>
                <a:latin typeface="Inter"/>
                <a:ea typeface="Hiragino Sans"/>
              </a:rPr>
              <a:t>without shifting layout coordinates</a:t>
            </a:r>
            <a:r>
              <a:rPr sz="1150" b="0" i="0" u="none">
                <a:solidFill>
                  <a:srgbClr val="334155"/>
                </a:solidFill>
                <a:latin typeface="Inter"/>
                <a:ea typeface="Hiragino Sans"/>
              </a:rPr>
              <a:t>.</a:t>
            </a:r>
          </a:p>
        </p:txBody>
      </p:sp>
      <p:sp>
        <p:nvSpPr>
          <p:cNvPr id="11" name="TextBox 10"/>
          <p:cNvSpPr txBox="1"/>
          <p:nvPr/>
        </p:nvSpPr>
        <p:spPr>
          <a:xfrm>
            <a:off x="330200" y="7121128"/>
            <a:ext cx="5254752" cy="394890"/>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4.	</a:t>
            </a:r>
            <a:r>
              <a:rPr sz="1150" b="1" i="0" u="none">
                <a:solidFill>
                  <a:srgbClr val="4F46E5"/>
                </a:solidFill>
                <a:latin typeface="Inter"/>
                <a:ea typeface="Hiragino Sans"/>
              </a:rPr>
              <a:t>Render (</a:t>
            </a:r>
            <a:r>
              <a:rPr sz="1035" b="0" i="0" u="none">
                <a:solidFill>
                  <a:srgbClr val="4338CA"/>
                </a:solidFill>
                <a:highlight>
                  <a:srgbClr val="F1F5F9"/>
                </a:highlight>
                <a:latin typeface="JetBrains Mono"/>
                <a:ea typeface="Noto Sans Mono CJK JP"/>
              </a:rPr>
              <a:t>draw(xy, scale=1.0)</a:t>
            </a:r>
            <a:r>
              <a:rPr sz="1150" b="1" i="0" u="none">
                <a:solidFill>
                  <a:srgbClr val="4F46E5"/>
                </a:solidFill>
                <a:latin typeface="Inter"/>
                <a:ea typeface="Hiragino Sans"/>
              </a:rPr>
              <a:t>)</a:t>
            </a:r>
            <a:r>
              <a:rPr sz="1150" b="0" i="0" u="none">
                <a:solidFill>
                  <a:srgbClr val="334155"/>
                </a:solidFill>
                <a:latin typeface="Inter"/>
                <a:ea typeface="Hiragino Sans"/>
              </a:rPr>
              <a:t>: Uniformly scales shapes, strokes, and fonts around </a:t>
            </a:r>
            <a:r>
              <a:rPr sz="1035" b="0" i="0" u="none">
                <a:solidFill>
                  <a:srgbClr val="4338CA"/>
                </a:solidFill>
                <a:highlight>
                  <a:srgbClr val="F1F5F9"/>
                </a:highlight>
                <a:latin typeface="JetBrains Mono"/>
                <a:ea typeface="Noto Sans Mono CJK JP"/>
              </a:rPr>
              <a:t>xy</a:t>
            </a:r>
            <a:r>
              <a:rPr sz="1150" b="0" i="0" u="none">
                <a:solidFill>
                  <a:srgbClr val="334155"/>
                </a:solidFill>
                <a:latin typeface="Inter"/>
                <a:ea typeface="Hiragino Sans"/>
              </a:rPr>
              <a:t>.</a:t>
            </a:r>
          </a:p>
        </p:txBody>
      </p:sp>
      <p:pic>
        <p:nvPicPr>
          <p:cNvPr id="12" name="Picture 11" descr="smartarts_overview.png"/>
          <p:cNvPicPr>
            <a:picLocks noChangeAspect="1"/>
          </p:cNvPicPr>
          <p:nvPr/>
        </p:nvPicPr>
        <p:blipFill>
          <a:blip r:embed="rId3"/>
          <a:stretch>
            <a:fillRect/>
          </a:stretch>
        </p:blipFill>
        <p:spPr>
          <a:xfrm>
            <a:off x="5588000" y="889000"/>
            <a:ext cx="6096000" cy="5334000"/>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Pipelines &amp; Feedback Loops (</a:t>
            </a:r>
            <a:r>
              <a:rPr sz="2340" b="0" i="0" u="none">
                <a:solidFill>
                  <a:srgbClr val="4338CA"/>
                </a:solidFill>
                <a:highlight>
                  <a:srgbClr val="F1F5F9"/>
                </a:highlight>
                <a:latin typeface="JetBrains Mono"/>
                <a:ea typeface="Noto Sans Mono CJK JP"/>
              </a:rPr>
              <a:t>ChevronProcess</a:t>
            </a:r>
            <a:r>
              <a:rPr sz="2600" b="1" i="0" u="none">
                <a:solidFill>
                  <a:srgbClr val="1A73E8"/>
                </a:solidFill>
                <a:latin typeface="Inter"/>
                <a:ea typeface="Hiragino Sans"/>
              </a:rPr>
              <a:t> &amp; </a:t>
            </a:r>
            <a:r>
              <a:rPr sz="2340" b="0" i="0" u="none">
                <a:solidFill>
                  <a:srgbClr val="4338CA"/>
                </a:solidFill>
                <a:highlight>
                  <a:srgbClr val="F1F5F9"/>
                </a:highlight>
                <a:latin typeface="JetBrains Mono"/>
                <a:ea typeface="Noto Sans Mono CJK JP"/>
              </a:rPr>
              <a:t>Cycle</a:t>
            </a:r>
            <a:r>
              <a:rPr sz="2600" b="1" i="0" u="none">
                <a:solidFill>
                  <a:srgbClr val="1A73E8"/>
                </a:solidFill>
                <a:latin typeface="Inter"/>
                <a:ea typeface="Hiragino Sans"/>
              </a:rPr>
              <a:t>)</a:t>
            </a:r>
          </a:p>
        </p:txBody>
      </p:sp>
      <p:sp>
        <p:nvSpPr>
          <p:cNvPr id="4" name="TextBox 3"/>
          <p:cNvSpPr txBox="1"/>
          <p:nvPr/>
        </p:nvSpPr>
        <p:spPr>
          <a:xfrm>
            <a:off x="508000" y="889000"/>
            <a:ext cx="480568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Linear Stages vs. Continuous Iterations</a:t>
            </a:r>
          </a:p>
        </p:txBody>
      </p:sp>
      <p:sp>
        <p:nvSpPr>
          <p:cNvPr id="5" name="TextBox 4"/>
          <p:cNvSpPr txBox="1"/>
          <p:nvPr/>
        </p:nvSpPr>
        <p:spPr>
          <a:xfrm>
            <a:off x="508000" y="1398190"/>
            <a:ext cx="480568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1. </a:t>
            </a:r>
            <a:r>
              <a:rPr sz="1260" b="0" i="0" u="none">
                <a:solidFill>
                  <a:srgbClr val="4338CA"/>
                </a:solidFill>
                <a:highlight>
                  <a:srgbClr val="F1F5F9"/>
                </a:highlight>
                <a:latin typeface="JetBrains Mono"/>
                <a:ea typeface="Noto Sans Mono CJK JP"/>
              </a:rPr>
              <a:t>ChevronProcess</a:t>
            </a:r>
            <a:r>
              <a:rPr sz="1400" b="1" i="0" u="none">
                <a:solidFill>
                  <a:srgbClr val="334155"/>
                </a:solidFill>
                <a:latin typeface="Inter"/>
                <a:ea typeface="Hiragino Sans"/>
              </a:rPr>
              <a:t> — Phased Pipelines</a:t>
            </a:r>
          </a:p>
        </p:txBody>
      </p:sp>
      <p:sp>
        <p:nvSpPr>
          <p:cNvPr id="6" name="TextBox 5"/>
          <p:cNvSpPr txBox="1"/>
          <p:nvPr/>
        </p:nvSpPr>
        <p:spPr>
          <a:xfrm>
            <a:off x="546100" y="1710531"/>
            <a:ext cx="4766056" cy="5992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Interlocking Geometry</a:t>
            </a:r>
            <a:r>
              <a:rPr sz="1150" b="0" i="0" u="none">
                <a:solidFill>
                  <a:srgbClr val="334155"/>
                </a:solidFill>
                <a:latin typeface="Inter"/>
                <a:ea typeface="Hiragino Sans"/>
              </a:rPr>
              <a:t>: Automatically computes chevron tip angles (</a:t>
            </a:r>
            <a:r>
              <a:rPr sz="1035" b="0" i="0" u="none">
                <a:solidFill>
                  <a:srgbClr val="4338CA"/>
                </a:solidFill>
                <a:highlight>
                  <a:srgbClr val="F1F5F9"/>
                </a:highlight>
                <a:latin typeface="JetBrains Mono"/>
                <a:ea typeface="Noto Sans Mono CJK JP"/>
              </a:rPr>
              <a:t>corner_angle=60.0</a:t>
            </a:r>
            <a:r>
              <a:rPr sz="1150" b="0" i="0" u="none">
                <a:solidFill>
                  <a:srgbClr val="334155"/>
                </a:solidFill>
                <a:latin typeface="Inter"/>
                <a:ea typeface="Hiragino Sans"/>
              </a:rPr>
              <a:t>) and uniform item widths across total </a:t>
            </a:r>
            <a:r>
              <a:rPr sz="1035" b="0" i="0" u="none">
                <a:solidFill>
                  <a:srgbClr val="4338CA"/>
                </a:solidFill>
                <a:highlight>
                  <a:srgbClr val="F1F5F9"/>
                </a:highlight>
                <a:latin typeface="JetBrains Mono"/>
                <a:ea typeface="Noto Sans Mono CJK JP"/>
              </a:rPr>
              <a:t>width</a:t>
            </a:r>
            <a:r>
              <a:rPr sz="1150" b="0" i="0" u="none">
                <a:solidFill>
                  <a:srgbClr val="334155"/>
                </a:solidFill>
                <a:latin typeface="Inter"/>
                <a:ea typeface="Hiragino Sans"/>
              </a:rPr>
              <a:t>.</a:t>
            </a:r>
          </a:p>
        </p:txBody>
      </p:sp>
      <p:sp>
        <p:nvSpPr>
          <p:cNvPr id="7" name="TextBox 6"/>
          <p:cNvSpPr txBox="1"/>
          <p:nvPr/>
        </p:nvSpPr>
        <p:spPr>
          <a:xfrm>
            <a:off x="546100" y="2355453"/>
            <a:ext cx="4766056"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Clean Entry Edge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flat_left_end=True</a:t>
            </a:r>
            <a:r>
              <a:rPr sz="1150" b="0" i="0" u="none">
                <a:solidFill>
                  <a:srgbClr val="334155"/>
                </a:solidFill>
                <a:latin typeface="Inter"/>
                <a:ea typeface="Hiragino Sans"/>
              </a:rPr>
              <a:t> renders the first stage as a flat-backed pentagon while subsequent stages interlock seamlessly.</a:t>
            </a:r>
          </a:p>
        </p:txBody>
      </p:sp>
      <p:sp>
        <p:nvSpPr>
          <p:cNvPr id="8" name="TextBox 7"/>
          <p:cNvSpPr txBox="1"/>
          <p:nvPr/>
        </p:nvSpPr>
        <p:spPr>
          <a:xfrm>
            <a:off x="546100" y="3006725"/>
            <a:ext cx="4766056"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Dual-Line Labels</a:t>
            </a:r>
            <a:r>
              <a:rPr sz="1150" b="0" i="0" u="none">
                <a:solidFill>
                  <a:srgbClr val="334155"/>
                </a:solidFill>
                <a:latin typeface="Inter"/>
                <a:ea typeface="Hiragino Sans"/>
              </a:rPr>
              <a:t>: Each stage supports a primary </a:t>
            </a:r>
            <a:r>
              <a:rPr sz="1035" b="0" i="0" u="none">
                <a:solidFill>
                  <a:srgbClr val="4338CA"/>
                </a:solidFill>
                <a:highlight>
                  <a:srgbClr val="F1F5F9"/>
                </a:highlight>
                <a:latin typeface="JetBrains Mono"/>
                <a:ea typeface="Noto Sans Mono CJK JP"/>
              </a:rPr>
              <a:t>text</a:t>
            </a:r>
            <a:r>
              <a:rPr sz="1150" b="0" i="0" u="none">
                <a:solidFill>
                  <a:srgbClr val="334155"/>
                </a:solidFill>
                <a:latin typeface="Inter"/>
                <a:ea typeface="Hiragino Sans"/>
              </a:rPr>
              <a:t> heading and a secondary </a:t>
            </a:r>
            <a:r>
              <a:rPr sz="1035" b="0" i="0" u="none">
                <a:solidFill>
                  <a:srgbClr val="4338CA"/>
                </a:solidFill>
                <a:highlight>
                  <a:srgbClr val="F1F5F9"/>
                </a:highlight>
                <a:latin typeface="JetBrains Mono"/>
                <a:ea typeface="Noto Sans Mono CJK JP"/>
              </a:rPr>
              <a:t>description</a:t>
            </a:r>
            <a:r>
              <a:rPr sz="1150" b="0" i="0" u="none">
                <a:solidFill>
                  <a:srgbClr val="334155"/>
                </a:solidFill>
                <a:latin typeface="Inter"/>
                <a:ea typeface="Hiragino Sans"/>
              </a:rPr>
              <a:t> subtitle with independent style overrides.</a:t>
            </a:r>
          </a:p>
        </p:txBody>
      </p:sp>
      <p:sp>
        <p:nvSpPr>
          <p:cNvPr id="9" name="TextBox 8"/>
          <p:cNvSpPr txBox="1"/>
          <p:nvPr/>
        </p:nvSpPr>
        <p:spPr>
          <a:xfrm>
            <a:off x="508000" y="3867546"/>
            <a:ext cx="480568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2. </a:t>
            </a:r>
            <a:r>
              <a:rPr sz="1260" b="0" i="0" u="none">
                <a:solidFill>
                  <a:srgbClr val="4338CA"/>
                </a:solidFill>
                <a:highlight>
                  <a:srgbClr val="F1F5F9"/>
                </a:highlight>
                <a:latin typeface="JetBrains Mono"/>
                <a:ea typeface="Noto Sans Mono CJK JP"/>
              </a:rPr>
              <a:t>Cycle</a:t>
            </a:r>
            <a:r>
              <a:rPr sz="1400" b="1" i="0" u="none">
                <a:solidFill>
                  <a:srgbClr val="334155"/>
                </a:solidFill>
                <a:latin typeface="Inter"/>
                <a:ea typeface="Hiragino Sans"/>
              </a:rPr>
              <a:t> — Circular &amp; Radial Workflows</a:t>
            </a:r>
          </a:p>
        </p:txBody>
      </p:sp>
      <p:sp>
        <p:nvSpPr>
          <p:cNvPr id="10" name="TextBox 9"/>
          <p:cNvSpPr txBox="1"/>
          <p:nvPr/>
        </p:nvSpPr>
        <p:spPr>
          <a:xfrm>
            <a:off x="546100" y="4173537"/>
            <a:ext cx="476605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Trigonometric Orbit</a:t>
            </a:r>
            <a:r>
              <a:rPr sz="1150" b="0" i="0" u="none">
                <a:solidFill>
                  <a:srgbClr val="334155"/>
                </a:solidFill>
                <a:latin typeface="Inter"/>
                <a:ea typeface="Hiragino Sans"/>
              </a:rPr>
              <a:t>: Distributes </a:t>
            </a:r>
            <a:r>
              <a:rPr sz="1035" b="0" i="0" u="none">
                <a:solidFill>
                  <a:srgbClr val="4338CA"/>
                </a:solidFill>
                <a:highlight>
                  <a:srgbClr val="F1F5F9"/>
                </a:highlight>
                <a:latin typeface="JetBrains Mono"/>
                <a:ea typeface="Noto Sans Mono CJK JP"/>
              </a:rPr>
              <a:t>N</a:t>
            </a:r>
            <a:r>
              <a:rPr sz="1150" b="0" i="0" u="none">
                <a:solidFill>
                  <a:srgbClr val="334155"/>
                </a:solidFill>
                <a:latin typeface="Inter"/>
                <a:ea typeface="Hiragino Sans"/>
              </a:rPr>
              <a:t> nodes (</a:t>
            </a:r>
            <a:r>
              <a:rPr sz="1035" b="0" i="0" u="none">
                <a:solidFill>
                  <a:srgbClr val="4338CA"/>
                </a:solidFill>
                <a:highlight>
                  <a:srgbClr val="F1F5F9"/>
                </a:highlight>
                <a:latin typeface="JetBrains Mono"/>
                <a:ea typeface="Noto Sans Mono CJK JP"/>
              </a:rPr>
              <a:t>"circle"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"rectangle"</a:t>
            </a:r>
            <a:r>
              <a:rPr sz="1150" b="0" i="0" u="none">
                <a:solidFill>
                  <a:srgbClr val="334155"/>
                </a:solidFill>
                <a:latin typeface="Inter"/>
                <a:ea typeface="Hiragino Sans"/>
              </a:rPr>
              <a:t>, or </a:t>
            </a:r>
            <a:r>
              <a:rPr sz="1035" b="0" i="0" u="none">
                <a:solidFill>
                  <a:srgbClr val="4338CA"/>
                </a:solidFill>
                <a:highlight>
                  <a:srgbClr val="F1F5F9"/>
                </a:highlight>
                <a:latin typeface="JetBrains Mono"/>
                <a:ea typeface="Noto Sans Mono CJK JP"/>
              </a:rPr>
              <a:t>"none"</a:t>
            </a:r>
            <a:r>
              <a:rPr sz="1150" b="0" i="0" u="none">
                <a:solidFill>
                  <a:srgbClr val="334155"/>
                </a:solidFill>
                <a:latin typeface="Inter"/>
                <a:ea typeface="Hiragino Sans"/>
              </a:rPr>
              <a:t>) evenly around orbit </a:t>
            </a:r>
            <a:r>
              <a:rPr sz="1035" b="0" i="0" u="none">
                <a:solidFill>
                  <a:srgbClr val="4338CA"/>
                </a:solidFill>
                <a:highlight>
                  <a:srgbClr val="F1F5F9"/>
                </a:highlight>
                <a:latin typeface="JetBrains Mono"/>
                <a:ea typeface="Noto Sans Mono CJK JP"/>
              </a:rPr>
              <a:t>radius</a:t>
            </a:r>
            <a:r>
              <a:rPr sz="1150" b="0" i="0" u="none">
                <a:solidFill>
                  <a:srgbClr val="334155"/>
                </a:solidFill>
                <a:latin typeface="Inter"/>
                <a:ea typeface="Hiragino Sans"/>
              </a:rPr>
              <a:t> starting from </a:t>
            </a:r>
            <a:r>
              <a:rPr sz="1035" b="0" i="0" u="none">
                <a:solidFill>
                  <a:srgbClr val="4338CA"/>
                </a:solidFill>
                <a:highlight>
                  <a:srgbClr val="F1F5F9"/>
                </a:highlight>
                <a:latin typeface="JetBrains Mono"/>
                <a:ea typeface="Noto Sans Mono CJK JP"/>
              </a:rPr>
              <a:t>start_angle=90.0</a:t>
            </a:r>
            <a:r>
              <a:rPr sz="1150" b="0" i="0" u="none">
                <a:solidFill>
                  <a:srgbClr val="334155"/>
                </a:solidFill>
                <a:latin typeface="Inter"/>
                <a:ea typeface="Hiragino Sans"/>
              </a:rPr>
              <a:t> (12 o'clock).</a:t>
            </a:r>
          </a:p>
        </p:txBody>
      </p:sp>
      <p:sp>
        <p:nvSpPr>
          <p:cNvPr id="11" name="TextBox 10"/>
          <p:cNvSpPr txBox="1"/>
          <p:nvPr/>
        </p:nvSpPr>
        <p:spPr>
          <a:xfrm>
            <a:off x="546100" y="4831159"/>
            <a:ext cx="4766056" cy="80367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Curved Arc Connectors</a:t>
            </a:r>
            <a:r>
              <a:rPr sz="1150" b="0" i="0" u="none">
                <a:solidFill>
                  <a:srgbClr val="334155"/>
                </a:solidFill>
                <a:latin typeface="Inter"/>
                <a:ea typeface="Hiragino Sans"/>
              </a:rPr>
              <a:t>: Connects steps with circular arc arrows (</a:t>
            </a:r>
            <a:r>
              <a:rPr sz="1035" b="0" i="0" u="none">
                <a:solidFill>
                  <a:srgbClr val="4338CA"/>
                </a:solidFill>
                <a:highlight>
                  <a:srgbClr val="F1F5F9"/>
                </a:highlight>
                <a:latin typeface="JetBrains Mono"/>
                <a:ea typeface="Noto Sans Mono CJK JP"/>
              </a:rPr>
              <a:t>arrow_type="arc"</a:t>
            </a:r>
            <a:r>
              <a:rPr sz="1150" b="0" i="0" u="none">
                <a:solidFill>
                  <a:srgbClr val="334155"/>
                </a:solidFill>
                <a:latin typeface="Inter"/>
                <a:ea typeface="Hiragino Sans"/>
              </a:rPr>
              <a:t>) and configurable </a:t>
            </a:r>
            <a:r>
              <a:rPr sz="1035" b="0" i="0" u="none">
                <a:solidFill>
                  <a:srgbClr val="4338CA"/>
                </a:solidFill>
                <a:highlight>
                  <a:srgbClr val="F1F5F9"/>
                </a:highlight>
                <a:latin typeface="JetBrains Mono"/>
                <a:ea typeface="Noto Sans Mono CJK JP"/>
              </a:rPr>
              <a:t>arrow_color_mode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"monochrome"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"match_source"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"match_target"</a:t>
            </a:r>
            <a:r>
              <a:rPr sz="1150" b="0" i="0" u="none">
                <a:solidFill>
                  <a:srgbClr val="334155"/>
                </a:solidFill>
                <a:latin typeface="Inter"/>
                <a:ea typeface="Hiragino Sans"/>
              </a:rPr>
              <a:t>).</a:t>
            </a:r>
          </a:p>
        </p:txBody>
      </p:sp>
      <p:sp>
        <p:nvSpPr>
          <p:cNvPr id="12" name="TextBox 11"/>
          <p:cNvSpPr txBox="1"/>
          <p:nvPr/>
        </p:nvSpPr>
        <p:spPr>
          <a:xfrm>
            <a:off x="546100" y="5680471"/>
            <a:ext cx="4766056"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Central Command Hub</a:t>
            </a:r>
            <a:r>
              <a:rPr sz="1150" b="0" i="0" u="none">
                <a:solidFill>
                  <a:srgbClr val="334155"/>
                </a:solidFill>
                <a:latin typeface="Inter"/>
                <a:ea typeface="Hiragino Sans"/>
              </a:rPr>
              <a:t>: Calling </a:t>
            </a:r>
            <a:r>
              <a:rPr sz="1035" b="0" i="0" u="none">
                <a:solidFill>
                  <a:srgbClr val="4338CA"/>
                </a:solidFill>
                <a:highlight>
                  <a:srgbClr val="F1F5F9"/>
                </a:highlight>
                <a:latin typeface="JetBrains Mono"/>
                <a:ea typeface="Noto Sans Mono CJK JP"/>
              </a:rPr>
              <a:t>cycle.set_center(...)</a:t>
            </a:r>
            <a:r>
              <a:rPr sz="1150" b="0" i="0" u="none">
                <a:solidFill>
                  <a:srgbClr val="334155"/>
                </a:solidFill>
                <a:latin typeface="Inter"/>
                <a:ea typeface="Hiragino Sans"/>
              </a:rPr>
              <a:t> places a central hub node inside the orbit for radial governance or SRE command loops.</a:t>
            </a:r>
          </a:p>
        </p:txBody>
      </p:sp>
      <p:pic>
        <p:nvPicPr>
          <p:cNvPr id="13" name="Picture 12" descr="process_and_cycle.png"/>
          <p:cNvPicPr>
            <a:picLocks noChangeAspect="1"/>
          </p:cNvPicPr>
          <p:nvPr/>
        </p:nvPicPr>
        <p:blipFill>
          <a:blip r:embed="rId3"/>
          <a:stretch>
            <a:fillRect/>
          </a:stretch>
        </p:blipFill>
        <p:spPr>
          <a:xfrm>
            <a:off x="5334000" y="889000"/>
            <a:ext cx="6350000" cy="5334000"/>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Stacks, Matrices &amp; Tiered Layers (</a:t>
            </a:r>
            <a:r>
              <a:rPr sz="2340" b="0" i="0" u="none">
                <a:solidFill>
                  <a:srgbClr val="4338CA"/>
                </a:solidFill>
                <a:highlight>
                  <a:srgbClr val="F1F5F9"/>
                </a:highlight>
                <a:latin typeface="JetBrains Mono"/>
                <a:ea typeface="Noto Sans Mono CJK JP"/>
              </a:rPr>
              <a:t>BoxList</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GridLayout</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Pyramid</a:t>
            </a:r>
            <a:r>
              <a:rPr sz="2600" b="1" i="0" u="none">
                <a:solidFill>
                  <a:srgbClr val="1A73E8"/>
                </a:solidFill>
                <a:latin typeface="Inter"/>
                <a:ea typeface="Hiragino Sans"/>
              </a:rPr>
              <a:t>)</a:t>
            </a:r>
          </a:p>
        </p:txBody>
      </p:sp>
      <p:sp>
        <p:nvSpPr>
          <p:cNvPr id="4" name="TextBox 3"/>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Structured Card &amp; Layer Components</a:t>
            </a:r>
          </a:p>
        </p:txBody>
      </p:sp>
      <p:sp>
        <p:nvSpPr>
          <p:cNvPr id="5" name="TextBox 4"/>
          <p:cNvSpPr txBox="1"/>
          <p:nvPr/>
        </p:nvSpPr>
        <p:spPr>
          <a:xfrm>
            <a:off x="508000" y="1398190"/>
            <a:ext cx="45415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1. </a:t>
            </a:r>
            <a:r>
              <a:rPr sz="1260" b="0" i="0" u="none">
                <a:solidFill>
                  <a:srgbClr val="4338CA"/>
                </a:solidFill>
                <a:highlight>
                  <a:srgbClr val="F1F5F9"/>
                </a:highlight>
                <a:latin typeface="JetBrains Mono"/>
                <a:ea typeface="Noto Sans Mono CJK JP"/>
              </a:rPr>
              <a:t>BoxList</a:t>
            </a:r>
            <a:r>
              <a:rPr sz="1400" b="1" i="0" u="none">
                <a:solidFill>
                  <a:srgbClr val="334155"/>
                </a:solidFill>
                <a:latin typeface="Inter"/>
                <a:ea typeface="Hiragino Sans"/>
              </a:rPr>
              <a:t> — Directional Card Sequences</a:t>
            </a:r>
          </a:p>
        </p:txBody>
      </p:sp>
      <p:sp>
        <p:nvSpPr>
          <p:cNvPr id="6" name="TextBox 5"/>
          <p:cNvSpPr txBox="1"/>
          <p:nvPr/>
        </p:nvSpPr>
        <p:spPr>
          <a:xfrm>
            <a:off x="546100" y="1704181"/>
            <a:ext cx="4501896" cy="4012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Aligns sequential cards along </a:t>
            </a:r>
            <a:r>
              <a:rPr sz="1035" b="0" i="0" u="none">
                <a:solidFill>
                  <a:srgbClr val="4338CA"/>
                </a:solidFill>
                <a:highlight>
                  <a:srgbClr val="F1F5F9"/>
                </a:highlight>
                <a:latin typeface="JetBrains Mono"/>
                <a:ea typeface="Noto Sans Mono CJK JP"/>
              </a:rPr>
              <a:t>"left"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"right"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"bottom"</a:t>
            </a:r>
            <a:r>
              <a:rPr sz="1150" b="0" i="0" u="none">
                <a:solidFill>
                  <a:srgbClr val="334155"/>
                </a:solidFill>
                <a:latin typeface="Inter"/>
                <a:ea typeface="Hiragino Sans"/>
              </a:rPr>
              <a:t>, or </a:t>
            </a:r>
            <a:r>
              <a:rPr sz="1035" b="0" i="0" u="none">
                <a:solidFill>
                  <a:srgbClr val="4338CA"/>
                </a:solidFill>
                <a:highlight>
                  <a:srgbClr val="F1F5F9"/>
                </a:highlight>
                <a:latin typeface="JetBrains Mono"/>
                <a:ea typeface="Noto Sans Mono CJK JP"/>
              </a:rPr>
              <a:t>"top"</a:t>
            </a:r>
            <a:r>
              <a:rPr sz="1150" b="0" i="0" u="none">
                <a:solidFill>
                  <a:srgbClr val="334155"/>
                </a:solidFill>
                <a:latin typeface="Inter"/>
                <a:ea typeface="Hiragino Sans"/>
              </a:rPr>
              <a:t> orientations.</a:t>
            </a:r>
          </a:p>
        </p:txBody>
      </p:sp>
      <p:sp>
        <p:nvSpPr>
          <p:cNvPr id="7" name="TextBox 6"/>
          <p:cNvSpPr txBox="1"/>
          <p:nvPr/>
        </p:nvSpPr>
        <p:spPr>
          <a:xfrm>
            <a:off x="546100" y="2157412"/>
            <a:ext cx="4501896" cy="38219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Ideal for status badges, KPI ribbons, and linear step stacks.</a:t>
            </a:r>
          </a:p>
        </p:txBody>
      </p:sp>
      <p:sp>
        <p:nvSpPr>
          <p:cNvPr id="8" name="TextBox 7"/>
          <p:cNvSpPr txBox="1"/>
          <p:nvPr/>
        </p:nvSpPr>
        <p:spPr>
          <a:xfrm>
            <a:off x="508000" y="2807493"/>
            <a:ext cx="4541520" cy="497681"/>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2. </a:t>
            </a:r>
            <a:r>
              <a:rPr sz="1260" b="0" i="0" u="none">
                <a:solidFill>
                  <a:srgbClr val="4338CA"/>
                </a:solidFill>
                <a:highlight>
                  <a:srgbClr val="F1F5F9"/>
                </a:highlight>
                <a:latin typeface="JetBrains Mono"/>
                <a:ea typeface="Noto Sans Mono CJK JP"/>
              </a:rPr>
              <a:t>GridLayout</a:t>
            </a:r>
            <a:r>
              <a:rPr sz="1400" b="1" i="0" u="none">
                <a:solidFill>
                  <a:srgbClr val="334155"/>
                </a:solidFill>
                <a:latin typeface="Inter"/>
                <a:ea typeface="Hiragino Sans"/>
              </a:rPr>
              <a:t> — Multi-Span Architecture Matrices</a:t>
            </a:r>
          </a:p>
        </p:txBody>
      </p:sp>
      <p:sp>
        <p:nvSpPr>
          <p:cNvPr id="9" name="TextBox 8"/>
          <p:cNvSpPr txBox="1"/>
          <p:nvPr/>
        </p:nvSpPr>
        <p:spPr>
          <a:xfrm>
            <a:off x="546100" y="3362325"/>
            <a:ext cx="450189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Bottom-Left Indexed</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(col=0, row=0)</a:t>
            </a:r>
            <a:r>
              <a:rPr sz="1150" b="0" i="0" u="none">
                <a:solidFill>
                  <a:srgbClr val="334155"/>
                </a:solidFill>
                <a:latin typeface="Inter"/>
                <a:ea typeface="Hiragino Sans"/>
              </a:rPr>
              <a:t> starts at the bottom-left cell; rows increment upward (</a:t>
            </a:r>
            <a:r>
              <a:rPr sz="1035" b="0" i="0" u="none">
                <a:solidFill>
                  <a:srgbClr val="4338CA"/>
                </a:solidFill>
                <a:highlight>
                  <a:srgbClr val="F1F5F9"/>
                </a:highlight>
                <a:latin typeface="JetBrains Mono"/>
                <a:ea typeface="Noto Sans Mono CJK JP"/>
              </a:rPr>
              <a:t>+y</a:t>
            </a:r>
            <a:r>
              <a:rPr sz="1150" b="0" i="0" u="none">
                <a:solidFill>
                  <a:srgbClr val="334155"/>
                </a:solidFill>
                <a:latin typeface="Inter"/>
                <a:ea typeface="Hiragino Sans"/>
              </a:rPr>
              <a:t>) and columns increment rightward (</a:t>
            </a:r>
            <a:r>
              <a:rPr sz="1035" b="0" i="0" u="none">
                <a:solidFill>
                  <a:srgbClr val="4338CA"/>
                </a:solidFill>
                <a:highlight>
                  <a:srgbClr val="F1F5F9"/>
                </a:highlight>
                <a:latin typeface="JetBrains Mono"/>
                <a:ea typeface="Noto Sans Mono CJK JP"/>
              </a:rPr>
              <a:t>+x</a:t>
            </a:r>
            <a:r>
              <a:rPr sz="1150" b="0" i="0" u="none">
                <a:solidFill>
                  <a:srgbClr val="334155"/>
                </a:solidFill>
                <a:latin typeface="Inter"/>
                <a:ea typeface="Hiragino Sans"/>
              </a:rPr>
              <a:t>).</a:t>
            </a:r>
          </a:p>
        </p:txBody>
      </p:sp>
      <p:sp>
        <p:nvSpPr>
          <p:cNvPr id="10" name="TextBox 9"/>
          <p:cNvSpPr txBox="1"/>
          <p:nvPr/>
        </p:nvSpPr>
        <p:spPr>
          <a:xfrm>
            <a:off x="546100" y="4019946"/>
            <a:ext cx="4501896" cy="79097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Cell Spanning</a:t>
            </a:r>
            <a:r>
              <a:rPr sz="1150" b="0" i="0" u="none">
                <a:solidFill>
                  <a:srgbClr val="334155"/>
                </a:solidFill>
                <a:latin typeface="Inter"/>
                <a:ea typeface="Hiragino Sans"/>
              </a:rPr>
              <a:t>: Any item can span multiple columns and rows (</a:t>
            </a:r>
            <a:r>
              <a:rPr sz="1035" b="0" i="0" u="none">
                <a:solidFill>
                  <a:srgbClr val="4338CA"/>
                </a:solidFill>
                <a:highlight>
                  <a:srgbClr val="F1F5F9"/>
                </a:highlight>
                <a:latin typeface="JetBrains Mono"/>
                <a:ea typeface="Noto Sans Mono CJK JP"/>
              </a:rPr>
              <a:t>position=(col, row), width=w, height=h</a:t>
            </a:r>
            <a:r>
              <a:rPr sz="1150" b="0" i="0" u="none">
                <a:solidFill>
                  <a:srgbClr val="334155"/>
                </a:solidFill>
                <a:latin typeface="Inter"/>
                <a:ea typeface="Hiragino Sans"/>
              </a:rPr>
              <a:t>) to model full-width ingress/platform layers alongside multi-column microservice cells.</a:t>
            </a:r>
          </a:p>
        </p:txBody>
      </p:sp>
      <p:sp>
        <p:nvSpPr>
          <p:cNvPr id="11" name="TextBox 10"/>
          <p:cNvSpPr txBox="1"/>
          <p:nvPr/>
        </p:nvSpPr>
        <p:spPr>
          <a:xfrm>
            <a:off x="546100" y="4869259"/>
            <a:ext cx="4501896"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Outer Container</a:t>
            </a:r>
            <a:r>
              <a:rPr sz="1150" b="0" i="0" u="none">
                <a:solidFill>
                  <a:srgbClr val="334155"/>
                </a:solidFill>
                <a:latin typeface="Inter"/>
                <a:ea typeface="Hiragino Sans"/>
              </a:rPr>
              <a:t>: Optional </a:t>
            </a:r>
            <a:r>
              <a:rPr sz="1035" b="0" i="0" u="none">
                <a:solidFill>
                  <a:srgbClr val="4338CA"/>
                </a:solidFill>
                <a:highlight>
                  <a:srgbClr val="F1F5F9"/>
                </a:highlight>
                <a:latin typeface="JetBrains Mono"/>
                <a:ea typeface="Noto Sans Mono CJK JP"/>
              </a:rPr>
              <a:t>outer_style</a:t>
            </a:r>
            <a:r>
              <a:rPr sz="1150" b="0" i="0" u="none">
                <a:solidFill>
                  <a:srgbClr val="334155"/>
                </a:solidFill>
                <a:latin typeface="Inter"/>
                <a:ea typeface="Hiragino Sans"/>
              </a:rPr>
              <a:t> (including </a:t>
            </a:r>
            <a:r>
              <a:rPr sz="1035" b="0" i="0" u="none">
                <a:solidFill>
                  <a:srgbClr val="4338CA"/>
                </a:solidFill>
                <a:highlight>
                  <a:srgbClr val="F1F5F9"/>
                </a:highlight>
                <a:latin typeface="JetBrains Mono"/>
                <a:ea typeface="Noto Sans Mono CJK JP"/>
              </a:rPr>
              <a:t>shape_r</a:t>
            </a:r>
            <a:r>
              <a:rPr sz="1150" b="0" i="0" u="none">
                <a:solidFill>
                  <a:srgbClr val="334155"/>
                </a:solidFill>
                <a:latin typeface="Inter"/>
                <a:ea typeface="Hiragino Sans"/>
              </a:rPr>
              <a:t>) wraps the entire matrix in a dashed or solid boundary.</a:t>
            </a:r>
          </a:p>
        </p:txBody>
      </p:sp>
      <p:sp>
        <p:nvSpPr>
          <p:cNvPr id="12" name="TextBox 11"/>
          <p:cNvSpPr txBox="1"/>
          <p:nvPr/>
        </p:nvSpPr>
        <p:spPr>
          <a:xfrm>
            <a:off x="508000" y="5730081"/>
            <a:ext cx="45415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3. </a:t>
            </a:r>
            <a:r>
              <a:rPr sz="1260" b="0" i="0" u="none">
                <a:solidFill>
                  <a:srgbClr val="4338CA"/>
                </a:solidFill>
                <a:highlight>
                  <a:srgbClr val="F1F5F9"/>
                </a:highlight>
                <a:latin typeface="JetBrains Mono"/>
                <a:ea typeface="Noto Sans Mono CJK JP"/>
              </a:rPr>
              <a:t>Pyramid</a:t>
            </a:r>
            <a:r>
              <a:rPr sz="1400" b="1" i="0" u="none">
                <a:solidFill>
                  <a:srgbClr val="334155"/>
                </a:solidFill>
                <a:latin typeface="Inter"/>
                <a:ea typeface="Hiragino Sans"/>
              </a:rPr>
              <a:t> — Proportional Tiered Hierarchies</a:t>
            </a:r>
          </a:p>
        </p:txBody>
      </p:sp>
      <p:sp>
        <p:nvSpPr>
          <p:cNvPr id="13" name="TextBox 12"/>
          <p:cNvSpPr txBox="1"/>
          <p:nvPr/>
        </p:nvSpPr>
        <p:spPr>
          <a:xfrm>
            <a:off x="546100" y="6042421"/>
            <a:ext cx="4501896" cy="38219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Slices a triangular pyramid into an apex triangle and progressive trapezoidal tiers.</a:t>
            </a:r>
          </a:p>
        </p:txBody>
      </p:sp>
      <p:sp>
        <p:nvSpPr>
          <p:cNvPr id="14" name="TextBox 13"/>
          <p:cNvSpPr txBox="1"/>
          <p:nvPr/>
        </p:nvSpPr>
        <p:spPr>
          <a:xfrm>
            <a:off x="546100" y="6482953"/>
            <a:ext cx="450189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Supports </a:t>
            </a:r>
            <a:r>
              <a:rPr sz="1035" b="0" i="0" u="none">
                <a:solidFill>
                  <a:srgbClr val="4338CA"/>
                </a:solidFill>
                <a:highlight>
                  <a:srgbClr val="F1F5F9"/>
                </a:highlight>
                <a:latin typeface="JetBrains Mono"/>
                <a:ea typeface="Noto Sans Mono CJK JP"/>
              </a:rPr>
              <a:t>direction="bottom"</a:t>
            </a:r>
            <a:r>
              <a:rPr sz="1150" b="0" i="0" u="none">
                <a:solidFill>
                  <a:srgbClr val="334155"/>
                </a:solidFill>
                <a:latin typeface="Inter"/>
                <a:ea typeface="Hiragino Sans"/>
              </a:rPr>
              <a:t> (upright) or </a:t>
            </a:r>
            <a:r>
              <a:rPr sz="1035" b="0" i="0" u="none">
                <a:solidFill>
                  <a:srgbClr val="4338CA"/>
                </a:solidFill>
                <a:highlight>
                  <a:srgbClr val="F1F5F9"/>
                </a:highlight>
                <a:latin typeface="JetBrains Mono"/>
                <a:ea typeface="Noto Sans Mono CJK JP"/>
              </a:rPr>
              <a:t>"top"</a:t>
            </a:r>
            <a:r>
              <a:rPr sz="1150" b="0" i="0" u="none">
                <a:solidFill>
                  <a:srgbClr val="334155"/>
                </a:solidFill>
                <a:latin typeface="Inter"/>
                <a:ea typeface="Hiragino Sans"/>
              </a:rPr>
              <a:t> (inverted funnel) and </a:t>
            </a:r>
            <a:r>
              <a:rPr sz="1035" b="0" i="0" u="none">
                <a:solidFill>
                  <a:srgbClr val="4338CA"/>
                </a:solidFill>
                <a:highlight>
                  <a:srgbClr val="F1F5F9"/>
                </a:highlight>
                <a:latin typeface="JetBrains Mono"/>
                <a:ea typeface="Noto Sans Mono CJK JP"/>
              </a:rPr>
              <a:t>order="vertex_to_base"</a:t>
            </a:r>
            <a:r>
              <a:rPr sz="1150" b="0" i="0" u="none">
                <a:solidFill>
                  <a:srgbClr val="334155"/>
                </a:solidFill>
                <a:latin typeface="Inter"/>
                <a:ea typeface="Hiragino Sans"/>
              </a:rPr>
              <a:t> or </a:t>
            </a:r>
            <a:r>
              <a:rPr sz="1035" b="0" i="0" u="none">
                <a:solidFill>
                  <a:srgbClr val="4338CA"/>
                </a:solidFill>
                <a:highlight>
                  <a:srgbClr val="F1F5F9"/>
                </a:highlight>
                <a:latin typeface="JetBrains Mono"/>
                <a:ea typeface="Noto Sans Mono CJK JP"/>
              </a:rPr>
              <a:t>"base_to_vertex"</a:t>
            </a:r>
            <a:r>
              <a:rPr sz="1150" b="0" i="0" u="none">
                <a:solidFill>
                  <a:srgbClr val="334155"/>
                </a:solidFill>
                <a:latin typeface="Inter"/>
                <a:ea typeface="Hiragino Sans"/>
              </a:rPr>
              <a:t>.</a:t>
            </a:r>
          </a:p>
        </p:txBody>
      </p:sp>
      <p:pic>
        <p:nvPicPr>
          <p:cNvPr id="15" name="Picture 14" descr="grids_and_pyramids.png"/>
          <p:cNvPicPr>
            <a:picLocks noChangeAspect="1"/>
          </p:cNvPicPr>
          <p:nvPr/>
        </p:nvPicPr>
        <p:blipFill>
          <a:blip r:embed="rId3"/>
          <a:stretch>
            <a:fillRect/>
          </a:stretch>
        </p:blipFill>
        <p:spPr>
          <a:xfrm>
            <a:off x="5080000" y="889634"/>
            <a:ext cx="6604000" cy="5332730"/>
          </a:xfrm>
          <a:prstGeom prst="rect">
            <a:avLst/>
          </a:prstGeom>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Hierarchies &amp; Brainstorming (</a:t>
            </a:r>
            <a:r>
              <a:rPr sz="2340" b="0" i="0" u="none">
                <a:solidFill>
                  <a:srgbClr val="4338CA"/>
                </a:solidFill>
                <a:highlight>
                  <a:srgbClr val="F1F5F9"/>
                </a:highlight>
                <a:latin typeface="JetBrains Mono"/>
                <a:ea typeface="Noto Sans Mono CJK JP"/>
              </a:rPr>
              <a:t>TreeNode</a:t>
            </a:r>
            <a:r>
              <a:rPr sz="2600" b="1" i="0" u="none">
                <a:solidFill>
                  <a:srgbClr val="1A73E8"/>
                </a:solidFill>
                <a:latin typeface="Inter"/>
                <a:ea typeface="Hiragino Sans"/>
              </a:rPr>
              <a:t> &amp; </a:t>
            </a:r>
            <a:r>
              <a:rPr sz="2340" b="0" i="0" u="none">
                <a:solidFill>
                  <a:srgbClr val="4338CA"/>
                </a:solidFill>
                <a:highlight>
                  <a:srgbClr val="F1F5F9"/>
                </a:highlight>
                <a:latin typeface="JetBrains Mono"/>
                <a:ea typeface="Noto Sans Mono CJK JP"/>
              </a:rPr>
              <a:t>MindMapNode</a:t>
            </a:r>
            <a:r>
              <a:rPr sz="2600" b="1" i="0" u="none">
                <a:solidFill>
                  <a:srgbClr val="1A73E8"/>
                </a:solidFill>
                <a:latin typeface="Inter"/>
                <a:ea typeface="Hiragino Sans"/>
              </a:rPr>
              <a:t>)</a:t>
            </a:r>
          </a:p>
        </p:txBody>
      </p:sp>
      <p:sp>
        <p:nvSpPr>
          <p:cNvPr id="4" name="TextBox 3"/>
          <p:cNvSpPr txBox="1"/>
          <p:nvPr/>
        </p:nvSpPr>
        <p:spPr>
          <a:xfrm>
            <a:off x="508000" y="889000"/>
            <a:ext cx="440944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Two Complementary Tree Engines</a:t>
            </a:r>
          </a:p>
        </p:txBody>
      </p:sp>
      <p:sp>
        <p:nvSpPr>
          <p:cNvPr id="5" name="TextBox 4"/>
          <p:cNvSpPr txBox="1"/>
          <p:nvPr/>
        </p:nvSpPr>
        <p:spPr>
          <a:xfrm>
            <a:off x="508000" y="1398190"/>
            <a:ext cx="44094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1. </a:t>
            </a:r>
            <a:r>
              <a:rPr sz="1260" b="0" i="0" u="none">
                <a:solidFill>
                  <a:srgbClr val="4338CA"/>
                </a:solidFill>
                <a:highlight>
                  <a:srgbClr val="F1F5F9"/>
                </a:highlight>
                <a:latin typeface="JetBrains Mono"/>
                <a:ea typeface="Noto Sans Mono CJK JP"/>
              </a:rPr>
              <a:t>TreeNode</a:t>
            </a:r>
            <a:r>
              <a:rPr sz="1400" b="1" i="0" u="none">
                <a:solidFill>
                  <a:srgbClr val="334155"/>
                </a:solidFill>
                <a:latin typeface="Inter"/>
                <a:ea typeface="Hiragino Sans"/>
              </a:rPr>
              <a:t> — Directory &amp; Package Hierarchies</a:t>
            </a:r>
          </a:p>
        </p:txBody>
      </p:sp>
      <p:sp>
        <p:nvSpPr>
          <p:cNvPr id="6" name="TextBox 5"/>
          <p:cNvSpPr txBox="1"/>
          <p:nvPr/>
        </p:nvSpPr>
        <p:spPr>
          <a:xfrm>
            <a:off x="546100" y="1710531"/>
            <a:ext cx="4369816" cy="39489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Top-Left Anchored</a:t>
            </a:r>
            <a:r>
              <a:rPr sz="1150" b="0" i="0" u="none">
                <a:solidFill>
                  <a:srgbClr val="334155"/>
                </a:solidFill>
                <a:latin typeface="Inter"/>
                <a:ea typeface="Hiragino Sans"/>
              </a:rPr>
              <a:t>: Steps downward row-by-row with crisp orthogonal </a:t>
            </a:r>
            <a:r>
              <a:rPr sz="1035" b="0" i="0" u="none">
                <a:solidFill>
                  <a:srgbClr val="4338CA"/>
                </a:solidFill>
                <a:highlight>
                  <a:srgbClr val="F1F5F9"/>
                </a:highlight>
                <a:latin typeface="JetBrains Mono"/>
                <a:ea typeface="Noto Sans Mono CJK JP"/>
              </a:rPr>
              <a:t>├</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a:t>
            </a:r>
            <a:r>
              <a:rPr sz="1150" b="0" i="0" u="none">
                <a:solidFill>
                  <a:srgbClr val="334155"/>
                </a:solidFill>
                <a:latin typeface="Inter"/>
                <a:ea typeface="Hiragino Sans"/>
              </a:rPr>
              <a:t> connector lines.</a:t>
            </a:r>
          </a:p>
        </p:txBody>
      </p:sp>
      <p:sp>
        <p:nvSpPr>
          <p:cNvPr id="7" name="TextBox 6"/>
          <p:cNvSpPr txBox="1"/>
          <p:nvPr/>
        </p:nvSpPr>
        <p:spPr>
          <a:xfrm>
            <a:off x="546100" y="2151062"/>
            <a:ext cx="4369816"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Cascading Root Styles</a:t>
            </a:r>
            <a:r>
              <a:rPr sz="1150" b="0" i="0" u="none">
                <a:solidFill>
                  <a:srgbClr val="334155"/>
                </a:solidFill>
                <a:latin typeface="Inter"/>
                <a:ea typeface="Hiragino Sans"/>
              </a:rPr>
              <a:t>: Set </a:t>
            </a:r>
            <a:r>
              <a:rPr sz="1035" b="0" i="0" u="none">
                <a:solidFill>
                  <a:srgbClr val="4338CA"/>
                </a:solidFill>
                <a:highlight>
                  <a:srgbClr val="F1F5F9"/>
                </a:highlight>
                <a:latin typeface="JetBrains Mono"/>
                <a:ea typeface="Noto Sans Mono CJK JP"/>
              </a:rPr>
              <a:t>text_style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line_style</a:t>
            </a:r>
            <a:r>
              <a:rPr sz="1150" b="0" i="0" u="none">
                <a:solidFill>
                  <a:srgbClr val="334155"/>
                </a:solidFill>
                <a:latin typeface="Inter"/>
                <a:ea typeface="Hiragino Sans"/>
              </a:rPr>
              <a:t>, and margins once on the root </a:t>
            </a:r>
            <a:r>
              <a:rPr sz="1035" b="0" i="0" u="none">
                <a:solidFill>
                  <a:srgbClr val="4338CA"/>
                </a:solidFill>
                <a:highlight>
                  <a:srgbClr val="F1F5F9"/>
                </a:highlight>
                <a:latin typeface="JetBrains Mono"/>
                <a:ea typeface="Noto Sans Mono CJK JP"/>
              </a:rPr>
              <a:t>TreeNode</a:t>
            </a:r>
            <a:r>
              <a:rPr sz="1150" b="0" i="0" u="none">
                <a:solidFill>
                  <a:srgbClr val="334155"/>
                </a:solidFill>
                <a:latin typeface="Inter"/>
                <a:ea typeface="Hiragino Sans"/>
              </a:rPr>
              <a:t>; all descendants inherit them automatically.</a:t>
            </a:r>
          </a:p>
        </p:txBody>
      </p:sp>
      <p:sp>
        <p:nvSpPr>
          <p:cNvPr id="8" name="TextBox 7"/>
          <p:cNvSpPr txBox="1"/>
          <p:nvPr/>
        </p:nvSpPr>
        <p:spPr>
          <a:xfrm>
            <a:off x="546100" y="2808684"/>
            <a:ext cx="4369816" cy="1008062"/>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Custom Icon Attachments</a:t>
            </a:r>
            <a:r>
              <a:rPr sz="1150" b="0" i="0" u="none">
                <a:solidFill>
                  <a:srgbClr val="334155"/>
                </a:solidFill>
                <a:latin typeface="Inter"/>
                <a:ea typeface="Hiragino Sans"/>
              </a:rPr>
              <a:t>: Use </a:t>
            </a:r>
            <a:r>
              <a:rPr sz="1035" b="0" i="0" u="none">
                <a:solidFill>
                  <a:srgbClr val="4338CA"/>
                </a:solidFill>
                <a:highlight>
                  <a:srgbClr val="F1F5F9"/>
                </a:highlight>
                <a:latin typeface="JetBrains Mono"/>
                <a:ea typeface="Noto Sans Mono CJK JP"/>
              </a:rPr>
              <a:t>TreeNode.register_drawing_item(...)</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.set_drawing_item(name)</a:t>
            </a:r>
            <a:r>
              <a:rPr sz="1150" b="0" i="0" u="none">
                <a:solidFill>
                  <a:srgbClr val="334155"/>
                </a:solidFill>
                <a:latin typeface="Inter"/>
                <a:ea typeface="Hiragino Sans"/>
              </a:rPr>
              <a:t> to prepend or append Phosphor icons (</a:t>
            </a:r>
            <a:r>
              <a:rPr sz="1035" b="0" i="0" u="none">
                <a:solidFill>
                  <a:srgbClr val="4338CA"/>
                </a:solidFill>
                <a:highlight>
                  <a:srgbClr val="F1F5F9"/>
                </a:highlight>
                <a:latin typeface="JetBrains Mono"/>
                <a:ea typeface="Noto Sans Mono CJK JP"/>
              </a:rPr>
              <a:t>phosphor.folder</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phosphor.file_py</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phosphor.file_code</a:t>
            </a:r>
            <a:r>
              <a:rPr sz="1150" b="0" i="0" u="none">
                <a:solidFill>
                  <a:srgbClr val="334155"/>
                </a:solidFill>
                <a:latin typeface="Inter"/>
                <a:ea typeface="Hiragino Sans"/>
              </a:rPr>
              <a:t>).</a:t>
            </a:r>
          </a:p>
        </p:txBody>
      </p:sp>
      <p:sp>
        <p:nvSpPr>
          <p:cNvPr id="9" name="TextBox 8"/>
          <p:cNvSpPr txBox="1"/>
          <p:nvPr/>
        </p:nvSpPr>
        <p:spPr>
          <a:xfrm>
            <a:off x="508000" y="4071937"/>
            <a:ext cx="44094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2. </a:t>
            </a:r>
            <a:r>
              <a:rPr sz="1260" b="0" i="0" u="none">
                <a:solidFill>
                  <a:srgbClr val="4338CA"/>
                </a:solidFill>
                <a:highlight>
                  <a:srgbClr val="F1F5F9"/>
                </a:highlight>
                <a:latin typeface="JetBrains Mono"/>
                <a:ea typeface="Noto Sans Mono CJK JP"/>
              </a:rPr>
              <a:t>MindMapNode</a:t>
            </a:r>
            <a:r>
              <a:rPr sz="1400" b="1" i="0" u="none">
                <a:solidFill>
                  <a:srgbClr val="334155"/>
                </a:solidFill>
                <a:latin typeface="Inter"/>
                <a:ea typeface="Hiragino Sans"/>
              </a:rPr>
              <a:t> — Two-Pass Radial &amp; Org Trees</a:t>
            </a:r>
          </a:p>
        </p:txBody>
      </p:sp>
      <p:sp>
        <p:nvSpPr>
          <p:cNvPr id="10" name="TextBox 9"/>
          <p:cNvSpPr txBox="1"/>
          <p:nvPr/>
        </p:nvSpPr>
        <p:spPr>
          <a:xfrm>
            <a:off x="546100" y="4384278"/>
            <a:ext cx="4369816" cy="5865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Pass 1 (Bottom-Up Measurement)</a:t>
            </a:r>
            <a:r>
              <a:rPr sz="1150" b="0" i="0" u="none">
                <a:solidFill>
                  <a:srgbClr val="334155"/>
                </a:solidFill>
                <a:latin typeface="Inter"/>
                <a:ea typeface="Hiragino Sans"/>
              </a:rPr>
              <a:t>: Recursively measures exact subtree bounding heights and widths so branches never collide.</a:t>
            </a:r>
          </a:p>
        </p:txBody>
      </p:sp>
      <p:sp>
        <p:nvSpPr>
          <p:cNvPr id="11" name="TextBox 10"/>
          <p:cNvSpPr txBox="1"/>
          <p:nvPr/>
        </p:nvSpPr>
        <p:spPr>
          <a:xfrm>
            <a:off x="546100" y="5035550"/>
            <a:ext cx="4369816" cy="80367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Pass 2 (Orthogonal Routing)</a:t>
            </a:r>
            <a:r>
              <a:rPr sz="1150" b="0" i="0" u="none">
                <a:solidFill>
                  <a:srgbClr val="334155"/>
                </a:solidFill>
                <a:latin typeface="Inter"/>
                <a:ea typeface="Hiragino Sans"/>
              </a:rPr>
              <a:t>: Routes right-angled junction lines from the center root node across all 4 directions (</a:t>
            </a:r>
            <a:r>
              <a:rPr sz="1035" b="0" i="0" u="none">
                <a:solidFill>
                  <a:srgbClr val="4338CA"/>
                </a:solidFill>
                <a:highlight>
                  <a:srgbClr val="F1F5F9"/>
                </a:highlight>
                <a:latin typeface="JetBrains Mono"/>
                <a:ea typeface="Noto Sans Mono CJK JP"/>
              </a:rPr>
              <a:t>branch="left"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"right"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"top"</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"bottom"</a:t>
            </a:r>
            <a:r>
              <a:rPr sz="1150" b="0" i="0" u="none">
                <a:solidFill>
                  <a:srgbClr val="334155"/>
                </a:solidFill>
                <a:latin typeface="Inter"/>
                <a:ea typeface="Hiragino Sans"/>
              </a:rPr>
              <a:t>).</a:t>
            </a:r>
          </a:p>
        </p:txBody>
      </p:sp>
      <p:sp>
        <p:nvSpPr>
          <p:cNvPr id="12" name="TextBox 11"/>
          <p:cNvSpPr txBox="1"/>
          <p:nvPr/>
        </p:nvSpPr>
        <p:spPr>
          <a:xfrm>
            <a:off x="546100" y="5884862"/>
            <a:ext cx="4369816" cy="4012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Flexible Node Shapes</a:t>
            </a:r>
            <a:r>
              <a:rPr sz="1150" b="0" i="0" u="none">
                <a:solidFill>
                  <a:srgbClr val="334155"/>
                </a:solidFill>
                <a:latin typeface="Inter"/>
                <a:ea typeface="Hiragino Sans"/>
              </a:rPr>
              <a:t>: Mix </a:t>
            </a:r>
            <a:r>
              <a:rPr sz="1035" b="0" i="0" u="none">
                <a:solidFill>
                  <a:srgbClr val="4338CA"/>
                </a:solidFill>
                <a:highlight>
                  <a:srgbClr val="F1F5F9"/>
                </a:highlight>
                <a:latin typeface="JetBrains Mono"/>
                <a:ea typeface="Noto Sans Mono CJK JP"/>
              </a:rPr>
              <a:t>"ellipse"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"rectangle"</a:t>
            </a:r>
            <a:r>
              <a:rPr sz="1150" b="0" i="0" u="none">
                <a:solidFill>
                  <a:srgbClr val="334155"/>
                </a:solidFill>
                <a:latin typeface="Inter"/>
                <a:ea typeface="Hiragino Sans"/>
              </a:rPr>
              <a:t>, and borderless </a:t>
            </a:r>
            <a:r>
              <a:rPr sz="1035" b="0" i="0" u="none">
                <a:solidFill>
                  <a:srgbClr val="4338CA"/>
                </a:solidFill>
                <a:highlight>
                  <a:srgbClr val="F1F5F9"/>
                </a:highlight>
                <a:latin typeface="JetBrains Mono"/>
                <a:ea typeface="Noto Sans Mono CJK JP"/>
              </a:rPr>
              <a:t>"none"</a:t>
            </a:r>
            <a:r>
              <a:rPr sz="1150" b="0" i="0" u="none">
                <a:solidFill>
                  <a:srgbClr val="334155"/>
                </a:solidFill>
                <a:latin typeface="Inter"/>
                <a:ea typeface="Hiragino Sans"/>
              </a:rPr>
              <a:t> leaf labels.</a:t>
            </a:r>
          </a:p>
        </p:txBody>
      </p:sp>
      <p:pic>
        <p:nvPicPr>
          <p:cNvPr id="13" name="Picture 12" descr="trees_and_mindmaps.png"/>
          <p:cNvPicPr>
            <a:picLocks noChangeAspect="1"/>
          </p:cNvPicPr>
          <p:nvPr/>
        </p:nvPicPr>
        <p:blipFill>
          <a:blip r:embed="rId3"/>
          <a:stretch>
            <a:fillRect/>
          </a:stretch>
        </p:blipFill>
        <p:spPr>
          <a:xfrm>
            <a:off x="4953000" y="890243"/>
            <a:ext cx="6731000" cy="5331512"/>
          </a:xfrm>
          <a:prstGeom prst="rect">
            <a:avLst/>
          </a:prstGeom>
        </p:spPr>
      </p:pic>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Data Matrices &amp; Embedded Code (</a:t>
            </a:r>
            <a:r>
              <a:rPr sz="2340" b="0" i="0" u="none">
                <a:solidFill>
                  <a:srgbClr val="4338CA"/>
                </a:solidFill>
                <a:highlight>
                  <a:srgbClr val="F1F5F9"/>
                </a:highlight>
                <a:latin typeface="JetBrains Mono"/>
                <a:ea typeface="Noto Sans Mono CJK JP"/>
              </a:rPr>
              <a:t>Table</a:t>
            </a:r>
            <a:r>
              <a:rPr sz="2600" b="1" i="0" u="none">
                <a:solidFill>
                  <a:srgbClr val="1A73E8"/>
                </a:solidFill>
                <a:latin typeface="Inter"/>
                <a:ea typeface="Hiragino Sans"/>
              </a:rPr>
              <a:t> &amp; </a:t>
            </a:r>
            <a:r>
              <a:rPr sz="2340" b="0" i="0" u="none">
                <a:solidFill>
                  <a:srgbClr val="4338CA"/>
                </a:solidFill>
                <a:highlight>
                  <a:srgbClr val="F1F5F9"/>
                </a:highlight>
                <a:latin typeface="JetBrains Mono"/>
                <a:ea typeface="Noto Sans Mono CJK JP"/>
              </a:rPr>
              <a:t>SourceCode</a:t>
            </a:r>
            <a:r>
              <a:rPr sz="2600" b="1" i="0" u="none">
                <a:solidFill>
                  <a:srgbClr val="1A73E8"/>
                </a:solidFill>
                <a:latin typeface="Inter"/>
                <a:ea typeface="Hiragino Sans"/>
              </a:rPr>
              <a:t>)</a:t>
            </a:r>
          </a:p>
        </p:txBody>
      </p:sp>
      <p:sp>
        <p:nvSpPr>
          <p:cNvPr id="4" name="TextBox 3"/>
          <p:cNvSpPr txBox="1"/>
          <p:nvPr/>
        </p:nvSpPr>
        <p:spPr>
          <a:xfrm>
            <a:off x="508000" y="889000"/>
            <a:ext cx="454152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Tabular Precision &amp; Vector Syntax Highlighting</a:t>
            </a:r>
          </a:p>
        </p:txBody>
      </p:sp>
      <p:sp>
        <p:nvSpPr>
          <p:cNvPr id="5" name="TextBox 4"/>
          <p:cNvSpPr txBox="1"/>
          <p:nvPr/>
        </p:nvSpPr>
        <p:spPr>
          <a:xfrm>
            <a:off x="508000" y="1678781"/>
            <a:ext cx="45415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1. </a:t>
            </a:r>
            <a:r>
              <a:rPr sz="1260" b="0" i="0" u="none">
                <a:solidFill>
                  <a:srgbClr val="4338CA"/>
                </a:solidFill>
                <a:highlight>
                  <a:srgbClr val="F1F5F9"/>
                </a:highlight>
                <a:latin typeface="JetBrains Mono"/>
                <a:ea typeface="Noto Sans Mono CJK JP"/>
              </a:rPr>
              <a:t>Table</a:t>
            </a:r>
            <a:r>
              <a:rPr sz="1400" b="1" i="0" u="none">
                <a:solidFill>
                  <a:srgbClr val="334155"/>
                </a:solidFill>
                <a:latin typeface="Inter"/>
                <a:ea typeface="Hiragino Sans"/>
              </a:rPr>
              <a:t> — Fine-Grained Matrix Styling</a:t>
            </a:r>
          </a:p>
        </p:txBody>
      </p:sp>
      <p:sp>
        <p:nvSpPr>
          <p:cNvPr id="6" name="TextBox 5"/>
          <p:cNvSpPr txBox="1"/>
          <p:nvPr/>
        </p:nvSpPr>
        <p:spPr>
          <a:xfrm>
            <a:off x="546100" y="1984771"/>
            <a:ext cx="4501896" cy="79732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Flexible Sizing</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draw(xy, width, height, data)</a:t>
            </a:r>
            <a:r>
              <a:rPr sz="1150" b="0" i="0" u="none">
                <a:solidFill>
                  <a:srgbClr val="334155"/>
                </a:solidFill>
                <a:latin typeface="Inter"/>
                <a:ea typeface="Hiragino Sans"/>
              </a:rPr>
              <a:t> distributes columns evenly, while </a:t>
            </a:r>
            <a:r>
              <a:rPr sz="1035" b="0" i="0" u="none">
                <a:solidFill>
                  <a:srgbClr val="4338CA"/>
                </a:solidFill>
                <a:highlight>
                  <a:srgbClr val="F1F5F9"/>
                </a:highlight>
                <a:latin typeface="JetBrains Mono"/>
                <a:ea typeface="Noto Sans Mono CJK JP"/>
              </a:rPr>
              <a:t>draw_flexible(xy, column_widths, row_heights, data)</a:t>
            </a:r>
            <a:r>
              <a:rPr sz="1150" b="0" i="0" u="none">
                <a:solidFill>
                  <a:srgbClr val="334155"/>
                </a:solidFill>
                <a:latin typeface="Inter"/>
                <a:ea typeface="Hiragino Sans"/>
              </a:rPr>
              <a:t> gives exact per-column and per-row dimensions.</a:t>
            </a:r>
          </a:p>
        </p:txBody>
      </p:sp>
      <p:sp>
        <p:nvSpPr>
          <p:cNvPr id="7" name="TextBox 6"/>
          <p:cNvSpPr txBox="1"/>
          <p:nvPr/>
        </p:nvSpPr>
        <p:spPr>
          <a:xfrm>
            <a:off x="546100" y="2846784"/>
            <a:ext cx="4501896" cy="182562"/>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Zebra &amp; Cell Highlighting</a:t>
            </a:r>
            <a:r>
              <a:rPr sz="1150" b="0" i="0" u="none">
                <a:solidFill>
                  <a:srgbClr val="334155"/>
                </a:solidFill>
                <a:latin typeface="Inter"/>
                <a:ea typeface="Hiragino Sans"/>
              </a:rPr>
              <a:t>:</a:t>
            </a:r>
          </a:p>
        </p:txBody>
      </p:sp>
      <p:sp>
        <p:nvSpPr>
          <p:cNvPr id="8" name="TextBox 7"/>
          <p:cNvSpPr txBox="1"/>
          <p:nvPr/>
        </p:nvSpPr>
        <p:spPr>
          <a:xfrm>
            <a:off x="800100" y="3044825"/>
            <a:ext cx="4237736" cy="592931"/>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set_style_cell_evenodd(even_color, even_text_style, odd_color, odd_text_style)</a:t>
            </a:r>
            <a:r>
              <a:rPr sz="1150" b="0" i="0" u="none">
                <a:solidFill>
                  <a:srgbClr val="334155"/>
                </a:solidFill>
                <a:latin typeface="Inter"/>
                <a:ea typeface="Hiragino Sans"/>
              </a:rPr>
              <a:t> applies alternating row stripes.</a:t>
            </a:r>
          </a:p>
        </p:txBody>
      </p:sp>
      <p:sp>
        <p:nvSpPr>
          <p:cNvPr id="9" name="TextBox 8"/>
          <p:cNvSpPr txBox="1"/>
          <p:nvPr/>
        </p:nvSpPr>
        <p:spPr>
          <a:xfrm>
            <a:off x="800100" y="3696096"/>
            <a:ext cx="4237736" cy="592931"/>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set_style_cell(background_color, text_style, rows=[...], columns=[...])</a:t>
            </a:r>
            <a:r>
              <a:rPr sz="1150" b="0" i="0" u="none">
                <a:solidFill>
                  <a:srgbClr val="334155"/>
                </a:solidFill>
                <a:latin typeface="Inter"/>
                <a:ea typeface="Hiragino Sans"/>
              </a:rPr>
              <a:t> highlights specific SLA breaches or target cells.</a:t>
            </a:r>
          </a:p>
        </p:txBody>
      </p:sp>
      <p:sp>
        <p:nvSpPr>
          <p:cNvPr id="10" name="TextBox 9"/>
          <p:cNvSpPr txBox="1"/>
          <p:nvPr/>
        </p:nvSpPr>
        <p:spPr>
          <a:xfrm>
            <a:off x="546100" y="4372768"/>
            <a:ext cx="4501896"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Selective Borders</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set_style_border(top=..., top2=..., bottom=..., between_rows=...)</a:t>
            </a:r>
            <a:r>
              <a:rPr sz="1150" b="0" i="0" u="none">
                <a:solidFill>
                  <a:srgbClr val="334155"/>
                </a:solidFill>
                <a:latin typeface="Inter"/>
                <a:ea typeface="Hiragino Sans"/>
              </a:rPr>
              <a:t> controls perimeter and inner rules independently.</a:t>
            </a:r>
          </a:p>
        </p:txBody>
      </p:sp>
      <p:sp>
        <p:nvSpPr>
          <p:cNvPr id="11" name="TextBox 10"/>
          <p:cNvSpPr txBox="1"/>
          <p:nvPr/>
        </p:nvSpPr>
        <p:spPr>
          <a:xfrm>
            <a:off x="508000" y="5233590"/>
            <a:ext cx="45415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2. </a:t>
            </a:r>
            <a:r>
              <a:rPr sz="1260" b="0" i="0" u="none">
                <a:solidFill>
                  <a:srgbClr val="4338CA"/>
                </a:solidFill>
                <a:highlight>
                  <a:srgbClr val="F1F5F9"/>
                </a:highlight>
                <a:latin typeface="JetBrains Mono"/>
                <a:ea typeface="Noto Sans Mono CJK JP"/>
              </a:rPr>
              <a:t>SourceCode</a:t>
            </a:r>
            <a:r>
              <a:rPr sz="1400" b="1" i="0" u="none">
                <a:solidFill>
                  <a:srgbClr val="334155"/>
                </a:solidFill>
                <a:latin typeface="Inter"/>
                <a:ea typeface="Hiragino Sans"/>
              </a:rPr>
              <a:t> — Vector Code Containers</a:t>
            </a:r>
          </a:p>
        </p:txBody>
      </p:sp>
      <p:sp>
        <p:nvSpPr>
          <p:cNvPr id="12" name="TextBox 11"/>
          <p:cNvSpPr txBox="1"/>
          <p:nvPr/>
        </p:nvSpPr>
        <p:spPr>
          <a:xfrm>
            <a:off x="546100" y="5545931"/>
            <a:ext cx="4501896" cy="5992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Renders Pygments-tokenized code directly onto the canvas as crisp vector glyphs and rounded containers (</a:t>
            </a:r>
            <a:r>
              <a:rPr sz="1035" b="0" i="0" u="none">
                <a:solidFill>
                  <a:srgbClr val="4338CA"/>
                </a:solidFill>
                <a:highlight>
                  <a:srgbClr val="F1F5F9"/>
                </a:highlight>
                <a:latin typeface="JetBrains Mono"/>
                <a:ea typeface="Noto Sans Mono CJK JP"/>
              </a:rPr>
              <a:t>show_linenum=True</a:t>
            </a:r>
            <a:r>
              <a:rPr sz="1150" b="0" i="0" u="none">
                <a:solidFill>
                  <a:srgbClr val="334155"/>
                </a:solidFill>
                <a:latin typeface="Inter"/>
                <a:ea typeface="Hiragino Sans"/>
              </a:rPr>
              <a:t>).</a:t>
            </a:r>
          </a:p>
        </p:txBody>
      </p:sp>
      <p:sp>
        <p:nvSpPr>
          <p:cNvPr id="13" name="TextBox 12"/>
          <p:cNvSpPr txBox="1"/>
          <p:nvPr/>
        </p:nvSpPr>
        <p:spPr>
          <a:xfrm>
            <a:off x="546100" y="6190853"/>
            <a:ext cx="450189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Built-in themes (</a:t>
            </a:r>
            <a:r>
              <a:rPr sz="1035" b="0" i="0" u="none">
                <a:solidFill>
                  <a:srgbClr val="4338CA"/>
                </a:solidFill>
                <a:highlight>
                  <a:srgbClr val="F1F5F9"/>
                </a:highlight>
                <a:latin typeface="JetBrains Mono"/>
                <a:ea typeface="Noto Sans Mono CJK JP"/>
              </a:rPr>
              <a:t>"dark"</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"monokai"</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"default"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"google"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"monochrome"</a:t>
            </a:r>
            <a:r>
              <a:rPr sz="1150" b="0" i="0" u="none">
                <a:solidFill>
                  <a:srgbClr val="334155"/>
                </a:solidFill>
                <a:latin typeface="Inter"/>
                <a:ea typeface="Hiragino Sans"/>
              </a:rPr>
              <a:t>) and CJK-aware monospace fonts (</a:t>
            </a:r>
            <a:r>
              <a:rPr sz="1035" b="0" i="0" u="none">
                <a:solidFill>
                  <a:srgbClr val="4338CA"/>
                </a:solidFill>
                <a:highlight>
                  <a:srgbClr val="F1F5F9"/>
                </a:highlight>
                <a:latin typeface="JetBrains Mono"/>
                <a:ea typeface="Noto Sans Mono CJK JP"/>
              </a:rPr>
              <a:t>font_lang="en" | "ja"</a:t>
            </a:r>
            <a:r>
              <a:rPr sz="1150" b="0" i="0" u="none">
                <a:solidFill>
                  <a:srgbClr val="334155"/>
                </a:solidFill>
                <a:latin typeface="Inter"/>
                <a:ea typeface="Hiragino Sans"/>
              </a:rPr>
              <a:t>).</a:t>
            </a:r>
          </a:p>
        </p:txBody>
      </p:sp>
      <p:pic>
        <p:nvPicPr>
          <p:cNvPr id="14" name="Picture 13" descr="tables_and_code.png"/>
          <p:cNvPicPr>
            <a:picLocks noChangeAspect="1"/>
          </p:cNvPicPr>
          <p:nvPr/>
        </p:nvPicPr>
        <p:blipFill>
          <a:blip r:embed="rId3"/>
          <a:stretch>
            <a:fillRect/>
          </a:stretch>
        </p:blipFill>
        <p:spPr>
          <a:xfrm>
            <a:off x="5080000" y="889634"/>
            <a:ext cx="6604000" cy="5332730"/>
          </a:xfrm>
          <a:prstGeom prst="rect">
            <a:avLst/>
          </a:prstGeom>
        </p:spPr>
      </p:pic>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Quantitative Charts Overview (</a:t>
            </a:r>
            <a:r>
              <a:rPr sz="2340" b="0" i="0" u="none">
                <a:solidFill>
                  <a:srgbClr val="4338CA"/>
                </a:solidFill>
                <a:highlight>
                  <a:srgbClr val="F1F5F9"/>
                </a:highlight>
                <a:latin typeface="JetBrains Mono"/>
                <a:ea typeface="Noto Sans Mono CJK JP"/>
              </a:rPr>
              <a:t>drawlib.charts</a:t>
            </a:r>
            <a:r>
              <a:rPr sz="2600" b="1" i="0" u="none">
                <a:solidFill>
                  <a:srgbClr val="1A73E8"/>
                </a:solidFill>
                <a:latin typeface="Inter"/>
                <a:ea typeface="Hiragino Sans"/>
              </a:rPr>
              <a:t>)</a:t>
            </a:r>
          </a:p>
        </p:txBody>
      </p:sp>
      <p:sp>
        <p:nvSpPr>
          <p:cNvPr id="4" name="TextBox 3"/>
          <p:cNvSpPr txBox="1"/>
          <p:nvPr/>
        </p:nvSpPr>
        <p:spPr>
          <a:xfrm>
            <a:off x="508000" y="889000"/>
            <a:ext cx="454152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Why Built-In Vector Charts Beat External Plotting Tools</a:t>
            </a:r>
          </a:p>
        </p:txBody>
      </p:sp>
      <p:sp>
        <p:nvSpPr>
          <p:cNvPr id="5" name="TextBox 4"/>
          <p:cNvSpPr txBox="1"/>
          <p:nvPr/>
        </p:nvSpPr>
        <p:spPr>
          <a:xfrm>
            <a:off x="508000" y="1526381"/>
            <a:ext cx="4541520" cy="817562"/>
          </a:xfrm>
          <a:prstGeom prst="rect">
            <a:avLst/>
          </a:prstGeom>
          <a:noFill/>
        </p:spPr>
        <p:txBody>
          <a:bodyPr wrap="square" lIns="0" rIns="0" tIns="0" bIns="0" anchor="t">
            <a:spAutoFit/>
          </a:bodyPr>
          <a:lstStyle/>
          <a:p>
            <a:pPr algn="l">
              <a:lnSpc>
                <a:spcPct val="117000"/>
              </a:lnSpc>
            </a:pPr>
            <a:r>
              <a:rPr sz="1150" b="0" i="0" u="none">
                <a:solidFill>
                  <a:srgbClr val="334155"/>
                </a:solidFill>
                <a:latin typeface="Inter"/>
                <a:ea typeface="Hiragino Sans"/>
              </a:rPr>
              <a:t>Traditional workflows force you to plot charts in Matplotlib/Excel, export PNGs, and paste them next to architecture diagrams—resulting in mismatched fonts, blurry raster scaling, and broken visual alignment.</a:t>
            </a:r>
          </a:p>
        </p:txBody>
      </p:sp>
      <p:sp>
        <p:nvSpPr>
          <p:cNvPr id="6" name="TextBox 5"/>
          <p:cNvSpPr txBox="1"/>
          <p:nvPr/>
        </p:nvSpPr>
        <p:spPr>
          <a:xfrm>
            <a:off x="508000" y="2559843"/>
            <a:ext cx="45415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4 Pillars of </a:t>
            </a:r>
            <a:r>
              <a:rPr sz="1260" b="0" i="0" u="none">
                <a:solidFill>
                  <a:srgbClr val="4338CA"/>
                </a:solidFill>
                <a:highlight>
                  <a:srgbClr val="F1F5F9"/>
                </a:highlight>
                <a:latin typeface="JetBrains Mono"/>
                <a:ea typeface="Noto Sans Mono CJK JP"/>
              </a:rPr>
              <a:t>drawlib.charts</a:t>
            </a:r>
          </a:p>
        </p:txBody>
      </p:sp>
      <p:sp>
        <p:nvSpPr>
          <p:cNvPr id="7" name="TextBox 6"/>
          <p:cNvSpPr txBox="1"/>
          <p:nvPr/>
        </p:nvSpPr>
        <p:spPr>
          <a:xfrm>
            <a:off x="330200" y="2872184"/>
            <a:ext cx="4726432" cy="803671"/>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1.	</a:t>
            </a:r>
            <a:r>
              <a:rPr sz="1150" b="1" i="0" u="none">
                <a:solidFill>
                  <a:srgbClr val="4F46E5"/>
                </a:solidFill>
                <a:latin typeface="Inter"/>
                <a:ea typeface="Hiragino Sans"/>
              </a:rPr>
              <a:t>First-Class Canvas Coexistence</a:t>
            </a:r>
            <a:r>
              <a:rPr sz="1150" b="0" i="0" u="none">
                <a:solidFill>
                  <a:srgbClr val="334155"/>
                </a:solidFill>
                <a:latin typeface="Inter"/>
                <a:ea typeface="Hiragino Sans"/>
              </a:rPr>
              <a:t>: Charts render directly onto the Drawlib canvas at any </a:t>
            </a:r>
            <a:r>
              <a:rPr sz="1035" b="0" i="0" u="none">
                <a:solidFill>
                  <a:srgbClr val="4338CA"/>
                </a:solidFill>
                <a:highlight>
                  <a:srgbClr val="F1F5F9"/>
                </a:highlight>
                <a:latin typeface="JetBrains Mono"/>
                <a:ea typeface="Noto Sans Mono CJK JP"/>
              </a:rPr>
              <a:t>(x, y)</a:t>
            </a:r>
            <a:r>
              <a:rPr sz="1150" b="0" i="0" u="none">
                <a:solidFill>
                  <a:srgbClr val="334155"/>
                </a:solidFill>
                <a:latin typeface="Inter"/>
                <a:ea typeface="Hiragino Sans"/>
              </a:rPr>
              <a:t> coordinate. You can draw connector arrows directly from an architecture microservice node to a live telemetry </a:t>
            </a:r>
            <a:r>
              <a:rPr sz="1035" b="0" i="0" u="none">
                <a:solidFill>
                  <a:srgbClr val="4338CA"/>
                </a:solidFill>
                <a:highlight>
                  <a:srgbClr val="F1F5F9"/>
                </a:highlight>
                <a:latin typeface="JetBrains Mono"/>
                <a:ea typeface="Noto Sans Mono CJK JP"/>
              </a:rPr>
              <a:t>BarChart</a:t>
            </a:r>
            <a:r>
              <a:rPr sz="1150" b="0" i="0" u="none">
                <a:solidFill>
                  <a:srgbClr val="334155"/>
                </a:solidFill>
                <a:latin typeface="Inter"/>
                <a:ea typeface="Hiragino Sans"/>
              </a:rPr>
              <a:t> or </a:t>
            </a:r>
            <a:r>
              <a:rPr sz="1035" b="0" i="0" u="none">
                <a:solidFill>
                  <a:srgbClr val="4338CA"/>
                </a:solidFill>
                <a:highlight>
                  <a:srgbClr val="F1F5F9"/>
                </a:highlight>
                <a:latin typeface="JetBrains Mono"/>
                <a:ea typeface="Noto Sans Mono CJK JP"/>
              </a:rPr>
              <a:t>PieChart</a:t>
            </a:r>
            <a:r>
              <a:rPr sz="1150" b="0" i="0" u="none">
                <a:solidFill>
                  <a:srgbClr val="334155"/>
                </a:solidFill>
                <a:latin typeface="Inter"/>
                <a:ea typeface="Hiragino Sans"/>
              </a:rPr>
              <a:t>.</a:t>
            </a:r>
          </a:p>
        </p:txBody>
      </p:sp>
      <p:sp>
        <p:nvSpPr>
          <p:cNvPr id="8" name="TextBox 7"/>
          <p:cNvSpPr txBox="1"/>
          <p:nvPr/>
        </p:nvSpPr>
        <p:spPr>
          <a:xfrm>
            <a:off x="330200" y="3721496"/>
            <a:ext cx="4726432" cy="592931"/>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2.	</a:t>
            </a:r>
            <a:r>
              <a:rPr sz="1150" b="1" i="0" u="none">
                <a:solidFill>
                  <a:srgbClr val="4F46E5"/>
                </a:solidFill>
                <a:latin typeface="Inter"/>
                <a:ea typeface="Hiragino Sans"/>
              </a:rPr>
              <a:t>Deterministic Bounding Layout</a:t>
            </a:r>
            <a:r>
              <a:rPr sz="1150" b="0" i="0" u="none">
                <a:solidFill>
                  <a:srgbClr val="334155"/>
                </a:solidFill>
                <a:latin typeface="Inter"/>
                <a:ea typeface="Hiragino Sans"/>
              </a:rPr>
              <a:t>: Explicit </a:t>
            </a:r>
            <a:r>
              <a:rPr sz="1035" b="0" i="0" u="none">
                <a:solidFill>
                  <a:srgbClr val="4338CA"/>
                </a:solidFill>
                <a:highlight>
                  <a:srgbClr val="F1F5F9"/>
                </a:highlight>
                <a:latin typeface="JetBrains Mono"/>
                <a:ea typeface="Noto Sans Mono CJK JP"/>
              </a:rPr>
              <a:t>width</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height</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radius</a:t>
            </a:r>
            <a:r>
              <a:rPr sz="1150" b="0" i="0" u="none">
                <a:solidFill>
                  <a:srgbClr val="334155"/>
                </a:solidFill>
                <a:latin typeface="Inter"/>
                <a:ea typeface="Hiragino Sans"/>
              </a:rPr>
              <a:t> parameters guarantee predictable margins without layout drift.</a:t>
            </a:r>
          </a:p>
        </p:txBody>
      </p:sp>
      <p:sp>
        <p:nvSpPr>
          <p:cNvPr id="9" name="TextBox 8"/>
          <p:cNvSpPr txBox="1"/>
          <p:nvPr/>
        </p:nvSpPr>
        <p:spPr>
          <a:xfrm>
            <a:off x="330200" y="4372768"/>
            <a:ext cx="4726432" cy="810021"/>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3.	</a:t>
            </a:r>
            <a:r>
              <a:rPr sz="1150" b="1" i="0" u="none">
                <a:solidFill>
                  <a:srgbClr val="4F46E5"/>
                </a:solidFill>
                <a:latin typeface="Inter"/>
                <a:ea typeface="Hiragino Sans"/>
              </a:rPr>
              <a:t>Nice Numbers &amp; Logarithmic Axes</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Axis(scale="linear" | "log")</a:t>
            </a:r>
            <a:r>
              <a:rPr sz="1150" b="0" i="0" u="none">
                <a:solidFill>
                  <a:srgbClr val="334155"/>
                </a:solidFill>
                <a:latin typeface="Inter"/>
                <a:ea typeface="Hiragino Sans"/>
              </a:rPr>
              <a:t> automatically computes human-readable tick steps ($1, 2, 5 \times 10^k$) or base-10 powers ($10^k$) with custom formatters (</a:t>
            </a:r>
            <a:r>
              <a:rPr sz="1035" b="0" i="0" u="none">
                <a:solidFill>
                  <a:srgbClr val="4338CA"/>
                </a:solidFill>
                <a:highlight>
                  <a:srgbClr val="F1F5F9"/>
                </a:highlight>
                <a:latin typeface="JetBrains Mono"/>
                <a:ea typeface="Noto Sans Mono CJK JP"/>
              </a:rPr>
              <a:t>format="{:.1f}M"</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unit="ms"</a:t>
            </a:r>
            <a:r>
              <a:rPr sz="1150" b="0" i="0" u="none">
                <a:solidFill>
                  <a:srgbClr val="334155"/>
                </a:solidFill>
                <a:latin typeface="Inter"/>
                <a:ea typeface="Hiragino Sans"/>
              </a:rPr>
              <a:t>).</a:t>
            </a:r>
          </a:p>
        </p:txBody>
      </p:sp>
      <p:sp>
        <p:nvSpPr>
          <p:cNvPr id="10" name="TextBox 9"/>
          <p:cNvSpPr txBox="1"/>
          <p:nvPr/>
        </p:nvSpPr>
        <p:spPr>
          <a:xfrm>
            <a:off x="330200" y="5228431"/>
            <a:ext cx="4726432" cy="605631"/>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4.	</a:t>
            </a:r>
            <a:r>
              <a:rPr sz="1150" b="1" i="0" u="none">
                <a:solidFill>
                  <a:srgbClr val="4F46E5"/>
                </a:solidFill>
                <a:latin typeface="Inter"/>
                <a:ea typeface="Hiragino Sans"/>
              </a:rPr>
              <a:t>Animation-Ready (</a:t>
            </a:r>
            <a:r>
              <a:rPr sz="1035" b="0" i="0" u="none">
                <a:solidFill>
                  <a:srgbClr val="4338CA"/>
                </a:solidFill>
                <a:highlight>
                  <a:srgbClr val="F1F5F9"/>
                </a:highlight>
                <a:latin typeface="JetBrains Mono"/>
                <a:ea typeface="Noto Sans Mono CJK JP"/>
              </a:rPr>
              <a:t>show</a:t>
            </a:r>
            <a:r>
              <a:rPr sz="1150" b="1" i="0" u="none">
                <a:solidFill>
                  <a:srgbClr val="4F46E5"/>
                </a:solidFill>
                <a:latin typeface="Inter"/>
                <a:ea typeface="Hiragino Sans"/>
              </a:rPr>
              <a:t> &amp; </a:t>
            </a:r>
            <a:r>
              <a:rPr sz="1035" b="0" i="0" u="none">
                <a:solidFill>
                  <a:srgbClr val="4338CA"/>
                </a:solidFill>
                <a:highlight>
                  <a:srgbClr val="F1F5F9"/>
                </a:highlight>
                <a:latin typeface="JetBrains Mono"/>
                <a:ea typeface="Noto Sans Mono CJK JP"/>
              </a:rPr>
              <a:t>draw_ratio</a:t>
            </a:r>
            <a:r>
              <a:rPr sz="1150" b="1" i="0" u="none">
                <a:solidFill>
                  <a:srgbClr val="4F46E5"/>
                </a:solidFill>
                <a:latin typeface="Inter"/>
                <a:ea typeface="Hiragino Sans"/>
              </a:rPr>
              <a:t>)</a:t>
            </a:r>
            <a:r>
              <a:rPr sz="1150" b="0" i="0" u="none">
                <a:solidFill>
                  <a:srgbClr val="334155"/>
                </a:solidFill>
                <a:latin typeface="Inter"/>
                <a:ea typeface="Hiragino Sans"/>
              </a:rPr>
              <a:t>: Toggle </a:t>
            </a:r>
            <a:r>
              <a:rPr sz="1035" b="0" i="0" u="none">
                <a:solidFill>
                  <a:srgbClr val="4338CA"/>
                </a:solidFill>
                <a:highlight>
                  <a:srgbClr val="F1F5F9"/>
                </a:highlight>
                <a:latin typeface="JetBrains Mono"/>
                <a:ea typeface="Noto Sans Mono CJK JP"/>
              </a:rPr>
              <a:t>series.show = False</a:t>
            </a:r>
            <a:r>
              <a:rPr sz="1150" b="0" i="0" u="none">
                <a:solidFill>
                  <a:srgbClr val="334155"/>
                </a:solidFill>
                <a:latin typeface="Inter"/>
                <a:ea typeface="Hiragino Sans"/>
              </a:rPr>
              <a:t> without rescaling axes, or animate </a:t>
            </a:r>
            <a:r>
              <a:rPr sz="1035" b="0" i="0" u="none">
                <a:solidFill>
                  <a:srgbClr val="4338CA"/>
                </a:solidFill>
                <a:highlight>
                  <a:srgbClr val="F1F5F9"/>
                </a:highlight>
                <a:latin typeface="JetBrains Mono"/>
                <a:ea typeface="Noto Sans Mono CJK JP"/>
              </a:rPr>
              <a:t>draw_ratio</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0.0 -&gt; 1.0</a:t>
            </a:r>
            <a:r>
              <a:rPr sz="1150" b="0" i="0" u="none">
                <a:solidFill>
                  <a:srgbClr val="334155"/>
                </a:solidFill>
                <a:latin typeface="Inter"/>
                <a:ea typeface="Hiragino Sans"/>
              </a:rPr>
              <a:t>) along </a:t>
            </a:r>
            <a:r>
              <a:rPr sz="1035" b="0" i="0" u="none">
                <a:solidFill>
                  <a:srgbClr val="4338CA"/>
                </a:solidFill>
                <a:highlight>
                  <a:srgbClr val="F1F5F9"/>
                </a:highlight>
                <a:latin typeface="JetBrains Mono"/>
                <a:ea typeface="Noto Sans Mono CJK JP"/>
              </a:rPr>
              <a:t>"bottom_to_top"</a:t>
            </a:r>
            <a:r>
              <a:rPr sz="1150" b="0" i="0" u="none">
                <a:solidFill>
                  <a:srgbClr val="334155"/>
                </a:solidFill>
                <a:latin typeface="Inter"/>
                <a:ea typeface="Hiragino Sans"/>
              </a:rPr>
              <a:t> or </a:t>
            </a:r>
            <a:r>
              <a:rPr sz="1035" b="0" i="0" u="none">
                <a:solidFill>
                  <a:srgbClr val="4338CA"/>
                </a:solidFill>
                <a:highlight>
                  <a:srgbClr val="F1F5F9"/>
                </a:highlight>
                <a:latin typeface="JetBrains Mono"/>
                <a:ea typeface="Noto Sans Mono CJK JP"/>
              </a:rPr>
              <a:t>"left_to_right"</a:t>
            </a:r>
            <a:r>
              <a:rPr sz="1150" b="0" i="0" u="none">
                <a:solidFill>
                  <a:srgbClr val="334155"/>
                </a:solidFill>
                <a:latin typeface="Inter"/>
                <a:ea typeface="Hiragino Sans"/>
              </a:rPr>
              <a:t>.</a:t>
            </a:r>
          </a:p>
        </p:txBody>
      </p:sp>
      <p:pic>
        <p:nvPicPr>
          <p:cNvPr id="11" name="Picture 10" descr="charts_coexistence.png"/>
          <p:cNvPicPr>
            <a:picLocks noChangeAspect="1"/>
          </p:cNvPicPr>
          <p:nvPr/>
        </p:nvPicPr>
        <p:blipFill>
          <a:blip r:embed="rId3"/>
          <a:stretch>
            <a:fillRect/>
          </a:stretch>
        </p:blipFill>
        <p:spPr>
          <a:xfrm>
            <a:off x="5080000" y="889634"/>
            <a:ext cx="6604000" cy="5332730"/>
          </a:xfrm>
          <a:prstGeom prst="rect">
            <a:avLst/>
          </a:prstGeom>
        </p:spPr>
      </p:pic>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Categorical &amp; Trend Charts (</a:t>
            </a:r>
            <a:r>
              <a:rPr sz="2340" b="0" i="0" u="none">
                <a:solidFill>
                  <a:srgbClr val="4338CA"/>
                </a:solidFill>
                <a:highlight>
                  <a:srgbClr val="F1F5F9"/>
                </a:highlight>
                <a:latin typeface="JetBrains Mono"/>
                <a:ea typeface="Noto Sans Mono CJK JP"/>
              </a:rPr>
              <a:t>BarChart</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LineChart</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AreaChart</a:t>
            </a:r>
            <a:r>
              <a:rPr sz="2600" b="1" i="0" u="none">
                <a:solidFill>
                  <a:srgbClr val="1A73E8"/>
                </a:solidFill>
                <a:latin typeface="Inter"/>
                <a:ea typeface="Hiragino Sans"/>
              </a:rPr>
              <a:t>)</a:t>
            </a:r>
          </a:p>
        </p:txBody>
      </p:sp>
      <p:sp>
        <p:nvSpPr>
          <p:cNvPr id="4" name="TextBox 3"/>
          <p:cNvSpPr txBox="1"/>
          <p:nvPr/>
        </p:nvSpPr>
        <p:spPr>
          <a:xfrm>
            <a:off x="508000" y="889000"/>
            <a:ext cx="440944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Cartesian Data Visualization</a:t>
            </a:r>
          </a:p>
        </p:txBody>
      </p:sp>
      <p:sp>
        <p:nvSpPr>
          <p:cNvPr id="5" name="TextBox 4"/>
          <p:cNvSpPr txBox="1"/>
          <p:nvPr/>
        </p:nvSpPr>
        <p:spPr>
          <a:xfrm>
            <a:off x="508000" y="1398190"/>
            <a:ext cx="44094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1. </a:t>
            </a:r>
            <a:r>
              <a:rPr sz="1260" b="0" i="0" u="none">
                <a:solidFill>
                  <a:srgbClr val="4338CA"/>
                </a:solidFill>
                <a:highlight>
                  <a:srgbClr val="F1F5F9"/>
                </a:highlight>
                <a:latin typeface="JetBrains Mono"/>
                <a:ea typeface="Noto Sans Mono CJK JP"/>
              </a:rPr>
              <a:t>BarChart</a:t>
            </a:r>
            <a:r>
              <a:rPr sz="1400" b="1" i="0" u="none">
                <a:solidFill>
                  <a:srgbClr val="334155"/>
                </a:solidFill>
                <a:latin typeface="Inter"/>
                <a:ea typeface="Hiragino Sans"/>
              </a:rPr>
              <a:t> — Grouped, Stacked &amp; Log Scales</a:t>
            </a:r>
          </a:p>
        </p:txBody>
      </p:sp>
      <p:sp>
        <p:nvSpPr>
          <p:cNvPr id="6" name="TextBox 5"/>
          <p:cNvSpPr txBox="1"/>
          <p:nvPr/>
        </p:nvSpPr>
        <p:spPr>
          <a:xfrm>
            <a:off x="546100" y="1704181"/>
            <a:ext cx="4369816" cy="4012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Supports </a:t>
            </a:r>
            <a:r>
              <a:rPr sz="1035" b="0" i="0" u="none">
                <a:solidFill>
                  <a:srgbClr val="4338CA"/>
                </a:solidFill>
                <a:highlight>
                  <a:srgbClr val="F1F5F9"/>
                </a:highlight>
                <a:latin typeface="JetBrains Mono"/>
                <a:ea typeface="Noto Sans Mono CJK JP"/>
              </a:rPr>
              <a:t>orientation="vertical" | "horizontal"</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bar_mode="group" | "stack"</a:t>
            </a:r>
            <a:r>
              <a:rPr sz="1150" b="0" i="0" u="none">
                <a:solidFill>
                  <a:srgbClr val="334155"/>
                </a:solidFill>
                <a:latin typeface="Inter"/>
                <a:ea typeface="Hiragino Sans"/>
              </a:rPr>
              <a:t>.</a:t>
            </a:r>
          </a:p>
        </p:txBody>
      </p:sp>
      <p:sp>
        <p:nvSpPr>
          <p:cNvPr id="7" name="TextBox 6"/>
          <p:cNvSpPr txBox="1"/>
          <p:nvPr/>
        </p:nvSpPr>
        <p:spPr>
          <a:xfrm>
            <a:off x="546100" y="2151062"/>
            <a:ext cx="436981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Rounded bar tip corners (</a:t>
            </a:r>
            <a:r>
              <a:rPr sz="1035" b="0" i="0" u="none">
                <a:solidFill>
                  <a:srgbClr val="4338CA"/>
                </a:solidFill>
                <a:highlight>
                  <a:srgbClr val="F1F5F9"/>
                </a:highlight>
                <a:latin typeface="JetBrains Mono"/>
                <a:ea typeface="Noto Sans Mono CJK JP"/>
              </a:rPr>
              <a:t>bar_r=0.8</a:t>
            </a:r>
            <a:r>
              <a:rPr sz="1150" b="0" i="0" u="none">
                <a:solidFill>
                  <a:srgbClr val="334155"/>
                </a:solidFill>
                <a:latin typeface="Inter"/>
                <a:ea typeface="Hiragino Sans"/>
              </a:rPr>
              <a:t>), direct value labels (</a:t>
            </a:r>
            <a:r>
              <a:rPr sz="1035" b="0" i="0" u="none">
                <a:solidFill>
                  <a:srgbClr val="4338CA"/>
                </a:solidFill>
                <a:highlight>
                  <a:srgbClr val="F1F5F9"/>
                </a:highlight>
                <a:latin typeface="JetBrains Mono"/>
                <a:ea typeface="Noto Sans Mono CJK JP"/>
              </a:rPr>
              <a:t>value_format="{:.0f}M"</a:t>
            </a:r>
            <a:r>
              <a:rPr sz="1150" b="0" i="0" u="none">
                <a:solidFill>
                  <a:srgbClr val="334155"/>
                </a:solidFill>
                <a:latin typeface="Inter"/>
                <a:ea typeface="Hiragino Sans"/>
              </a:rPr>
              <a:t>), and linear or logarithmic (</a:t>
            </a:r>
            <a:r>
              <a:rPr sz="1035" b="0" i="0" u="none">
                <a:solidFill>
                  <a:srgbClr val="4338CA"/>
                </a:solidFill>
                <a:highlight>
                  <a:srgbClr val="F1F5F9"/>
                </a:highlight>
                <a:latin typeface="JetBrains Mono"/>
                <a:ea typeface="Noto Sans Mono CJK JP"/>
              </a:rPr>
              <a:t>scale="log"</a:t>
            </a:r>
            <a:r>
              <a:rPr sz="1150" b="0" i="0" u="none">
                <a:solidFill>
                  <a:srgbClr val="334155"/>
                </a:solidFill>
                <a:latin typeface="Inter"/>
                <a:ea typeface="Hiragino Sans"/>
              </a:rPr>
              <a:t>) axes.</a:t>
            </a:r>
          </a:p>
        </p:txBody>
      </p:sp>
      <p:sp>
        <p:nvSpPr>
          <p:cNvPr id="8" name="TextBox 7"/>
          <p:cNvSpPr txBox="1"/>
          <p:nvPr/>
        </p:nvSpPr>
        <p:spPr>
          <a:xfrm>
            <a:off x="508000" y="3011884"/>
            <a:ext cx="4409440" cy="497681"/>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2. </a:t>
            </a:r>
            <a:r>
              <a:rPr sz="1260" b="0" i="0" u="none">
                <a:solidFill>
                  <a:srgbClr val="4338CA"/>
                </a:solidFill>
                <a:highlight>
                  <a:srgbClr val="F1F5F9"/>
                </a:highlight>
                <a:latin typeface="JetBrains Mono"/>
                <a:ea typeface="Noto Sans Mono CJK JP"/>
              </a:rPr>
              <a:t>LineChart</a:t>
            </a:r>
            <a:r>
              <a:rPr sz="1400" b="1" i="0" u="none">
                <a:solidFill>
                  <a:srgbClr val="334155"/>
                </a:solidFill>
                <a:latin typeface="Inter"/>
                <a:ea typeface="Hiragino Sans"/>
              </a:rPr>
              <a:t> — Linear Polylines &amp; Smooth Splines</a:t>
            </a:r>
          </a:p>
        </p:txBody>
      </p:sp>
      <p:sp>
        <p:nvSpPr>
          <p:cNvPr id="9" name="TextBox 8"/>
          <p:cNvSpPr txBox="1"/>
          <p:nvPr/>
        </p:nvSpPr>
        <p:spPr>
          <a:xfrm>
            <a:off x="546100" y="3566715"/>
            <a:ext cx="4369816" cy="4012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Set </a:t>
            </a:r>
            <a:r>
              <a:rPr sz="1035" b="0" i="0" u="none">
                <a:solidFill>
                  <a:srgbClr val="4338CA"/>
                </a:solidFill>
                <a:highlight>
                  <a:srgbClr val="F1F5F9"/>
                </a:highlight>
                <a:latin typeface="JetBrains Mono"/>
                <a:ea typeface="Noto Sans Mono CJK JP"/>
              </a:rPr>
              <a:t>smooth=True</a:t>
            </a:r>
            <a:r>
              <a:rPr sz="1150" b="0" i="0" u="none">
                <a:solidFill>
                  <a:srgbClr val="334155"/>
                </a:solidFill>
                <a:latin typeface="Inter"/>
                <a:ea typeface="Hiragino Sans"/>
              </a:rPr>
              <a:t> for cubic-like spline interpolation or </a:t>
            </a:r>
            <a:r>
              <a:rPr sz="1035" b="0" i="0" u="none">
                <a:solidFill>
                  <a:srgbClr val="4338CA"/>
                </a:solidFill>
                <a:highlight>
                  <a:srgbClr val="F1F5F9"/>
                </a:highlight>
                <a:latin typeface="JetBrains Mono"/>
                <a:ea typeface="Noto Sans Mono CJK JP"/>
              </a:rPr>
              <a:t>smooth=False</a:t>
            </a:r>
            <a:r>
              <a:rPr sz="1150" b="0" i="0" u="none">
                <a:solidFill>
                  <a:srgbClr val="334155"/>
                </a:solidFill>
                <a:latin typeface="Inter"/>
                <a:ea typeface="Hiragino Sans"/>
              </a:rPr>
              <a:t> for exact vertex segments.</a:t>
            </a:r>
          </a:p>
        </p:txBody>
      </p:sp>
      <p:sp>
        <p:nvSpPr>
          <p:cNvPr id="10" name="TextBox 9"/>
          <p:cNvSpPr txBox="1"/>
          <p:nvPr/>
        </p:nvSpPr>
        <p:spPr>
          <a:xfrm>
            <a:off x="546100" y="4013596"/>
            <a:ext cx="436981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Per-series </a:t>
            </a:r>
            <a:r>
              <a:rPr sz="1035" b="0" i="0" u="none">
                <a:solidFill>
                  <a:srgbClr val="4338CA"/>
                </a:solidFill>
                <a:highlight>
                  <a:srgbClr val="F1F5F9"/>
                </a:highlight>
                <a:latin typeface="JetBrains Mono"/>
                <a:ea typeface="Noto Sans Mono CJK JP"/>
              </a:rPr>
              <a:t>line_style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"solid"</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"dashed"</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"dotted"</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line_width</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point_shape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"circle"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"square"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"none"</a:t>
            </a:r>
            <a:r>
              <a:rPr sz="1150" b="0" i="0" u="none">
                <a:solidFill>
                  <a:srgbClr val="334155"/>
                </a:solidFill>
                <a:latin typeface="Inter"/>
                <a:ea typeface="Hiragino Sans"/>
              </a:rPr>
              <a:t>).</a:t>
            </a:r>
          </a:p>
        </p:txBody>
      </p:sp>
      <p:sp>
        <p:nvSpPr>
          <p:cNvPr id="11" name="TextBox 10"/>
          <p:cNvSpPr txBox="1"/>
          <p:nvPr/>
        </p:nvSpPr>
        <p:spPr>
          <a:xfrm>
            <a:off x="508000" y="4874418"/>
            <a:ext cx="4409440" cy="497681"/>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3. </a:t>
            </a:r>
            <a:r>
              <a:rPr sz="1260" b="0" i="0" u="none">
                <a:solidFill>
                  <a:srgbClr val="4338CA"/>
                </a:solidFill>
                <a:highlight>
                  <a:srgbClr val="F1F5F9"/>
                </a:highlight>
                <a:latin typeface="JetBrains Mono"/>
                <a:ea typeface="Noto Sans Mono CJK JP"/>
              </a:rPr>
              <a:t>AreaChart</a:t>
            </a:r>
            <a:r>
              <a:rPr sz="1400" b="1" i="0" u="none">
                <a:solidFill>
                  <a:srgbClr val="334155"/>
                </a:solidFill>
                <a:latin typeface="Inter"/>
                <a:ea typeface="Hiragino Sans"/>
              </a:rPr>
              <a:t> — Cumulative &amp; Overlapping Streams</a:t>
            </a:r>
          </a:p>
        </p:txBody>
      </p:sp>
      <p:sp>
        <p:nvSpPr>
          <p:cNvPr id="12" name="TextBox 11"/>
          <p:cNvSpPr txBox="1"/>
          <p:nvPr/>
        </p:nvSpPr>
        <p:spPr>
          <a:xfrm>
            <a:off x="546100" y="5429250"/>
            <a:ext cx="4369816" cy="605631"/>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mode="stack"</a:t>
            </a:r>
            <a:r>
              <a:rPr sz="1150" b="0" i="0" u="none">
                <a:solidFill>
                  <a:srgbClr val="334155"/>
                </a:solidFill>
                <a:latin typeface="Inter"/>
                <a:ea typeface="Hiragino Sans"/>
              </a:rPr>
              <a:t> layers series cumulatively to show total volume breakdown; </a:t>
            </a:r>
            <a:r>
              <a:rPr sz="1035" b="0" i="0" u="none">
                <a:solidFill>
                  <a:srgbClr val="4338CA"/>
                </a:solidFill>
                <a:highlight>
                  <a:srgbClr val="F1F5F9"/>
                </a:highlight>
                <a:latin typeface="JetBrains Mono"/>
                <a:ea typeface="Noto Sans Mono CJK JP"/>
              </a:rPr>
              <a:t>mode="overlap"</a:t>
            </a:r>
            <a:r>
              <a:rPr sz="1150" b="0" i="0" u="none">
                <a:solidFill>
                  <a:srgbClr val="334155"/>
                </a:solidFill>
                <a:latin typeface="Inter"/>
                <a:ea typeface="Hiragino Sans"/>
              </a:rPr>
              <a:t> renders semi-transparent overlapping polygons (</a:t>
            </a:r>
            <a:r>
              <a:rPr sz="1035" b="0" i="0" u="none">
                <a:solidFill>
                  <a:srgbClr val="4338CA"/>
                </a:solidFill>
                <a:highlight>
                  <a:srgbClr val="F1F5F9"/>
                </a:highlight>
                <a:latin typeface="JetBrains Mono"/>
                <a:ea typeface="Noto Sans Mono CJK JP"/>
              </a:rPr>
              <a:t>fill_alpha=0.35</a:t>
            </a:r>
            <a:r>
              <a:rPr sz="1150" b="0" i="0" u="none">
                <a:solidFill>
                  <a:srgbClr val="334155"/>
                </a:solidFill>
                <a:latin typeface="Inter"/>
                <a:ea typeface="Hiragino Sans"/>
              </a:rPr>
              <a:t>).</a:t>
            </a:r>
          </a:p>
        </p:txBody>
      </p:sp>
      <p:sp>
        <p:nvSpPr>
          <p:cNvPr id="13" name="TextBox 12"/>
          <p:cNvSpPr txBox="1"/>
          <p:nvPr/>
        </p:nvSpPr>
        <p:spPr>
          <a:xfrm>
            <a:off x="546100" y="6086871"/>
            <a:ext cx="4369816" cy="5992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Shared fluent helpers across all three: </a:t>
            </a:r>
            <a:r>
              <a:rPr sz="1035" b="0" i="0" u="none">
                <a:solidFill>
                  <a:srgbClr val="4338CA"/>
                </a:solidFill>
                <a:highlight>
                  <a:srgbClr val="F1F5F9"/>
                </a:highlight>
                <a:latin typeface="JetBrains Mono"/>
                <a:ea typeface="Noto Sans Mono CJK JP"/>
              </a:rPr>
              <a:t>configure_x_axis(...)</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configure_y_axis(...)</a:t>
            </a:r>
            <a:r>
              <a:rPr sz="1150" b="0" i="0" u="none">
                <a:solidFill>
                  <a:srgbClr val="334155"/>
                </a:solidFill>
                <a:latin typeface="Inter"/>
                <a:ea typeface="Hiragino Sans"/>
              </a:rPr>
              <a:t>, and standalone </a:t>
            </a:r>
            <a:r>
              <a:rPr sz="1035" b="0" i="0" u="none">
                <a:solidFill>
                  <a:srgbClr val="4338CA"/>
                </a:solidFill>
                <a:highlight>
                  <a:srgbClr val="F1F5F9"/>
                </a:highlight>
                <a:latin typeface="JetBrains Mono"/>
                <a:ea typeface="Noto Sans Mono CJK JP"/>
              </a:rPr>
              <a:t>draw_legend(xy, ...)</a:t>
            </a:r>
            <a:r>
              <a:rPr sz="1150" b="0" i="0" u="none">
                <a:solidFill>
                  <a:srgbClr val="334155"/>
                </a:solidFill>
                <a:latin typeface="Inter"/>
                <a:ea typeface="Hiragino Sans"/>
              </a:rPr>
              <a:t>.</a:t>
            </a:r>
          </a:p>
        </p:txBody>
      </p:sp>
      <p:pic>
        <p:nvPicPr>
          <p:cNvPr id="14" name="Picture 13" descr="bar_line_area.png"/>
          <p:cNvPicPr>
            <a:picLocks noChangeAspect="1"/>
          </p:cNvPicPr>
          <p:nvPr/>
        </p:nvPicPr>
        <p:blipFill>
          <a:blip r:embed="rId3"/>
          <a:stretch>
            <a:fillRect/>
          </a:stretch>
        </p:blipFill>
        <p:spPr>
          <a:xfrm>
            <a:off x="4953000" y="890243"/>
            <a:ext cx="6731000" cy="5331512"/>
          </a:xfrm>
          <a:prstGeom prst="rect">
            <a:avLst/>
          </a:prstGeom>
        </p:spPr>
      </p:pic>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Radial &amp; Relational Charts (</a:t>
            </a:r>
            <a:r>
              <a:rPr sz="2340" b="0" i="0" u="none">
                <a:solidFill>
                  <a:srgbClr val="4338CA"/>
                </a:solidFill>
                <a:highlight>
                  <a:srgbClr val="F1F5F9"/>
                </a:highlight>
                <a:latin typeface="JetBrains Mono"/>
                <a:ea typeface="Noto Sans Mono CJK JP"/>
              </a:rPr>
              <a:t>PieChart</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RadarChart</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ScatterChart</a:t>
            </a:r>
            <a:r>
              <a:rPr sz="2600" b="1" i="0" u="none">
                <a:solidFill>
                  <a:srgbClr val="1A73E8"/>
                </a:solidFill>
                <a:latin typeface="Inter"/>
                <a:ea typeface="Hiragino Sans"/>
              </a:rPr>
              <a:t>)</a:t>
            </a:r>
          </a:p>
        </p:txBody>
      </p:sp>
      <p:sp>
        <p:nvSpPr>
          <p:cNvPr id="4" name="TextBox 3"/>
          <p:cNvSpPr txBox="1"/>
          <p:nvPr/>
        </p:nvSpPr>
        <p:spPr>
          <a:xfrm>
            <a:off x="508000" y="889000"/>
            <a:ext cx="440944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Proportions, Trade-Offs &amp; Correlations</a:t>
            </a:r>
          </a:p>
        </p:txBody>
      </p:sp>
      <p:sp>
        <p:nvSpPr>
          <p:cNvPr id="5" name="TextBox 4"/>
          <p:cNvSpPr txBox="1"/>
          <p:nvPr/>
        </p:nvSpPr>
        <p:spPr>
          <a:xfrm>
            <a:off x="508000" y="1398190"/>
            <a:ext cx="44094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1. </a:t>
            </a:r>
            <a:r>
              <a:rPr sz="1260" b="0" i="0" u="none">
                <a:solidFill>
                  <a:srgbClr val="4338CA"/>
                </a:solidFill>
                <a:highlight>
                  <a:srgbClr val="F1F5F9"/>
                </a:highlight>
                <a:latin typeface="JetBrains Mono"/>
                <a:ea typeface="Noto Sans Mono CJK JP"/>
              </a:rPr>
              <a:t>PieChart</a:t>
            </a:r>
            <a:r>
              <a:rPr sz="1400" b="1" i="0" u="none">
                <a:solidFill>
                  <a:srgbClr val="334155"/>
                </a:solidFill>
                <a:latin typeface="Inter"/>
                <a:ea typeface="Hiragino Sans"/>
              </a:rPr>
              <a:t> — Solid Pies &amp; KPI Donuts</a:t>
            </a:r>
          </a:p>
        </p:txBody>
      </p:sp>
      <p:sp>
        <p:nvSpPr>
          <p:cNvPr id="6" name="TextBox 5"/>
          <p:cNvSpPr txBox="1"/>
          <p:nvPr/>
        </p:nvSpPr>
        <p:spPr>
          <a:xfrm>
            <a:off x="546100" y="1704181"/>
            <a:ext cx="4369816" cy="3885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Set </a:t>
            </a:r>
            <a:r>
              <a:rPr sz="1035" b="0" i="0" u="none">
                <a:solidFill>
                  <a:srgbClr val="4338CA"/>
                </a:solidFill>
                <a:highlight>
                  <a:srgbClr val="F1F5F9"/>
                </a:highlight>
                <a:latin typeface="JetBrains Mono"/>
                <a:ea typeface="Noto Sans Mono CJK JP"/>
              </a:rPr>
              <a:t>hole_ratio=0.5</a:t>
            </a:r>
            <a:r>
              <a:rPr sz="1150" b="0" i="0" u="none">
                <a:solidFill>
                  <a:srgbClr val="334155"/>
                </a:solidFill>
                <a:latin typeface="Inter"/>
                <a:ea typeface="Hiragino Sans"/>
              </a:rPr>
              <a:t> (up to </a:t>
            </a:r>
            <a:r>
              <a:rPr sz="1035" b="0" i="0" u="none">
                <a:solidFill>
                  <a:srgbClr val="4338CA"/>
                </a:solidFill>
                <a:highlight>
                  <a:srgbClr val="F1F5F9"/>
                </a:highlight>
                <a:latin typeface="JetBrains Mono"/>
                <a:ea typeface="Noto Sans Mono CJK JP"/>
              </a:rPr>
              <a:t>0.9</a:t>
            </a:r>
            <a:r>
              <a:rPr sz="1150" b="0" i="0" u="none">
                <a:solidFill>
                  <a:srgbClr val="334155"/>
                </a:solidFill>
                <a:latin typeface="Inter"/>
                <a:ea typeface="Hiragino Sans"/>
              </a:rPr>
              <a:t>) with </a:t>
            </a:r>
            <a:r>
              <a:rPr sz="1035" b="0" i="0" u="none">
                <a:solidFill>
                  <a:srgbClr val="4338CA"/>
                </a:solidFill>
                <a:highlight>
                  <a:srgbClr val="F1F5F9"/>
                </a:highlight>
                <a:latin typeface="JetBrains Mono"/>
                <a:ea typeface="Noto Sans Mono CJK JP"/>
              </a:rPr>
              <a:t>center_text</a:t>
            </a:r>
            <a:r>
              <a:rPr sz="1150" b="0" i="0" u="none">
                <a:solidFill>
                  <a:srgbClr val="334155"/>
                </a:solidFill>
                <a:latin typeface="Inter"/>
                <a:ea typeface="Hiragino Sans"/>
              </a:rPr>
              <a:t> to render executive KPI donut rings.</a:t>
            </a:r>
          </a:p>
        </p:txBody>
      </p:sp>
      <p:sp>
        <p:nvSpPr>
          <p:cNvPr id="7" name="TextBox 6"/>
          <p:cNvSpPr txBox="1"/>
          <p:nvPr/>
        </p:nvSpPr>
        <p:spPr>
          <a:xfrm>
            <a:off x="546100" y="2151062"/>
            <a:ext cx="4369816"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Supports per-slice outward emphasis (</a:t>
            </a:r>
            <a:r>
              <a:rPr sz="1035" b="0" i="0" u="none">
                <a:solidFill>
                  <a:srgbClr val="4338CA"/>
                </a:solidFill>
                <a:highlight>
                  <a:srgbClr val="F1F5F9"/>
                </a:highlight>
                <a:latin typeface="JetBrains Mono"/>
                <a:ea typeface="Noto Sans Mono CJK JP"/>
              </a:rPr>
              <a:t>explode=2.5</a:t>
            </a:r>
            <a:r>
              <a:rPr sz="1150" b="0" i="0" u="none">
                <a:solidFill>
                  <a:srgbClr val="334155"/>
                </a:solidFill>
                <a:latin typeface="Inter"/>
                <a:ea typeface="Hiragino Sans"/>
              </a:rPr>
              <a:t>) and automatic label suppression on tiny wedges ($&lt;4%$).</a:t>
            </a:r>
          </a:p>
        </p:txBody>
      </p:sp>
      <p:sp>
        <p:nvSpPr>
          <p:cNvPr id="8" name="TextBox 7"/>
          <p:cNvSpPr txBox="1"/>
          <p:nvPr/>
        </p:nvSpPr>
        <p:spPr>
          <a:xfrm>
            <a:off x="508000" y="3011884"/>
            <a:ext cx="44094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2. </a:t>
            </a:r>
            <a:r>
              <a:rPr sz="1260" b="0" i="0" u="none">
                <a:solidFill>
                  <a:srgbClr val="4338CA"/>
                </a:solidFill>
                <a:highlight>
                  <a:srgbClr val="F1F5F9"/>
                </a:highlight>
                <a:latin typeface="JetBrains Mono"/>
                <a:ea typeface="Noto Sans Mono CJK JP"/>
              </a:rPr>
              <a:t>RadarChart</a:t>
            </a:r>
            <a:r>
              <a:rPr sz="1400" b="1" i="0" u="none">
                <a:solidFill>
                  <a:srgbClr val="334155"/>
                </a:solidFill>
                <a:latin typeface="Inter"/>
                <a:ea typeface="Hiragino Sans"/>
              </a:rPr>
              <a:t> — Multi-Axis Trade-Off Polygons</a:t>
            </a:r>
          </a:p>
        </p:txBody>
      </p:sp>
      <p:sp>
        <p:nvSpPr>
          <p:cNvPr id="9" name="TextBox 8"/>
          <p:cNvSpPr txBox="1"/>
          <p:nvPr/>
        </p:nvSpPr>
        <p:spPr>
          <a:xfrm>
            <a:off x="546100" y="3324225"/>
            <a:ext cx="4369816" cy="39489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Evaluates 3+ symmetric dimensions radiating from a central origin (</a:t>
            </a:r>
            <a:r>
              <a:rPr sz="1035" b="0" i="0" u="none">
                <a:solidFill>
                  <a:srgbClr val="4338CA"/>
                </a:solidFill>
                <a:highlight>
                  <a:srgbClr val="F1F5F9"/>
                </a:highlight>
                <a:latin typeface="JetBrains Mono"/>
                <a:ea typeface="Noto Sans Mono CJK JP"/>
              </a:rPr>
              <a:t>grid_shape="polygon" | "circle"</a:t>
            </a:r>
            <a:r>
              <a:rPr sz="1150" b="0" i="0" u="none">
                <a:solidFill>
                  <a:srgbClr val="334155"/>
                </a:solidFill>
                <a:latin typeface="Inter"/>
                <a:ea typeface="Hiragino Sans"/>
              </a:rPr>
              <a:t>).</a:t>
            </a:r>
          </a:p>
        </p:txBody>
      </p:sp>
      <p:sp>
        <p:nvSpPr>
          <p:cNvPr id="10" name="TextBox 9"/>
          <p:cNvSpPr txBox="1"/>
          <p:nvPr/>
        </p:nvSpPr>
        <p:spPr>
          <a:xfrm>
            <a:off x="546100" y="3771106"/>
            <a:ext cx="4369816" cy="5865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Ideal for comparing architectural trade-offs (e.g., Microservices vs. Monolith across Scalability, Latency, Reliability, Operability, and Velocity).</a:t>
            </a:r>
          </a:p>
        </p:txBody>
      </p:sp>
      <p:sp>
        <p:nvSpPr>
          <p:cNvPr id="11" name="TextBox 10"/>
          <p:cNvSpPr txBox="1"/>
          <p:nvPr/>
        </p:nvSpPr>
        <p:spPr>
          <a:xfrm>
            <a:off x="508000" y="4625578"/>
            <a:ext cx="44094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3. </a:t>
            </a:r>
            <a:r>
              <a:rPr sz="1260" b="0" i="0" u="none">
                <a:solidFill>
                  <a:srgbClr val="4338CA"/>
                </a:solidFill>
                <a:highlight>
                  <a:srgbClr val="F1F5F9"/>
                </a:highlight>
                <a:latin typeface="JetBrains Mono"/>
                <a:ea typeface="Noto Sans Mono CJK JP"/>
              </a:rPr>
              <a:t>ScatterChart</a:t>
            </a:r>
            <a:r>
              <a:rPr sz="1400" b="1" i="0" u="none">
                <a:solidFill>
                  <a:srgbClr val="334155"/>
                </a:solidFill>
                <a:latin typeface="Inter"/>
                <a:ea typeface="Hiragino Sans"/>
              </a:rPr>
              <a:t> — XY Plots &amp; 3D Bubbles</a:t>
            </a:r>
          </a:p>
        </p:txBody>
      </p:sp>
      <p:sp>
        <p:nvSpPr>
          <p:cNvPr id="12" name="TextBox 11"/>
          <p:cNvSpPr txBox="1"/>
          <p:nvPr/>
        </p:nvSpPr>
        <p:spPr>
          <a:xfrm>
            <a:off x="546100" y="4931568"/>
            <a:ext cx="436981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Plots continuous </a:t>
            </a:r>
            <a:r>
              <a:rPr sz="1035" b="0" i="0" u="none">
                <a:solidFill>
                  <a:srgbClr val="4338CA"/>
                </a:solidFill>
                <a:highlight>
                  <a:srgbClr val="F1F5F9"/>
                </a:highlight>
                <a:latin typeface="JetBrains Mono"/>
                <a:ea typeface="Noto Sans Mono CJK JP"/>
              </a:rPr>
              <a:t>(x, y)</a:t>
            </a:r>
            <a:r>
              <a:rPr sz="1150" b="0" i="0" u="none">
                <a:solidFill>
                  <a:srgbClr val="334155"/>
                </a:solidFill>
                <a:latin typeface="Inter"/>
                <a:ea typeface="Hiragino Sans"/>
              </a:rPr>
              <a:t> coordinates or 3-tuple </a:t>
            </a:r>
            <a:r>
              <a:rPr sz="1035" b="0" i="0" u="none">
                <a:solidFill>
                  <a:srgbClr val="4338CA"/>
                </a:solidFill>
                <a:highlight>
                  <a:srgbClr val="F1F5F9"/>
                </a:highlight>
                <a:latin typeface="JetBrains Mono"/>
                <a:ea typeface="Noto Sans Mono CJK JP"/>
              </a:rPr>
              <a:t>(x, y, radius)</a:t>
            </a:r>
            <a:r>
              <a:rPr sz="1150" b="0" i="0" u="none">
                <a:solidFill>
                  <a:srgbClr val="334155"/>
                </a:solidFill>
                <a:latin typeface="Inter"/>
                <a:ea typeface="Hiragino Sans"/>
              </a:rPr>
              <a:t> bubbles across dual independent </a:t>
            </a:r>
            <a:r>
              <a:rPr sz="1035" b="0" i="0" u="none">
                <a:solidFill>
                  <a:srgbClr val="4338CA"/>
                </a:solidFill>
                <a:highlight>
                  <a:srgbClr val="F1F5F9"/>
                </a:highlight>
                <a:latin typeface="JetBrains Mono"/>
                <a:ea typeface="Noto Sans Mono CJK JP"/>
              </a:rPr>
              <a:t>linear</a:t>
            </a:r>
            <a:r>
              <a:rPr sz="1150" b="0" i="0" u="none">
                <a:solidFill>
                  <a:srgbClr val="334155"/>
                </a:solidFill>
                <a:latin typeface="Inter"/>
                <a:ea typeface="Hiragino Sans"/>
              </a:rPr>
              <a:t> or </a:t>
            </a:r>
            <a:r>
              <a:rPr sz="1035" b="0" i="0" u="none">
                <a:solidFill>
                  <a:srgbClr val="4338CA"/>
                </a:solidFill>
                <a:highlight>
                  <a:srgbClr val="F1F5F9"/>
                </a:highlight>
                <a:latin typeface="JetBrains Mono"/>
                <a:ea typeface="Noto Sans Mono CJK JP"/>
              </a:rPr>
              <a:t>log</a:t>
            </a:r>
            <a:r>
              <a:rPr sz="1150" b="0" i="0" u="none">
                <a:solidFill>
                  <a:srgbClr val="334155"/>
                </a:solidFill>
                <a:latin typeface="Inter"/>
                <a:ea typeface="Hiragino Sans"/>
              </a:rPr>
              <a:t> axes.</a:t>
            </a:r>
          </a:p>
        </p:txBody>
      </p:sp>
      <p:sp>
        <p:nvSpPr>
          <p:cNvPr id="13" name="TextBox 12"/>
          <p:cNvSpPr txBox="1"/>
          <p:nvPr/>
        </p:nvSpPr>
        <p:spPr>
          <a:xfrm>
            <a:off x="546100" y="5582840"/>
            <a:ext cx="436981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Combine named </a:t>
            </a:r>
            <a:r>
              <a:rPr sz="1035" b="0" i="0" u="none">
                <a:solidFill>
                  <a:srgbClr val="4338CA"/>
                </a:solidFill>
                <a:highlight>
                  <a:srgbClr val="F1F5F9"/>
                </a:highlight>
                <a:latin typeface="JetBrains Mono"/>
                <a:ea typeface="Noto Sans Mono CJK JP"/>
              </a:rPr>
              <a:t>add_series(...)</a:t>
            </a:r>
            <a:r>
              <a:rPr sz="1150" b="0" i="0" u="none">
                <a:solidFill>
                  <a:srgbClr val="334155"/>
                </a:solidFill>
                <a:latin typeface="Inter"/>
                <a:ea typeface="Hiragino Sans"/>
              </a:rPr>
              <a:t> clusters with individually labeled benchmark points via </a:t>
            </a:r>
            <a:r>
              <a:rPr sz="1035" b="0" i="0" u="none">
                <a:solidFill>
                  <a:srgbClr val="4338CA"/>
                </a:solidFill>
                <a:highlight>
                  <a:srgbClr val="F1F5F9"/>
                </a:highlight>
                <a:latin typeface="JetBrains Mono"/>
                <a:ea typeface="Noto Sans Mono CJK JP"/>
              </a:rPr>
              <a:t>chart.add(xy, label=...)</a:t>
            </a:r>
            <a:r>
              <a:rPr sz="1150" b="0" i="0" u="none">
                <a:solidFill>
                  <a:srgbClr val="334155"/>
                </a:solidFill>
                <a:latin typeface="Inter"/>
                <a:ea typeface="Hiragino Sans"/>
              </a:rPr>
              <a:t>.</a:t>
            </a:r>
          </a:p>
        </p:txBody>
      </p:sp>
      <p:pic>
        <p:nvPicPr>
          <p:cNvPr id="14" name="Picture 13" descr="pie_radar_scatter.png"/>
          <p:cNvPicPr>
            <a:picLocks noChangeAspect="1"/>
          </p:cNvPicPr>
          <p:nvPr/>
        </p:nvPicPr>
        <p:blipFill>
          <a:blip r:embed="rId3"/>
          <a:stretch>
            <a:fillRect/>
          </a:stretch>
        </p:blipFill>
        <p:spPr>
          <a:xfrm>
            <a:off x="4953000" y="890243"/>
            <a:ext cx="6731000" cy="5331512"/>
          </a:xfrm>
          <a:prstGeom prst="rect">
            <a:avLst/>
          </a:prstGeom>
        </p:spPr>
      </p:pic>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Engineering Roadmaps &amp; Timelines (</a:t>
            </a:r>
            <a:r>
              <a:rPr sz="2340" b="0" i="0" u="none">
                <a:solidFill>
                  <a:srgbClr val="4338CA"/>
                </a:solidFill>
                <a:highlight>
                  <a:srgbClr val="F1F5F9"/>
                </a:highlight>
                <a:latin typeface="JetBrains Mono"/>
                <a:ea typeface="Noto Sans Mono CJK JP"/>
              </a:rPr>
              <a:t>GanttChart</a:t>
            </a:r>
            <a:r>
              <a:rPr sz="2600" b="1" i="0" u="none">
                <a:solidFill>
                  <a:srgbClr val="1A73E8"/>
                </a:solidFill>
                <a:latin typeface="Inter"/>
                <a:ea typeface="Hiragino Sans"/>
              </a:rPr>
              <a:t>)</a:t>
            </a:r>
          </a:p>
        </p:txBody>
      </p:sp>
      <p:sp>
        <p:nvSpPr>
          <p:cNvPr id="4" name="TextBox 3"/>
          <p:cNvSpPr txBox="1"/>
          <p:nvPr/>
        </p:nvSpPr>
        <p:spPr>
          <a:xfrm>
            <a:off x="508000" y="889000"/>
            <a:ext cx="42773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Declarative Project Schedules as Code</a:t>
            </a:r>
          </a:p>
        </p:txBody>
      </p:sp>
      <p:sp>
        <p:nvSpPr>
          <p:cNvPr id="5" name="TextBox 4"/>
          <p:cNvSpPr txBox="1"/>
          <p:nvPr/>
        </p:nvSpPr>
        <p:spPr>
          <a:xfrm>
            <a:off x="508000" y="1245790"/>
            <a:ext cx="4277360" cy="817562"/>
          </a:xfrm>
          <a:prstGeom prst="rect">
            <a:avLst/>
          </a:prstGeom>
          <a:noFill/>
        </p:spPr>
        <p:txBody>
          <a:bodyPr wrap="square" lIns="0" rIns="0" tIns="0" bIns="0" anchor="t">
            <a:spAutoFit/>
          </a:bodyPr>
          <a:lstStyle/>
          <a:p>
            <a:pPr algn="l">
              <a:lnSpc>
                <a:spcPct val="117000"/>
              </a:lnSpc>
            </a:pPr>
            <a:r>
              <a:rPr sz="1150" b="0" i="0" u="none">
                <a:solidFill>
                  <a:srgbClr val="334155"/>
                </a:solidFill>
                <a:latin typeface="Inter"/>
                <a:ea typeface="Hiragino Sans"/>
              </a:rPr>
              <a:t>Maintaining engineering roadmaps in external spreadsheet or GUI tools makes version control diffs impossible. </a:t>
            </a:r>
            <a:r>
              <a:rPr sz="1035" b="0" i="0" u="none">
                <a:solidFill>
                  <a:srgbClr val="4338CA"/>
                </a:solidFill>
                <a:highlight>
                  <a:srgbClr val="F1F5F9"/>
                </a:highlight>
                <a:latin typeface="JetBrains Mono"/>
                <a:ea typeface="Noto Sans Mono CJK JP"/>
              </a:rPr>
              <a:t>GanttChart</a:t>
            </a:r>
            <a:r>
              <a:rPr sz="1150" b="0" i="0" u="none">
                <a:solidFill>
                  <a:srgbClr val="334155"/>
                </a:solidFill>
                <a:latin typeface="Inter"/>
                <a:ea typeface="Hiragino Sans"/>
              </a:rPr>
              <a:t> models schedules directly in Python:</a:t>
            </a:r>
          </a:p>
        </p:txBody>
      </p:sp>
      <p:sp>
        <p:nvSpPr>
          <p:cNvPr id="6" name="TextBox 5"/>
          <p:cNvSpPr txBox="1"/>
          <p:nvPr/>
        </p:nvSpPr>
        <p:spPr>
          <a:xfrm>
            <a:off x="508000" y="2279253"/>
            <a:ext cx="427736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Core Schedule Building Blocks</a:t>
            </a:r>
          </a:p>
        </p:txBody>
      </p:sp>
      <p:sp>
        <p:nvSpPr>
          <p:cNvPr id="7" name="TextBox 6"/>
          <p:cNvSpPr txBox="1"/>
          <p:nvPr/>
        </p:nvSpPr>
        <p:spPr>
          <a:xfrm>
            <a:off x="546100" y="2591593"/>
            <a:ext cx="4237736" cy="38219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add_section(name)</a:t>
            </a:r>
            <a:r>
              <a:rPr sz="1150" b="0" i="0" u="none">
                <a:solidFill>
                  <a:srgbClr val="334155"/>
                </a:solidFill>
                <a:latin typeface="Inter"/>
                <a:ea typeface="Hiragino Sans"/>
              </a:rPr>
              <a:t>: Full-width horizontal divider bands that group tasks by workstream or team.</a:t>
            </a:r>
          </a:p>
        </p:txBody>
      </p:sp>
      <p:sp>
        <p:nvSpPr>
          <p:cNvPr id="8" name="TextBox 7"/>
          <p:cNvSpPr txBox="1"/>
          <p:nvPr/>
        </p:nvSpPr>
        <p:spPr>
          <a:xfrm>
            <a:off x="546100" y="3038475"/>
            <a:ext cx="4237736" cy="182562"/>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add_task(name, start, end, style, progress=...)</a:t>
            </a:r>
            <a:r>
              <a:rPr sz="1150" b="0" i="0" u="none">
                <a:solidFill>
                  <a:srgbClr val="334155"/>
                </a:solidFill>
                <a:latin typeface="Inter"/>
                <a:ea typeface="Hiragino Sans"/>
              </a:rPr>
              <a:t>:</a:t>
            </a:r>
          </a:p>
        </p:txBody>
      </p:sp>
      <p:sp>
        <p:nvSpPr>
          <p:cNvPr id="9" name="TextBox 8"/>
          <p:cNvSpPr txBox="1"/>
          <p:nvPr/>
        </p:nvSpPr>
        <p:spPr>
          <a:xfrm>
            <a:off x="800100" y="3236515"/>
            <a:ext cx="3973576" cy="592931"/>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start</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end</a:t>
            </a:r>
            <a:r>
              <a:rPr sz="1150" b="0" i="0" u="none">
                <a:solidFill>
                  <a:srgbClr val="334155"/>
                </a:solidFill>
                <a:latin typeface="Inter"/>
                <a:ea typeface="Hiragino Sans"/>
              </a:rPr>
              <a:t> accept column names (</a:t>
            </a:r>
            <a:r>
              <a:rPr sz="1035" b="0" i="0" u="none">
                <a:solidFill>
                  <a:srgbClr val="4338CA"/>
                </a:solidFill>
                <a:highlight>
                  <a:srgbClr val="F1F5F9"/>
                </a:highlight>
                <a:latin typeface="JetBrains Mono"/>
                <a:ea typeface="Noto Sans Mono CJK JP"/>
              </a:rPr>
              <a:t>"Apr"</a:t>
            </a:r>
            <a:r>
              <a:rPr sz="1150" b="0" i="0" u="none">
                <a:solidFill>
                  <a:srgbClr val="334155"/>
                </a:solidFill>
                <a:latin typeface="Inter"/>
                <a:ea typeface="Hiragino Sans"/>
              </a:rPr>
              <a:t>) or continuous floating-point column indices (</a:t>
            </a:r>
            <a:r>
              <a:rPr sz="1035" b="0" i="0" u="none">
                <a:solidFill>
                  <a:srgbClr val="4338CA"/>
                </a:solidFill>
                <a:highlight>
                  <a:srgbClr val="F1F5F9"/>
                </a:highlight>
                <a:latin typeface="JetBrains Mono"/>
                <a:ea typeface="Noto Sans Mono CJK JP"/>
              </a:rPr>
              <a:t>1.5</a:t>
            </a:r>
            <a:r>
              <a:rPr sz="1150" b="0" i="0" u="none">
                <a:solidFill>
                  <a:srgbClr val="334155"/>
                </a:solidFill>
                <a:latin typeface="Inter"/>
                <a:ea typeface="Hiragino Sans"/>
              </a:rPr>
              <a:t> = middle of 2nd column).</a:t>
            </a:r>
          </a:p>
        </p:txBody>
      </p:sp>
      <p:sp>
        <p:nvSpPr>
          <p:cNvPr id="10" name="TextBox 9"/>
          <p:cNvSpPr txBox="1"/>
          <p:nvPr/>
        </p:nvSpPr>
        <p:spPr>
          <a:xfrm>
            <a:off x="800100" y="3887787"/>
            <a:ext cx="3973576" cy="605631"/>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progress</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0.0</a:t>
            </a:r>
            <a:r>
              <a:rPr sz="1150" b="0" i="0" u="none">
                <a:solidFill>
                  <a:srgbClr val="334155"/>
                </a:solidFill>
                <a:latin typeface="Inter"/>
                <a:ea typeface="Hiragino Sans"/>
              </a:rPr>
              <a:t> to </a:t>
            </a:r>
            <a:r>
              <a:rPr sz="1035" b="0" i="0" u="none">
                <a:solidFill>
                  <a:srgbClr val="4338CA"/>
                </a:solidFill>
                <a:highlight>
                  <a:srgbClr val="F1F5F9"/>
                </a:highlight>
                <a:latin typeface="JetBrains Mono"/>
                <a:ea typeface="Noto Sans Mono CJK JP"/>
              </a:rPr>
              <a:t>1.0</a:t>
            </a:r>
            <a:r>
              <a:rPr sz="1150" b="0" i="0" u="none">
                <a:solidFill>
                  <a:srgbClr val="334155"/>
                </a:solidFill>
                <a:latin typeface="Inter"/>
                <a:ea typeface="Hiragino Sans"/>
              </a:rPr>
              <a:t>) renders a two-tone completion fill bar with percentage text (</a:t>
            </a:r>
            <a:r>
              <a:rPr sz="1035" b="0" i="0" u="none">
                <a:solidFill>
                  <a:srgbClr val="4338CA"/>
                </a:solidFill>
                <a:highlight>
                  <a:srgbClr val="F1F5F9"/>
                </a:highlight>
                <a:latin typeface="JetBrains Mono"/>
                <a:ea typeface="Noto Sans Mono CJK JP"/>
              </a:rPr>
              <a:t>progress_text_style</a:t>
            </a:r>
            <a:r>
              <a:rPr sz="1150" b="0" i="0" u="none">
                <a:solidFill>
                  <a:srgbClr val="334155"/>
                </a:solidFill>
                <a:latin typeface="Inter"/>
                <a:ea typeface="Hiragino Sans"/>
              </a:rPr>
              <a:t>).</a:t>
            </a:r>
          </a:p>
        </p:txBody>
      </p:sp>
      <p:sp>
        <p:nvSpPr>
          <p:cNvPr id="11" name="TextBox 10"/>
          <p:cNvSpPr txBox="1"/>
          <p:nvPr/>
        </p:nvSpPr>
        <p:spPr>
          <a:xfrm>
            <a:off x="546100" y="4570809"/>
            <a:ext cx="4237736" cy="39489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add_milestone(name, at, style)</a:t>
            </a:r>
            <a:r>
              <a:rPr sz="1150" b="0" i="0" u="none">
                <a:solidFill>
                  <a:srgbClr val="334155"/>
                </a:solidFill>
                <a:latin typeface="Inter"/>
                <a:ea typeface="Hiragino Sans"/>
              </a:rPr>
              <a:t>: Renders a diamond milestone marker at exact timeline coordinate </a:t>
            </a:r>
            <a:r>
              <a:rPr sz="1035" b="0" i="0" u="none">
                <a:solidFill>
                  <a:srgbClr val="4338CA"/>
                </a:solidFill>
                <a:highlight>
                  <a:srgbClr val="F1F5F9"/>
                </a:highlight>
                <a:latin typeface="JetBrains Mono"/>
                <a:ea typeface="Noto Sans Mono CJK JP"/>
              </a:rPr>
              <a:t>at</a:t>
            </a:r>
            <a:r>
              <a:rPr sz="1150" b="0" i="0" u="none">
                <a:solidFill>
                  <a:srgbClr val="334155"/>
                </a:solidFill>
                <a:latin typeface="Inter"/>
                <a:ea typeface="Hiragino Sans"/>
              </a:rPr>
              <a:t>.</a:t>
            </a:r>
          </a:p>
        </p:txBody>
      </p:sp>
      <p:sp>
        <p:nvSpPr>
          <p:cNvPr id="12" name="TextBox 11"/>
          <p:cNvSpPr txBox="1"/>
          <p:nvPr/>
        </p:nvSpPr>
        <p:spPr>
          <a:xfrm>
            <a:off x="546100" y="5017690"/>
            <a:ext cx="4237736" cy="586581"/>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add_dependency(from_task, to_task)</a:t>
            </a:r>
            <a:r>
              <a:rPr sz="1150" b="0" i="0" u="none">
                <a:solidFill>
                  <a:srgbClr val="334155"/>
                </a:solidFill>
                <a:latin typeface="Inter"/>
                <a:ea typeface="Hiragino Sans"/>
              </a:rPr>
              <a:t>: Routes orthogonal finish-to-start dependency arrows between tasks.</a:t>
            </a:r>
          </a:p>
        </p:txBody>
      </p:sp>
      <p:sp>
        <p:nvSpPr>
          <p:cNvPr id="13" name="TextBox 12"/>
          <p:cNvSpPr txBox="1"/>
          <p:nvPr/>
        </p:nvSpPr>
        <p:spPr>
          <a:xfrm>
            <a:off x="546100" y="5668962"/>
            <a:ext cx="4237736" cy="38219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add_marker(at, style, label="Today")</a:t>
            </a:r>
            <a:r>
              <a:rPr sz="1150" b="0" i="0" u="none">
                <a:solidFill>
                  <a:srgbClr val="334155"/>
                </a:solidFill>
                <a:latin typeface="Inter"/>
                <a:ea typeface="Hiragino Sans"/>
              </a:rPr>
              <a:t>: Draws a vertical status line across all rows.</a:t>
            </a:r>
          </a:p>
        </p:txBody>
      </p:sp>
      <p:pic>
        <p:nvPicPr>
          <p:cNvPr id="14" name="Picture 13" descr="gantt_roadmap.png"/>
          <p:cNvPicPr>
            <a:picLocks noChangeAspect="1"/>
          </p:cNvPicPr>
          <p:nvPr/>
        </p:nvPicPr>
        <p:blipFill>
          <a:blip r:embed="rId3"/>
          <a:stretch>
            <a:fillRect/>
          </a:stretch>
        </p:blipFill>
        <p:spPr>
          <a:xfrm>
            <a:off x="4826000" y="889952"/>
            <a:ext cx="6858000" cy="5332095"/>
          </a:xfrm>
          <a:prstGeom prst="rect">
            <a:avLst/>
          </a:prstGeom>
        </p:spPr>
      </p:pic>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ivider.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The 6 Domain Diagram Engines (</a:t>
            </a:r>
            <a:r>
              <a:rPr sz="2340" b="0" i="0" u="none">
                <a:solidFill>
                  <a:srgbClr val="4338CA"/>
                </a:solidFill>
                <a:highlight>
                  <a:srgbClr val="F1F5F9"/>
                </a:highlight>
                <a:latin typeface="JetBrains Mono"/>
                <a:ea typeface="Noto Sans Mono CJK JP"/>
              </a:rPr>
              <a:t>drawlib.diagrams</a:t>
            </a:r>
            <a:r>
              <a:rPr sz="2600" b="1" i="0" u="none">
                <a:solidFill>
                  <a:srgbClr val="1A73E8"/>
                </a:solidFill>
                <a:latin typeface="Inter"/>
                <a:ea typeface="Hiragino Sans"/>
              </a:rPr>
              <a:t>)</a:t>
            </a:r>
          </a:p>
        </p:txBody>
      </p:sp>
      <p:sp>
        <p:nvSpPr>
          <p:cNvPr id="4" name="TextBox 3"/>
          <p:cNvSpPr txBox="1"/>
          <p:nvPr/>
        </p:nvSpPr>
        <p:spPr>
          <a:xfrm>
            <a:off x="508000" y="889000"/>
            <a:ext cx="454152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Purpose-Built Engines with Shared Architecture</a:t>
            </a:r>
          </a:p>
        </p:txBody>
      </p:sp>
      <p:sp>
        <p:nvSpPr>
          <p:cNvPr id="5" name="TextBox 4"/>
          <p:cNvSpPr txBox="1"/>
          <p:nvPr/>
        </p:nvSpPr>
        <p:spPr>
          <a:xfrm>
            <a:off x="508000" y="1526381"/>
            <a:ext cx="4541520" cy="817562"/>
          </a:xfrm>
          <a:prstGeom prst="rect">
            <a:avLst/>
          </a:prstGeom>
          <a:noFill/>
        </p:spPr>
        <p:txBody>
          <a:bodyPr wrap="square" lIns="0" rIns="0" tIns="0" bIns="0" anchor="t">
            <a:spAutoFit/>
          </a:bodyPr>
          <a:lstStyle/>
          <a:p>
            <a:pPr algn="l">
              <a:lnSpc>
                <a:spcPct val="117000"/>
              </a:lnSpc>
            </a:pPr>
            <a:r>
              <a:rPr sz="1150" b="0" i="0" u="none">
                <a:solidFill>
                  <a:srgbClr val="334155"/>
                </a:solidFill>
                <a:latin typeface="Inter"/>
                <a:ea typeface="Hiragino Sans"/>
              </a:rPr>
              <a:t>Unlike black-box text-to-diagram tools (PlantUML, Mermaid) that scramble your layout whenever a label changes, </a:t>
            </a:r>
            <a:r>
              <a:rPr sz="1035" b="0" i="0" u="none">
                <a:solidFill>
                  <a:srgbClr val="4338CA"/>
                </a:solidFill>
                <a:highlight>
                  <a:srgbClr val="F1F5F9"/>
                </a:highlight>
                <a:latin typeface="JetBrains Mono"/>
                <a:ea typeface="Noto Sans Mono CJK JP"/>
              </a:rPr>
              <a:t>drawlib.diagrams</a:t>
            </a:r>
            <a:r>
              <a:rPr sz="1150" b="0" i="0" u="none">
                <a:solidFill>
                  <a:srgbClr val="334155"/>
                </a:solidFill>
                <a:latin typeface="Inter"/>
                <a:ea typeface="Hiragino Sans"/>
              </a:rPr>
              <a:t> combines </a:t>
            </a:r>
            <a:r>
              <a:rPr sz="1150" b="1" i="0" u="none">
                <a:solidFill>
                  <a:srgbClr val="334155"/>
                </a:solidFill>
                <a:latin typeface="Inter"/>
                <a:ea typeface="Hiragino Sans"/>
              </a:rPr>
              <a:t>deterministic coordinate placement</a:t>
            </a:r>
            <a:r>
              <a:rPr sz="1150" b="0" i="0" u="none">
                <a:solidFill>
                  <a:srgbClr val="334155"/>
                </a:solidFill>
                <a:latin typeface="Inter"/>
                <a:ea typeface="Hiragino Sans"/>
              </a:rPr>
              <a:t> with </a:t>
            </a:r>
            <a:r>
              <a:rPr sz="1150" b="1" i="0" u="none">
                <a:solidFill>
                  <a:srgbClr val="334155"/>
                </a:solidFill>
                <a:latin typeface="Inter"/>
                <a:ea typeface="Hiragino Sans"/>
              </a:rPr>
              <a:t>intelligent boundary &amp; wire automation</a:t>
            </a:r>
            <a:r>
              <a:rPr sz="1150" b="0" i="0" u="none">
                <a:solidFill>
                  <a:srgbClr val="334155"/>
                </a:solidFill>
                <a:latin typeface="Inter"/>
                <a:ea typeface="Hiragino Sans"/>
              </a:rPr>
              <a:t>:</a:t>
            </a:r>
          </a:p>
        </p:txBody>
      </p:sp>
      <p:sp>
        <p:nvSpPr>
          <p:cNvPr id="6" name="TextBox 5"/>
          <p:cNvSpPr txBox="1"/>
          <p:nvPr/>
        </p:nvSpPr>
        <p:spPr>
          <a:xfrm>
            <a:off x="508000" y="2559843"/>
            <a:ext cx="45415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4 Shared Architectural Guarantees</a:t>
            </a:r>
          </a:p>
        </p:txBody>
      </p:sp>
      <p:sp>
        <p:nvSpPr>
          <p:cNvPr id="7" name="TextBox 6"/>
          <p:cNvSpPr txBox="1"/>
          <p:nvPr/>
        </p:nvSpPr>
        <p:spPr>
          <a:xfrm>
            <a:off x="330200" y="2865834"/>
            <a:ext cx="4726432" cy="797321"/>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1.	</a:t>
            </a:r>
            <a:r>
              <a:rPr sz="1150" b="1" i="0" u="none">
                <a:solidFill>
                  <a:srgbClr val="4F46E5"/>
                </a:solidFill>
                <a:latin typeface="Inter"/>
                <a:ea typeface="Hiragino Sans"/>
              </a:rPr>
              <a:t>Center &amp; Icon Coordinate Anchoring</a:t>
            </a:r>
            <a:r>
              <a:rPr sz="1150" b="0" i="0" u="none">
                <a:solidFill>
                  <a:srgbClr val="334155"/>
                </a:solidFill>
                <a:latin typeface="Inter"/>
                <a:ea typeface="Hiragino Sans"/>
              </a:rPr>
              <a:t>: Passing </a:t>
            </a:r>
            <a:r>
              <a:rPr sz="1035" b="0" i="0" u="none">
                <a:solidFill>
                  <a:srgbClr val="4338CA"/>
                </a:solidFill>
                <a:highlight>
                  <a:srgbClr val="F1F5F9"/>
                </a:highlight>
                <a:latin typeface="JetBrains Mono"/>
                <a:ea typeface="Noto Sans Mono CJK JP"/>
              </a:rPr>
              <a:t>xy=(x, y)</a:t>
            </a:r>
            <a:r>
              <a:rPr sz="1150" b="0" i="0" u="none">
                <a:solidFill>
                  <a:srgbClr val="334155"/>
                </a:solidFill>
                <a:latin typeface="Inter"/>
                <a:ea typeface="Hiragino Sans"/>
              </a:rPr>
              <a:t> to </a:t>
            </a:r>
            <a:r>
              <a:rPr sz="1035" b="0" i="0" u="none">
                <a:solidFill>
                  <a:srgbClr val="4338CA"/>
                </a:solidFill>
                <a:highlight>
                  <a:srgbClr val="F1F5F9"/>
                </a:highlight>
                <a:latin typeface="JetBrains Mono"/>
                <a:ea typeface="Noto Sans Mono CJK JP"/>
              </a:rPr>
              <a:t>d.add(...)</a:t>
            </a:r>
            <a:r>
              <a:rPr sz="1150" b="0" i="0" u="none">
                <a:solidFill>
                  <a:srgbClr val="334155"/>
                </a:solidFill>
                <a:latin typeface="Inter"/>
                <a:ea typeface="Hiragino Sans"/>
              </a:rPr>
              <a:t> anchors the exact geometric center of the card or icon—ensuring aligned nodes always connect with perfectly straight horizontal or vertical wires.</a:t>
            </a:r>
          </a:p>
        </p:txBody>
      </p:sp>
      <p:sp>
        <p:nvSpPr>
          <p:cNvPr id="8" name="TextBox 7"/>
          <p:cNvSpPr txBox="1"/>
          <p:nvPr/>
        </p:nvSpPr>
        <p:spPr>
          <a:xfrm>
            <a:off x="330200" y="3727846"/>
            <a:ext cx="4726432" cy="803671"/>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2.	</a:t>
            </a:r>
            <a:r>
              <a:rPr sz="1150" b="1" i="0" u="none">
                <a:solidFill>
                  <a:srgbClr val="4F46E5"/>
                </a:solidFill>
                <a:latin typeface="Inter"/>
                <a:ea typeface="Hiragino Sans"/>
              </a:rPr>
              <a:t>Universal </a:t>
            </a:r>
            <a:r>
              <a:rPr sz="1035" b="0" i="0" u="none">
                <a:solidFill>
                  <a:srgbClr val="4338CA"/>
                </a:solidFill>
                <a:highlight>
                  <a:srgbClr val="F1F5F9"/>
                </a:highlight>
                <a:latin typeface="JetBrains Mono"/>
                <a:ea typeface="Noto Sans Mono CJK JP"/>
              </a:rPr>
              <a:t>Connectable</a:t>
            </a:r>
            <a:r>
              <a:rPr sz="1150" b="1" i="0" u="none">
                <a:solidFill>
                  <a:srgbClr val="4F46E5"/>
                </a:solidFill>
                <a:latin typeface="Inter"/>
                <a:ea typeface="Hiragino Sans"/>
              </a:rPr>
              <a:t> Protocol</a:t>
            </a:r>
            <a:r>
              <a:rPr sz="1150" b="0" i="0" u="none">
                <a:solidFill>
                  <a:srgbClr val="334155"/>
                </a:solidFill>
                <a:latin typeface="Inter"/>
                <a:ea typeface="Hiragino Sans"/>
              </a:rPr>
              <a:t>: Nodes, groups, entities, classes, states, and </a:t>
            </a:r>
            <a:r>
              <a:rPr sz="1035" b="0" i="0" u="none">
                <a:solidFill>
                  <a:srgbClr val="4338CA"/>
                </a:solidFill>
                <a:highlight>
                  <a:srgbClr val="F1F5F9"/>
                </a:highlight>
                <a:latin typeface="JetBrains Mono"/>
                <a:ea typeface="Noto Sans Mono CJK JP"/>
              </a:rPr>
              <a:t>Junction</a:t>
            </a:r>
            <a:r>
              <a:rPr sz="1150" b="0" i="0" u="none">
                <a:solidFill>
                  <a:srgbClr val="334155"/>
                </a:solidFill>
                <a:latin typeface="Inter"/>
                <a:ea typeface="Hiragino Sans"/>
              </a:rPr>
              <a:t> waypoints share dynamic boundary clipping, </a:t>
            </a:r>
            <a:r>
              <a:rPr sz="1035" b="0" i="0" u="none">
                <a:solidFill>
                  <a:srgbClr val="4338CA"/>
                </a:solidFill>
                <a:highlight>
                  <a:srgbClr val="F1F5F9"/>
                </a:highlight>
                <a:latin typeface="JetBrains Mono"/>
                <a:ea typeface="Noto Sans Mono CJK JP"/>
              </a:rPr>
              <a:t>start_side</a:t>
            </a:r>
            <a:r>
              <a:rPr sz="1150" b="0" i="0" u="none">
                <a:solidFill>
                  <a:srgbClr val="334155"/>
                </a:solidFill>
                <a:latin typeface="Inter"/>
                <a:ea typeface="Hiragino Sans"/>
              </a:rPr>
              <a:t>/</a:t>
            </a:r>
            <a:r>
              <a:rPr sz="1035" b="0" i="0" u="none">
                <a:solidFill>
                  <a:srgbClr val="4338CA"/>
                </a:solidFill>
                <a:highlight>
                  <a:srgbClr val="F1F5F9"/>
                </a:highlight>
                <a:latin typeface="JetBrains Mono"/>
                <a:ea typeface="Noto Sans Mono CJK JP"/>
              </a:rPr>
              <a:t>end_side</a:t>
            </a:r>
            <a:r>
              <a:rPr sz="1150" b="0" i="0" u="none">
                <a:solidFill>
                  <a:srgbClr val="334155"/>
                </a:solidFill>
                <a:latin typeface="Inter"/>
                <a:ea typeface="Hiragino Sans"/>
              </a:rPr>
              <a:t> port selection, and smart </a:t>
            </a:r>
            <a:r>
              <a:rPr sz="1035" b="0" i="0" u="none">
                <a:solidFill>
                  <a:srgbClr val="4338CA"/>
                </a:solidFill>
                <a:highlight>
                  <a:srgbClr val="F1F5F9"/>
                </a:highlight>
                <a:latin typeface="JetBrains Mono"/>
                <a:ea typeface="Noto Sans Mono CJK JP"/>
              </a:rPr>
              <a:t>"orthogonal"</a:t>
            </a:r>
            <a:r>
              <a:rPr sz="1150" b="0" i="0" u="none">
                <a:solidFill>
                  <a:srgbClr val="334155"/>
                </a:solidFill>
                <a:latin typeface="Inter"/>
                <a:ea typeface="Hiragino Sans"/>
              </a:rPr>
              <a:t> / </a:t>
            </a:r>
            <a:r>
              <a:rPr sz="1035" b="0" i="0" u="none">
                <a:solidFill>
                  <a:srgbClr val="4338CA"/>
                </a:solidFill>
                <a:highlight>
                  <a:srgbClr val="F1F5F9"/>
                </a:highlight>
                <a:latin typeface="JetBrains Mono"/>
                <a:ea typeface="Noto Sans Mono CJK JP"/>
              </a:rPr>
              <a:t>"direct"</a:t>
            </a:r>
            <a:r>
              <a:rPr sz="1150" b="0" i="0" u="none">
                <a:solidFill>
                  <a:srgbClr val="334155"/>
                </a:solidFill>
                <a:latin typeface="Inter"/>
                <a:ea typeface="Hiragino Sans"/>
              </a:rPr>
              <a:t> / curved </a:t>
            </a:r>
            <a:r>
              <a:rPr sz="1035" b="0" i="0" u="none">
                <a:solidFill>
                  <a:srgbClr val="4338CA"/>
                </a:solidFill>
                <a:highlight>
                  <a:srgbClr val="F1F5F9"/>
                </a:highlight>
                <a:latin typeface="JetBrains Mono"/>
                <a:ea typeface="Noto Sans Mono CJK JP"/>
              </a:rPr>
              <a:t>bend</a:t>
            </a:r>
            <a:r>
              <a:rPr sz="1150" b="0" i="0" u="none">
                <a:solidFill>
                  <a:srgbClr val="334155"/>
                </a:solidFill>
                <a:latin typeface="Inter"/>
                <a:ea typeface="Hiragino Sans"/>
              </a:rPr>
              <a:t> routing.</a:t>
            </a:r>
          </a:p>
        </p:txBody>
      </p:sp>
      <p:sp>
        <p:nvSpPr>
          <p:cNvPr id="9" name="TextBox 8"/>
          <p:cNvSpPr txBox="1"/>
          <p:nvPr/>
        </p:nvSpPr>
        <p:spPr>
          <a:xfrm>
            <a:off x="330200" y="4583509"/>
            <a:ext cx="4726432" cy="790971"/>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3.	</a:t>
            </a:r>
            <a:r>
              <a:rPr sz="1150" b="1" i="0" u="none">
                <a:solidFill>
                  <a:srgbClr val="4F46E5"/>
                </a:solidFill>
                <a:latin typeface="Inter"/>
                <a:ea typeface="Hiragino Sans"/>
              </a:rPr>
              <a:t>Layout-Preserving </a:t>
            </a:r>
            <a:r>
              <a:rPr sz="1035" b="0" i="0" u="none">
                <a:solidFill>
                  <a:srgbClr val="4338CA"/>
                </a:solidFill>
                <a:highlight>
                  <a:srgbClr val="F1F5F9"/>
                </a:highlight>
                <a:latin typeface="JetBrains Mono"/>
                <a:ea typeface="Noto Sans Mono CJK JP"/>
              </a:rPr>
              <a:t>show=True/False</a:t>
            </a:r>
            <a:r>
              <a:rPr sz="1150" b="0" i="0" u="none">
                <a:solidFill>
                  <a:srgbClr val="334155"/>
                </a:solidFill>
                <a:latin typeface="Inter"/>
                <a:ea typeface="Hiragino Sans"/>
              </a:rPr>
              <a:t>: Hiding any node (</a:t>
            </a:r>
            <a:r>
              <a:rPr sz="1035" b="0" i="0" u="none">
                <a:solidFill>
                  <a:srgbClr val="4338CA"/>
                </a:solidFill>
                <a:highlight>
                  <a:srgbClr val="F1F5F9"/>
                </a:highlight>
                <a:latin typeface="JetBrains Mono"/>
                <a:ea typeface="Noto Sans Mono CJK JP"/>
              </a:rPr>
              <a:t>node.show = False</a:t>
            </a:r>
            <a:r>
              <a:rPr sz="1150" b="0" i="0" u="none">
                <a:solidFill>
                  <a:srgbClr val="334155"/>
                </a:solidFill>
                <a:latin typeface="Inter"/>
                <a:ea typeface="Hiragino Sans"/>
              </a:rPr>
              <a:t>) automatically hides its connected edges and dangling </a:t>
            </a:r>
            <a:r>
              <a:rPr sz="1035" b="0" i="0" u="none">
                <a:solidFill>
                  <a:srgbClr val="4338CA"/>
                </a:solidFill>
                <a:highlight>
                  <a:srgbClr val="F1F5F9"/>
                </a:highlight>
                <a:latin typeface="JetBrains Mono"/>
                <a:ea typeface="Noto Sans Mono CJK JP"/>
              </a:rPr>
              <a:t>fork()</a:t>
            </a:r>
            <a:r>
              <a:rPr sz="1150" b="0" i="0" u="none">
                <a:solidFill>
                  <a:srgbClr val="334155"/>
                </a:solidFill>
                <a:latin typeface="Inter"/>
                <a:ea typeface="Hiragino Sans"/>
              </a:rPr>
              <a:t> stems while </a:t>
            </a:r>
            <a:r>
              <a:rPr sz="1150" b="1" i="0" u="none">
                <a:solidFill>
                  <a:srgbClr val="4F46E5"/>
                </a:solidFill>
                <a:latin typeface="Inter"/>
                <a:ea typeface="Hiragino Sans"/>
              </a:rPr>
              <a:t>keeping </a:t>
            </a:r>
            <a:r>
              <a:rPr sz="1035" b="0" i="0" u="none">
                <a:solidFill>
                  <a:srgbClr val="4338CA"/>
                </a:solidFill>
                <a:highlight>
                  <a:srgbClr val="F1F5F9"/>
                </a:highlight>
                <a:latin typeface="JetBrains Mono"/>
                <a:ea typeface="Noto Sans Mono CJK JP"/>
              </a:rPr>
              <a:t>NodeGroup</a:t>
            </a:r>
            <a:r>
              <a:rPr sz="1150" b="1" i="0" u="none">
                <a:solidFill>
                  <a:srgbClr val="4F46E5"/>
                </a:solidFill>
                <a:latin typeface="Inter"/>
                <a:ea typeface="Hiragino Sans"/>
              </a:rPr>
              <a:t> bounds, swimlanes, and lifeline spacing 100% locked</a:t>
            </a:r>
            <a:r>
              <a:rPr sz="1150" b="0" i="0" u="none">
                <a:solidFill>
                  <a:srgbClr val="334155"/>
                </a:solidFill>
                <a:latin typeface="Inter"/>
                <a:ea typeface="Hiragino Sans"/>
              </a:rPr>
              <a:t>.</a:t>
            </a:r>
          </a:p>
        </p:txBody>
      </p:sp>
      <p:sp>
        <p:nvSpPr>
          <p:cNvPr id="10" name="TextBox 9"/>
          <p:cNvSpPr txBox="1"/>
          <p:nvPr/>
        </p:nvSpPr>
        <p:spPr>
          <a:xfrm>
            <a:off x="330200" y="5439171"/>
            <a:ext cx="4726432" cy="394890"/>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4.	</a:t>
            </a:r>
            <a:r>
              <a:rPr sz="1150" b="1" i="0" u="none">
                <a:solidFill>
                  <a:srgbClr val="4F46E5"/>
                </a:solidFill>
                <a:latin typeface="Inter"/>
                <a:ea typeface="Hiragino Sans"/>
              </a:rPr>
              <a:t>Uniform </a:t>
            </a:r>
            <a:r>
              <a:rPr sz="1035" b="0" i="0" u="none">
                <a:solidFill>
                  <a:srgbClr val="4338CA"/>
                </a:solidFill>
                <a:highlight>
                  <a:srgbClr val="F1F5F9"/>
                </a:highlight>
                <a:latin typeface="JetBrains Mono"/>
                <a:ea typeface="Noto Sans Mono CJK JP"/>
              </a:rPr>
              <a:t>draw(xy, scale=1.0)</a:t>
            </a:r>
            <a:r>
              <a:rPr sz="1150" b="0" i="0" u="none">
                <a:solidFill>
                  <a:srgbClr val="334155"/>
                </a:solidFill>
                <a:latin typeface="Inter"/>
                <a:ea typeface="Hiragino Sans"/>
              </a:rPr>
              <a:t>: Scales the entire diagram proportionally around bottom-left </a:t>
            </a:r>
            <a:r>
              <a:rPr sz="1035" b="0" i="0" u="none">
                <a:solidFill>
                  <a:srgbClr val="4338CA"/>
                </a:solidFill>
                <a:highlight>
                  <a:srgbClr val="F1F5F9"/>
                </a:highlight>
                <a:latin typeface="JetBrains Mono"/>
                <a:ea typeface="Noto Sans Mono CJK JP"/>
              </a:rPr>
              <a:t>xy</a:t>
            </a:r>
            <a:r>
              <a:rPr sz="1150" b="0" i="0" u="none">
                <a:solidFill>
                  <a:srgbClr val="334155"/>
                </a:solidFill>
                <a:latin typeface="Inter"/>
                <a:ea typeface="Hiragino Sans"/>
              </a:rPr>
              <a:t>.</a:t>
            </a:r>
          </a:p>
        </p:txBody>
      </p:sp>
      <p:pic>
        <p:nvPicPr>
          <p:cNvPr id="11" name="Picture 10" descr="diagrams_taxonomy.png"/>
          <p:cNvPicPr>
            <a:picLocks noChangeAspect="1"/>
          </p:cNvPicPr>
          <p:nvPr/>
        </p:nvPicPr>
        <p:blipFill>
          <a:blip r:embed="rId3"/>
          <a:stretch>
            <a:fillRect/>
          </a:stretch>
        </p:blipFill>
        <p:spPr>
          <a:xfrm>
            <a:off x="5080000" y="889634"/>
            <a:ext cx="6604000" cy="5332730"/>
          </a:xfrm>
          <a:prstGeom prst="rect">
            <a:avLst/>
          </a:prstGeom>
        </p:spPr>
      </p:pic>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340" b="0" i="0" u="none">
                <a:solidFill>
                  <a:srgbClr val="4338CA"/>
                </a:solidFill>
                <a:highlight>
                  <a:srgbClr val="F1F5F9"/>
                </a:highlight>
                <a:latin typeface="JetBrains Mono"/>
                <a:ea typeface="Noto Sans Mono CJK JP"/>
              </a:rPr>
              <a:t>ArchitectureDiagram</a:t>
            </a:r>
            <a:r>
              <a:rPr sz="2600" b="1" i="0" u="none">
                <a:solidFill>
                  <a:srgbClr val="1A73E8"/>
                </a:solidFill>
                <a:latin typeface="Inter"/>
                <a:ea typeface="Hiragino Sans"/>
              </a:rPr>
              <a:t> Fundamentals: Icons, Groups &amp; Forks</a:t>
            </a:r>
          </a:p>
        </p:txBody>
      </p:sp>
      <p:sp>
        <p:nvSpPr>
          <p:cNvPr id="4" name="TextBox 3"/>
          <p:cNvSpPr txBox="1"/>
          <p:nvPr/>
        </p:nvSpPr>
        <p:spPr>
          <a:xfrm>
            <a:off x="508000" y="889000"/>
            <a:ext cx="454152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Why </a:t>
            </a:r>
            <a:r>
              <a:rPr sz="1530" b="0" i="0" u="none">
                <a:solidFill>
                  <a:srgbClr val="4338CA"/>
                </a:solidFill>
                <a:highlight>
                  <a:srgbClr val="F1F5F9"/>
                </a:highlight>
                <a:latin typeface="JetBrains Mono"/>
                <a:ea typeface="Noto Sans Mono CJK JP"/>
              </a:rPr>
              <a:t>ArchitectureDiagram</a:t>
            </a:r>
            <a:r>
              <a:rPr sz="1700" b="0" i="0" u="none">
                <a:solidFill>
                  <a:srgbClr val="64748B"/>
                </a:solidFill>
                <a:latin typeface="Inter"/>
                <a:ea typeface="Hiragino Sans"/>
              </a:rPr>
              <a:t> Wires Never Kink</a:t>
            </a:r>
          </a:p>
        </p:txBody>
      </p:sp>
      <p:sp>
        <p:nvSpPr>
          <p:cNvPr id="5" name="TextBox 4"/>
          <p:cNvSpPr txBox="1"/>
          <p:nvPr/>
        </p:nvSpPr>
        <p:spPr>
          <a:xfrm>
            <a:off x="508000" y="1526381"/>
            <a:ext cx="4541520" cy="817562"/>
          </a:xfrm>
          <a:prstGeom prst="rect">
            <a:avLst/>
          </a:prstGeom>
          <a:noFill/>
        </p:spPr>
        <p:txBody>
          <a:bodyPr wrap="square" lIns="0" rIns="0" tIns="0" bIns="0" anchor="t">
            <a:spAutoFit/>
          </a:bodyPr>
          <a:lstStyle/>
          <a:p>
            <a:pPr algn="l">
              <a:lnSpc>
                <a:spcPct val="117000"/>
              </a:lnSpc>
            </a:pPr>
            <a:r>
              <a:rPr sz="1150" b="0" i="0" u="none">
                <a:solidFill>
                  <a:srgbClr val="334155"/>
                </a:solidFill>
                <a:latin typeface="Inter"/>
                <a:ea typeface="Hiragino Sans"/>
              </a:rPr>
              <a:t>In naive diagramming tools, adding a 2-line label underneath an icon shifts the node's bounding center downward, causing horizontal arrows between aligned icons to develop ugly Z-bends.</a:t>
            </a:r>
          </a:p>
        </p:txBody>
      </p:sp>
      <p:sp>
        <p:nvSpPr>
          <p:cNvPr id="6" name="TextBox 5"/>
          <p:cNvSpPr txBox="1"/>
          <p:nvPr/>
        </p:nvSpPr>
        <p:spPr>
          <a:xfrm>
            <a:off x="508000" y="2559843"/>
            <a:ext cx="454152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3 Core Innovations</a:t>
            </a:r>
          </a:p>
        </p:txBody>
      </p:sp>
      <p:sp>
        <p:nvSpPr>
          <p:cNvPr id="7" name="TextBox 6"/>
          <p:cNvSpPr txBox="1"/>
          <p:nvPr/>
        </p:nvSpPr>
        <p:spPr>
          <a:xfrm>
            <a:off x="330200" y="2872184"/>
            <a:ext cx="4726432" cy="182562"/>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1.	</a:t>
            </a:r>
            <a:r>
              <a:rPr sz="1150" b="1" i="0" u="none">
                <a:solidFill>
                  <a:srgbClr val="4F46E5"/>
                </a:solidFill>
                <a:latin typeface="Inter"/>
                <a:ea typeface="Hiragino Sans"/>
              </a:rPr>
              <a:t>Card-Centric Coordinates (</a:t>
            </a:r>
            <a:r>
              <a:rPr sz="1035" b="0" i="0" u="none">
                <a:solidFill>
                  <a:srgbClr val="4338CA"/>
                </a:solidFill>
                <a:highlight>
                  <a:srgbClr val="F1F5F9"/>
                </a:highlight>
                <a:latin typeface="JetBrains Mono"/>
                <a:ea typeface="Noto Sans Mono CJK JP"/>
              </a:rPr>
              <a:t>xy</a:t>
            </a:r>
            <a:r>
              <a:rPr sz="1150" b="1" i="0" u="none">
                <a:solidFill>
                  <a:srgbClr val="4F46E5"/>
                </a:solidFill>
                <a:latin typeface="Inter"/>
                <a:ea typeface="Hiragino Sans"/>
              </a:rPr>
              <a:t> = Card Center)</a:t>
            </a:r>
            <a:r>
              <a:rPr sz="1150" b="0" i="0" u="none">
                <a:solidFill>
                  <a:srgbClr val="334155"/>
                </a:solidFill>
                <a:latin typeface="Inter"/>
                <a:ea typeface="Hiragino Sans"/>
              </a:rPr>
              <a:t>:</a:t>
            </a:r>
          </a:p>
        </p:txBody>
      </p:sp>
      <p:sp>
        <p:nvSpPr>
          <p:cNvPr id="8" name="TextBox 7"/>
          <p:cNvSpPr txBox="1"/>
          <p:nvPr/>
        </p:nvSpPr>
        <p:spPr>
          <a:xfrm>
            <a:off x="546100" y="3070225"/>
            <a:ext cx="450189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When you call </a:t>
            </a:r>
            <a:r>
              <a:rPr sz="1035" b="0" i="0" u="none">
                <a:solidFill>
                  <a:srgbClr val="4338CA"/>
                </a:solidFill>
                <a:highlight>
                  <a:srgbClr val="F1F5F9"/>
                </a:highlight>
                <a:latin typeface="JetBrains Mono"/>
                <a:ea typeface="Noto Sans Mono CJK JP"/>
              </a:rPr>
              <a:t>d.add(Node("Label", width=w, height=h, icon=...), xy=(x, y))</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(x, y)</a:t>
            </a:r>
            <a:r>
              <a:rPr sz="1150" b="0" i="0" u="none">
                <a:solidFill>
                  <a:srgbClr val="334155"/>
                </a:solidFill>
                <a:latin typeface="Inter"/>
                <a:ea typeface="Hiragino Sans"/>
              </a:rPr>
              <a:t> is strictly the </a:t>
            </a:r>
            <a:r>
              <a:rPr sz="1150" b="1" i="0" u="none">
                <a:solidFill>
                  <a:srgbClr val="4F46E5"/>
                </a:solidFill>
                <a:latin typeface="Inter"/>
                <a:ea typeface="Hiragino Sans"/>
              </a:rPr>
              <a:t>center of the node card</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(w, h)</a:t>
            </a:r>
            <a:r>
              <a:rPr sz="1150" b="0" i="0" u="none">
                <a:solidFill>
                  <a:srgbClr val="334155"/>
                </a:solidFill>
                <a:latin typeface="Inter"/>
                <a:ea typeface="Hiragino Sans"/>
              </a:rPr>
              <a:t>.</a:t>
            </a:r>
          </a:p>
        </p:txBody>
      </p:sp>
      <p:sp>
        <p:nvSpPr>
          <p:cNvPr id="9" name="TextBox 8"/>
          <p:cNvSpPr txBox="1"/>
          <p:nvPr/>
        </p:nvSpPr>
        <p:spPr>
          <a:xfrm>
            <a:off x="546100" y="3727846"/>
            <a:ext cx="4501896" cy="5865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Multi-line labels fit inside the card without shifting the card's center—so nodes sharing the same </a:t>
            </a:r>
            <a:r>
              <a:rPr sz="1035" b="0" i="0" u="none">
                <a:solidFill>
                  <a:srgbClr val="4338CA"/>
                </a:solidFill>
                <a:highlight>
                  <a:srgbClr val="F1F5F9"/>
                </a:highlight>
                <a:latin typeface="JetBrains Mono"/>
                <a:ea typeface="Noto Sans Mono CJK JP"/>
              </a:rPr>
              <a:t>y</a:t>
            </a:r>
            <a:r>
              <a:rPr sz="1150" b="0" i="0" u="none">
                <a:solidFill>
                  <a:srgbClr val="334155"/>
                </a:solidFill>
                <a:latin typeface="Inter"/>
                <a:ea typeface="Hiragino Sans"/>
              </a:rPr>
              <a:t> always connect with a razor-straight horizontal line!</a:t>
            </a:r>
          </a:p>
        </p:txBody>
      </p:sp>
      <p:sp>
        <p:nvSpPr>
          <p:cNvPr id="10" name="TextBox 9"/>
          <p:cNvSpPr txBox="1"/>
          <p:nvPr/>
        </p:nvSpPr>
        <p:spPr>
          <a:xfrm>
            <a:off x="330200" y="4404518"/>
            <a:ext cx="4726432" cy="182562"/>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2.	</a:t>
            </a:r>
            <a:r>
              <a:rPr sz="1150" b="1" i="0" u="none">
                <a:solidFill>
                  <a:srgbClr val="4F46E5"/>
                </a:solidFill>
                <a:latin typeface="Inter"/>
                <a:ea typeface="Hiragino Sans"/>
              </a:rPr>
              <a:t>Auto-Bounding </a:t>
            </a:r>
            <a:r>
              <a:rPr sz="1035" b="0" i="0" u="none">
                <a:solidFill>
                  <a:srgbClr val="4338CA"/>
                </a:solidFill>
                <a:highlight>
                  <a:srgbClr val="F1F5F9"/>
                </a:highlight>
                <a:latin typeface="JetBrains Mono"/>
                <a:ea typeface="Noto Sans Mono CJK JP"/>
              </a:rPr>
              <a:t>NodeGroup</a:t>
            </a:r>
            <a:r>
              <a:rPr sz="1150" b="1" i="0" u="none">
                <a:solidFill>
                  <a:srgbClr val="4F46E5"/>
                </a:solidFill>
                <a:latin typeface="Inter"/>
                <a:ea typeface="Hiragino Sans"/>
              </a:rPr>
              <a:t> Containers</a:t>
            </a:r>
            <a:r>
              <a:rPr sz="1150" b="0" i="0" u="none">
                <a:solidFill>
                  <a:srgbClr val="334155"/>
                </a:solidFill>
                <a:latin typeface="Inter"/>
                <a:ea typeface="Hiragino Sans"/>
              </a:rPr>
              <a:t>:</a:t>
            </a:r>
          </a:p>
        </p:txBody>
      </p:sp>
      <p:sp>
        <p:nvSpPr>
          <p:cNvPr id="11" name="TextBox 10"/>
          <p:cNvSpPr txBox="1"/>
          <p:nvPr/>
        </p:nvSpPr>
        <p:spPr>
          <a:xfrm>
            <a:off x="546100" y="4602559"/>
            <a:ext cx="4501896" cy="79732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Calling </a:t>
            </a:r>
            <a:r>
              <a:rPr sz="1035" b="0" i="0" u="none">
                <a:solidFill>
                  <a:srgbClr val="4338CA"/>
                </a:solidFill>
                <a:highlight>
                  <a:srgbClr val="F1F5F9"/>
                </a:highlight>
                <a:latin typeface="JetBrains Mono"/>
                <a:ea typeface="Noto Sans Mono CJK JP"/>
              </a:rPr>
              <a:t>group = d.add(NodeGroup(title="...", padding=6.0), xy=(gx, gy))</a:t>
            </a:r>
            <a:r>
              <a:rPr sz="1150" b="0" i="0" u="none">
                <a:solidFill>
                  <a:srgbClr val="334155"/>
                </a:solidFill>
                <a:latin typeface="Inter"/>
                <a:ea typeface="Hiragino Sans"/>
              </a:rPr>
              <a:t> creates a relative coordinate group that automatically expands its boundary box to enclose all child nodes and nested subgroups.</a:t>
            </a:r>
          </a:p>
        </p:txBody>
      </p:sp>
      <p:sp>
        <p:nvSpPr>
          <p:cNvPr id="12" name="TextBox 11"/>
          <p:cNvSpPr txBox="1"/>
          <p:nvPr/>
        </p:nvSpPr>
        <p:spPr>
          <a:xfrm>
            <a:off x="330200" y="5489971"/>
            <a:ext cx="4726432" cy="182562"/>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3.	</a:t>
            </a:r>
            <a:r>
              <a:rPr sz="1150" b="1" i="0" u="none">
                <a:solidFill>
                  <a:srgbClr val="4F46E5"/>
                </a:solidFill>
                <a:latin typeface="Inter"/>
                <a:ea typeface="Hiragino Sans"/>
              </a:rPr>
              <a:t>1-to-N Bus Fan-Out (</a:t>
            </a:r>
            <a:r>
              <a:rPr sz="1035" b="0" i="0" u="none">
                <a:solidFill>
                  <a:srgbClr val="4338CA"/>
                </a:solidFill>
                <a:highlight>
                  <a:srgbClr val="F1F5F9"/>
                </a:highlight>
                <a:latin typeface="JetBrains Mono"/>
                <a:ea typeface="Noto Sans Mono CJK JP"/>
              </a:rPr>
              <a:t>node.fork()</a:t>
            </a:r>
            <a:r>
              <a:rPr sz="1150" b="1" i="0" u="none">
                <a:solidFill>
                  <a:srgbClr val="4F46E5"/>
                </a:solidFill>
                <a:latin typeface="Inter"/>
                <a:ea typeface="Hiragino Sans"/>
              </a:rPr>
              <a:t>)</a:t>
            </a:r>
            <a:r>
              <a:rPr sz="1150" b="0" i="0" u="none">
                <a:solidFill>
                  <a:srgbClr val="334155"/>
                </a:solidFill>
                <a:latin typeface="Inter"/>
                <a:ea typeface="Hiragino Sans"/>
              </a:rPr>
              <a:t>:</a:t>
            </a:r>
          </a:p>
        </p:txBody>
      </p:sp>
      <p:sp>
        <p:nvSpPr>
          <p:cNvPr id="13" name="TextBox 12"/>
          <p:cNvSpPr txBox="1"/>
          <p:nvPr/>
        </p:nvSpPr>
        <p:spPr>
          <a:xfrm>
            <a:off x="546100" y="5688012"/>
            <a:ext cx="4501896" cy="592931"/>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lb.fork([svc1, svc2, svc3], at_x=55.0, padding=2.0)</a:t>
            </a:r>
            <a:r>
              <a:rPr sz="1150" b="0" i="0" u="none">
                <a:solidFill>
                  <a:srgbClr val="334155"/>
                </a:solidFill>
                <a:latin typeface="Inter"/>
                <a:ea typeface="Hiragino Sans"/>
              </a:rPr>
              <a:t> creates a clean vertical distribution bus at </a:t>
            </a:r>
            <a:r>
              <a:rPr sz="1035" b="0" i="0" u="none">
                <a:solidFill>
                  <a:srgbClr val="4338CA"/>
                </a:solidFill>
                <a:highlight>
                  <a:srgbClr val="F1F5F9"/>
                </a:highlight>
                <a:latin typeface="JetBrains Mono"/>
                <a:ea typeface="Noto Sans Mono CJK JP"/>
              </a:rPr>
              <a:t>at_x</a:t>
            </a:r>
            <a:r>
              <a:rPr sz="1150" b="0" i="0" u="none">
                <a:solidFill>
                  <a:srgbClr val="334155"/>
                </a:solidFill>
                <a:latin typeface="Inter"/>
                <a:ea typeface="Hiragino Sans"/>
              </a:rPr>
              <a:t> with orthogonal taps into every target node.</a:t>
            </a:r>
          </a:p>
        </p:txBody>
      </p:sp>
      <p:pic>
        <p:nvPicPr>
          <p:cNvPr id="14" name="Picture 13" descr="arch_fundamentals.png"/>
          <p:cNvPicPr>
            <a:picLocks noChangeAspect="1"/>
          </p:cNvPicPr>
          <p:nvPr/>
        </p:nvPicPr>
        <p:blipFill>
          <a:blip r:embed="rId3"/>
          <a:stretch>
            <a:fillRect/>
          </a:stretch>
        </p:blipFill>
        <p:spPr>
          <a:xfrm>
            <a:off x="5080000" y="889634"/>
            <a:ext cx="6604000" cy="5332730"/>
          </a:xfrm>
          <a:prstGeom prst="rect">
            <a:avLst/>
          </a:prstGeom>
        </p:spPr>
      </p:pic>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Multi-Tier Production Cloud Topology (</a:t>
            </a:r>
            <a:r>
              <a:rPr sz="2340" b="0" i="0" u="none">
                <a:solidFill>
                  <a:srgbClr val="4338CA"/>
                </a:solidFill>
                <a:highlight>
                  <a:srgbClr val="F1F5F9"/>
                </a:highlight>
                <a:latin typeface="JetBrains Mono"/>
                <a:ea typeface="Noto Sans Mono CJK JP"/>
              </a:rPr>
              <a:t>GcpIcon</a:t>
            </a:r>
            <a:r>
              <a:rPr sz="2600" b="1" i="0" u="none">
                <a:solidFill>
                  <a:srgbClr val="1A73E8"/>
                </a:solidFill>
                <a:latin typeface="Inter"/>
                <a:ea typeface="Hiragino Sans"/>
              </a:rPr>
              <a:t> &amp; </a:t>
            </a:r>
            <a:r>
              <a:rPr sz="2340" b="0" i="0" u="none">
                <a:solidFill>
                  <a:srgbClr val="4338CA"/>
                </a:solidFill>
                <a:highlight>
                  <a:srgbClr val="F1F5F9"/>
                </a:highlight>
                <a:latin typeface="JetBrains Mono"/>
                <a:ea typeface="Noto Sans Mono CJK JP"/>
              </a:rPr>
              <a:t>PhosphorIcon</a:t>
            </a:r>
            <a:r>
              <a:rPr sz="2600" b="1" i="0" u="none">
                <a:solidFill>
                  <a:srgbClr val="1A73E8"/>
                </a:solidFill>
                <a:latin typeface="Inter"/>
                <a:ea typeface="Hiragino Sans"/>
              </a:rPr>
              <a:t>)</a:t>
            </a:r>
          </a:p>
        </p:txBody>
      </p:sp>
      <p:sp>
        <p:nvSpPr>
          <p:cNvPr id="4" name="TextBox 3"/>
          <p:cNvSpPr txBox="1"/>
          <p:nvPr/>
        </p:nvSpPr>
        <p:spPr>
          <a:xfrm>
            <a:off x="508000" y="889000"/>
            <a:ext cx="4145279"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Official Cloud &amp; Interface Icons Built In</a:t>
            </a:r>
          </a:p>
        </p:txBody>
      </p:sp>
      <p:sp>
        <p:nvSpPr>
          <p:cNvPr id="5" name="TextBox 4"/>
          <p:cNvSpPr txBox="1"/>
          <p:nvPr/>
        </p:nvSpPr>
        <p:spPr>
          <a:xfrm>
            <a:off x="508000" y="1526381"/>
            <a:ext cx="4145279" cy="408781"/>
          </a:xfrm>
          <a:prstGeom prst="rect">
            <a:avLst/>
          </a:prstGeom>
          <a:noFill/>
        </p:spPr>
        <p:txBody>
          <a:bodyPr wrap="square" lIns="0" rIns="0" tIns="0" bIns="0" anchor="t">
            <a:spAutoFit/>
          </a:bodyPr>
          <a:lstStyle/>
          <a:p>
            <a:pPr algn="l">
              <a:lnSpc>
                <a:spcPct val="117000"/>
              </a:lnSpc>
            </a:pPr>
            <a:r>
              <a:rPr sz="1035" b="0" i="0" u="none">
                <a:solidFill>
                  <a:srgbClr val="4338CA"/>
                </a:solidFill>
                <a:highlight>
                  <a:srgbClr val="F1F5F9"/>
                </a:highlight>
                <a:latin typeface="JetBrains Mono"/>
                <a:ea typeface="Noto Sans Mono CJK JP"/>
              </a:rPr>
              <a:t>drawlib.diagrams.architecture</a:t>
            </a:r>
            <a:r>
              <a:rPr sz="1150" b="0" i="0" u="none">
                <a:solidFill>
                  <a:srgbClr val="334155"/>
                </a:solidFill>
                <a:latin typeface="Inter"/>
                <a:ea typeface="Hiragino Sans"/>
              </a:rPr>
              <a:t> integrates directly with Drawlib's icon ecosystem:</a:t>
            </a:r>
          </a:p>
        </p:txBody>
      </p:sp>
      <p:sp>
        <p:nvSpPr>
          <p:cNvPr id="6" name="TextBox 5"/>
          <p:cNvSpPr txBox="1"/>
          <p:nvPr/>
        </p:nvSpPr>
        <p:spPr>
          <a:xfrm>
            <a:off x="546100" y="2011362"/>
            <a:ext cx="4105655" cy="182562"/>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GcpIcon</a:t>
            </a:r>
            <a:r>
              <a:rPr sz="1150" b="1" i="0" u="none">
                <a:solidFill>
                  <a:srgbClr val="4F46E5"/>
                </a:solidFill>
                <a:latin typeface="Inter"/>
                <a:ea typeface="Hiragino Sans"/>
              </a:rPr>
              <a:t> (259 Official Icons)</a:t>
            </a:r>
            <a:r>
              <a:rPr sz="1150" b="0" i="0" u="none">
                <a:solidFill>
                  <a:srgbClr val="334155"/>
                </a:solidFill>
                <a:latin typeface="Inter"/>
                <a:ea typeface="Hiragino Sans"/>
              </a:rPr>
              <a:t>:</a:t>
            </a:r>
          </a:p>
        </p:txBody>
      </p:sp>
      <p:sp>
        <p:nvSpPr>
          <p:cNvPr id="7" name="TextBox 6"/>
          <p:cNvSpPr txBox="1"/>
          <p:nvPr/>
        </p:nvSpPr>
        <p:spPr>
          <a:xfrm>
            <a:off x="800100" y="2215753"/>
            <a:ext cx="3841496" cy="5992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Compute &amp; Containers: </a:t>
            </a:r>
            <a:r>
              <a:rPr sz="1035" b="0" i="0" u="none">
                <a:solidFill>
                  <a:srgbClr val="4338CA"/>
                </a:solidFill>
                <a:highlight>
                  <a:srgbClr val="F1F5F9"/>
                </a:highlight>
                <a:latin typeface="JetBrains Mono"/>
                <a:ea typeface="Noto Sans Mono CJK JP"/>
              </a:rPr>
              <a:t>GcpIcon.GOOGLE_KUBERNETES_ENGINE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GcpIcon.CLOUD_RUN</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GcpIcon.COMPUTE_ENGINE</a:t>
            </a:r>
          </a:p>
        </p:txBody>
      </p:sp>
      <p:sp>
        <p:nvSpPr>
          <p:cNvPr id="8" name="TextBox 7"/>
          <p:cNvSpPr txBox="1"/>
          <p:nvPr/>
        </p:nvSpPr>
        <p:spPr>
          <a:xfrm>
            <a:off x="800100" y="2867025"/>
            <a:ext cx="3841496" cy="5992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Networking &amp; Security: </a:t>
            </a:r>
            <a:r>
              <a:rPr sz="1035" b="0" i="0" u="none">
                <a:solidFill>
                  <a:srgbClr val="4338CA"/>
                </a:solidFill>
                <a:highlight>
                  <a:srgbClr val="F1F5F9"/>
                </a:highlight>
                <a:latin typeface="JetBrains Mono"/>
                <a:ea typeface="Noto Sans Mono CJK JP"/>
              </a:rPr>
              <a:t>GcpIcon.CLOUD_LOAD_BALANCING</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GcpIcon.CLOUD_ARMOR</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GcpIcon.CLOUD_CDN</a:t>
            </a:r>
          </a:p>
        </p:txBody>
      </p:sp>
      <p:sp>
        <p:nvSpPr>
          <p:cNvPr id="9" name="TextBox 8"/>
          <p:cNvSpPr txBox="1"/>
          <p:nvPr/>
        </p:nvSpPr>
        <p:spPr>
          <a:xfrm>
            <a:off x="800100" y="3511946"/>
            <a:ext cx="384149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Databases &amp; Storage: </a:t>
            </a:r>
            <a:r>
              <a:rPr sz="1035" b="0" i="0" u="none">
                <a:solidFill>
                  <a:srgbClr val="4338CA"/>
                </a:solidFill>
                <a:highlight>
                  <a:srgbClr val="F1F5F9"/>
                </a:highlight>
                <a:latin typeface="JetBrains Mono"/>
                <a:ea typeface="Noto Sans Mono CJK JP"/>
              </a:rPr>
              <a:t>GcpIcon.CLOUD_SQL</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GcpIcon.CLOUD_SPANNER</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GcpIcon.CLOUD_STORAGE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GcpIcon.BIGQUERY</a:t>
            </a:r>
          </a:p>
        </p:txBody>
      </p:sp>
      <p:sp>
        <p:nvSpPr>
          <p:cNvPr id="10" name="TextBox 9"/>
          <p:cNvSpPr txBox="1"/>
          <p:nvPr/>
        </p:nvSpPr>
        <p:spPr>
          <a:xfrm>
            <a:off x="546100" y="4194968"/>
            <a:ext cx="4105655" cy="182562"/>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PhosphorIcon</a:t>
            </a:r>
            <a:r>
              <a:rPr sz="1150" b="1" i="0" u="none">
                <a:solidFill>
                  <a:srgbClr val="4F46E5"/>
                </a:solidFill>
                <a:latin typeface="Inter"/>
                <a:ea typeface="Hiragino Sans"/>
              </a:rPr>
              <a:t> (1,531 Vector Icons)</a:t>
            </a:r>
            <a:r>
              <a:rPr sz="1150" b="0" i="0" u="none">
                <a:solidFill>
                  <a:srgbClr val="334155"/>
                </a:solidFill>
                <a:latin typeface="Inter"/>
                <a:ea typeface="Hiragino Sans"/>
              </a:rPr>
              <a:t>:</a:t>
            </a:r>
          </a:p>
        </p:txBody>
      </p:sp>
      <p:sp>
        <p:nvSpPr>
          <p:cNvPr id="11" name="TextBox 10"/>
          <p:cNvSpPr txBox="1"/>
          <p:nvPr/>
        </p:nvSpPr>
        <p:spPr>
          <a:xfrm>
            <a:off x="800100" y="4399359"/>
            <a:ext cx="3841496" cy="38219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Clients, browsers, devices, locks, queues, and generic infrastructure symbols.</a:t>
            </a:r>
          </a:p>
        </p:txBody>
      </p:sp>
      <p:sp>
        <p:nvSpPr>
          <p:cNvPr id="12" name="TextBox 11"/>
          <p:cNvSpPr txBox="1"/>
          <p:nvPr/>
        </p:nvSpPr>
        <p:spPr>
          <a:xfrm>
            <a:off x="508000" y="5074840"/>
            <a:ext cx="4145279"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Nested Hierarchical </a:t>
            </a:r>
            <a:r>
              <a:rPr sz="1260" b="0" i="0" u="none">
                <a:solidFill>
                  <a:srgbClr val="4338CA"/>
                </a:solidFill>
                <a:highlight>
                  <a:srgbClr val="F1F5F9"/>
                </a:highlight>
                <a:latin typeface="JetBrains Mono"/>
                <a:ea typeface="Noto Sans Mono CJK JP"/>
              </a:rPr>
              <a:t>NodeGroup</a:t>
            </a:r>
            <a:r>
              <a:rPr sz="1400" b="1" i="0" u="none">
                <a:solidFill>
                  <a:srgbClr val="334155"/>
                </a:solidFill>
                <a:latin typeface="Inter"/>
                <a:ea typeface="Hiragino Sans"/>
              </a:rPr>
              <a:t>s</a:t>
            </a:r>
          </a:p>
        </p:txBody>
      </p:sp>
      <p:sp>
        <p:nvSpPr>
          <p:cNvPr id="13" name="TextBox 12"/>
          <p:cNvSpPr txBox="1"/>
          <p:nvPr/>
        </p:nvSpPr>
        <p:spPr>
          <a:xfrm>
            <a:off x="546100" y="5380831"/>
            <a:ext cx="4105655"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Nest </a:t>
            </a:r>
            <a:r>
              <a:rPr sz="1035" b="0" i="0" u="none">
                <a:solidFill>
                  <a:srgbClr val="4338CA"/>
                </a:solidFill>
                <a:highlight>
                  <a:srgbClr val="F1F5F9"/>
                </a:highlight>
                <a:latin typeface="JetBrains Mono"/>
                <a:ea typeface="Noto Sans Mono CJK JP"/>
              </a:rPr>
              <a:t>Public Subnet</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Private Subnet</a:t>
            </a:r>
            <a:r>
              <a:rPr sz="1150" b="0" i="0" u="none">
                <a:solidFill>
                  <a:srgbClr val="334155"/>
                </a:solidFill>
                <a:latin typeface="Inter"/>
                <a:ea typeface="Hiragino Sans"/>
              </a:rPr>
              <a:t> groups inside an outer </a:t>
            </a:r>
            <a:r>
              <a:rPr sz="1035" b="0" i="0" u="none">
                <a:solidFill>
                  <a:srgbClr val="4338CA"/>
                </a:solidFill>
                <a:highlight>
                  <a:srgbClr val="F1F5F9"/>
                </a:highlight>
                <a:latin typeface="JetBrains Mono"/>
                <a:ea typeface="Noto Sans Mono CJK JP"/>
              </a:rPr>
              <a:t>VPC Network</a:t>
            </a:r>
            <a:r>
              <a:rPr sz="1150" b="0" i="0" u="none">
                <a:solidFill>
                  <a:srgbClr val="334155"/>
                </a:solidFill>
                <a:latin typeface="Inter"/>
                <a:ea typeface="Hiragino Sans"/>
              </a:rPr>
              <a:t> group (</a:t>
            </a:r>
            <a:r>
              <a:rPr sz="1035" b="0" i="0" u="none">
                <a:solidFill>
                  <a:srgbClr val="4338CA"/>
                </a:solidFill>
                <a:highlight>
                  <a:srgbClr val="F1F5F9"/>
                </a:highlight>
                <a:latin typeface="JetBrains Mono"/>
                <a:ea typeface="Noto Sans Mono CJK JP"/>
              </a:rPr>
              <a:t>vpc.add(NodeGroup(...), xy=...)</a:t>
            </a:r>
            <a:r>
              <a:rPr sz="1150" b="0" i="0" u="none">
                <a:solidFill>
                  <a:srgbClr val="334155"/>
                </a:solidFill>
                <a:latin typeface="Inter"/>
                <a:ea typeface="Hiragino Sans"/>
              </a:rPr>
              <a:t>).</a:t>
            </a:r>
          </a:p>
        </p:txBody>
      </p:sp>
      <p:sp>
        <p:nvSpPr>
          <p:cNvPr id="14" name="TextBox 13"/>
          <p:cNvSpPr txBox="1"/>
          <p:nvPr/>
        </p:nvSpPr>
        <p:spPr>
          <a:xfrm>
            <a:off x="546100" y="6032103"/>
            <a:ext cx="4105655"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Child coordinates inside a </a:t>
            </a:r>
            <a:r>
              <a:rPr sz="1035" b="0" i="0" u="none">
                <a:solidFill>
                  <a:srgbClr val="4338CA"/>
                </a:solidFill>
                <a:highlight>
                  <a:srgbClr val="F1F5F9"/>
                </a:highlight>
                <a:latin typeface="JetBrains Mono"/>
                <a:ea typeface="Noto Sans Mono CJK JP"/>
              </a:rPr>
              <a:t>NodeGroup</a:t>
            </a:r>
            <a:r>
              <a:rPr sz="1150" b="0" i="0" u="none">
                <a:solidFill>
                  <a:srgbClr val="334155"/>
                </a:solidFill>
                <a:latin typeface="Inter"/>
                <a:ea typeface="Hiragino Sans"/>
              </a:rPr>
              <a:t> are local to that group's origin, making subnet refactoring effortless.</a:t>
            </a:r>
          </a:p>
        </p:txBody>
      </p:sp>
      <p:pic>
        <p:nvPicPr>
          <p:cNvPr id="15" name="Picture 14" descr="arch_cloud_vpc.png"/>
          <p:cNvPicPr>
            <a:picLocks noChangeAspect="1"/>
          </p:cNvPicPr>
          <p:nvPr/>
        </p:nvPicPr>
        <p:blipFill>
          <a:blip r:embed="rId3"/>
          <a:stretch>
            <a:fillRect/>
          </a:stretch>
        </p:blipFill>
        <p:spPr>
          <a:xfrm>
            <a:off x="4699000" y="890058"/>
            <a:ext cx="6985000" cy="5331883"/>
          </a:xfrm>
          <a:prstGeom prst="rect">
            <a:avLst/>
          </a:prstGeom>
        </p:spPr>
      </p:pic>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Workflows &amp; Swimlanes (</a:t>
            </a:r>
            <a:r>
              <a:rPr sz="2340" b="0" i="0" u="none">
                <a:solidFill>
                  <a:srgbClr val="4338CA"/>
                </a:solidFill>
                <a:highlight>
                  <a:srgbClr val="F1F5F9"/>
                </a:highlight>
                <a:latin typeface="JetBrains Mono"/>
                <a:ea typeface="Noto Sans Mono CJK JP"/>
              </a:rPr>
              <a:t>FlowDiagram</a:t>
            </a:r>
            <a:r>
              <a:rPr sz="2600" b="1" i="0" u="none">
                <a:solidFill>
                  <a:srgbClr val="1A73E8"/>
                </a:solidFill>
                <a:latin typeface="Inter"/>
                <a:ea typeface="Hiragino Sans"/>
              </a:rPr>
              <a:t>)</a:t>
            </a:r>
          </a:p>
        </p:txBody>
      </p:sp>
      <p:sp>
        <p:nvSpPr>
          <p:cNvPr id="4" name="TextBox 3"/>
          <p:cNvSpPr txBox="1"/>
          <p:nvPr/>
        </p:nvSpPr>
        <p:spPr>
          <a:xfrm>
            <a:off x="508000" y="889000"/>
            <a:ext cx="427736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ISO 5807 Flowcharts with Cross-Lane Coordinates</a:t>
            </a:r>
          </a:p>
        </p:txBody>
      </p:sp>
      <p:sp>
        <p:nvSpPr>
          <p:cNvPr id="5" name="TextBox 4"/>
          <p:cNvSpPr txBox="1"/>
          <p:nvPr/>
        </p:nvSpPr>
        <p:spPr>
          <a:xfrm>
            <a:off x="508000" y="1526381"/>
            <a:ext cx="4277360" cy="613171"/>
          </a:xfrm>
          <a:prstGeom prst="rect">
            <a:avLst/>
          </a:prstGeom>
          <a:noFill/>
        </p:spPr>
        <p:txBody>
          <a:bodyPr wrap="square" lIns="0" rIns="0" tIns="0" bIns="0" anchor="t">
            <a:spAutoFit/>
          </a:bodyPr>
          <a:lstStyle/>
          <a:p>
            <a:pPr algn="l">
              <a:lnSpc>
                <a:spcPct val="117000"/>
              </a:lnSpc>
            </a:pPr>
            <a:r>
              <a:rPr sz="1035" b="0" i="0" u="none">
                <a:solidFill>
                  <a:srgbClr val="4338CA"/>
                </a:solidFill>
                <a:highlight>
                  <a:srgbClr val="F1F5F9"/>
                </a:highlight>
                <a:latin typeface="JetBrains Mono"/>
                <a:ea typeface="Noto Sans Mono CJK JP"/>
              </a:rPr>
              <a:t>FlowDiagram</a:t>
            </a:r>
            <a:r>
              <a:rPr sz="1150" b="0" i="0" u="none">
                <a:solidFill>
                  <a:srgbClr val="334155"/>
                </a:solidFill>
                <a:latin typeface="Inter"/>
                <a:ea typeface="Hiragino Sans"/>
              </a:rPr>
              <a:t> models operational workflows, CI/CD release gates, and approval processes across organizational or system swimlanes:</a:t>
            </a:r>
          </a:p>
        </p:txBody>
      </p:sp>
      <p:sp>
        <p:nvSpPr>
          <p:cNvPr id="6" name="TextBox 5"/>
          <p:cNvSpPr txBox="1"/>
          <p:nvPr/>
        </p:nvSpPr>
        <p:spPr>
          <a:xfrm>
            <a:off x="508000" y="2355453"/>
            <a:ext cx="427736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Standard Flowchart Node Classes</a:t>
            </a:r>
          </a:p>
        </p:txBody>
      </p:sp>
      <p:sp>
        <p:nvSpPr>
          <p:cNvPr id="7" name="TextBox 6"/>
          <p:cNvSpPr txBox="1"/>
          <p:nvPr/>
        </p:nvSpPr>
        <p:spPr>
          <a:xfrm>
            <a:off x="546100" y="2667793"/>
            <a:ext cx="4237736" cy="39489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Start</a:t>
            </a:r>
            <a:r>
              <a:rPr sz="1150" b="1" i="0" u="none">
                <a:solidFill>
                  <a:srgbClr val="4F46E5"/>
                </a:solidFill>
                <a:latin typeface="Inter"/>
                <a:ea typeface="Hiragino Sans"/>
              </a:rPr>
              <a:t> / </a:t>
            </a:r>
            <a:r>
              <a:rPr sz="1035" b="0" i="0" u="none">
                <a:solidFill>
                  <a:srgbClr val="4338CA"/>
                </a:solidFill>
                <a:highlight>
                  <a:srgbClr val="F1F5F9"/>
                </a:highlight>
                <a:latin typeface="JetBrains Mono"/>
                <a:ea typeface="Noto Sans Mono CJK JP"/>
              </a:rPr>
              <a:t>End</a:t>
            </a:r>
            <a:r>
              <a:rPr sz="1150" b="0" i="0" u="none">
                <a:solidFill>
                  <a:srgbClr val="334155"/>
                </a:solidFill>
                <a:latin typeface="Inter"/>
                <a:ea typeface="Hiragino Sans"/>
              </a:rPr>
              <a:t>: Rounded stadium/pill terminals (</a:t>
            </a:r>
            <a:r>
              <a:rPr sz="1035" b="0" i="0" u="none">
                <a:solidFill>
                  <a:srgbClr val="4338CA"/>
                </a:solidFill>
                <a:highlight>
                  <a:srgbClr val="F1F5F9"/>
                </a:highlight>
                <a:latin typeface="JetBrains Mono"/>
                <a:ea typeface="Noto Sans Mono CJK JP"/>
              </a:rPr>
              <a:t>shape_r=5.0</a:t>
            </a:r>
            <a:r>
              <a:rPr sz="1150" b="0" i="0" u="none">
                <a:solidFill>
                  <a:srgbClr val="334155"/>
                </a:solidFill>
                <a:latin typeface="Inter"/>
                <a:ea typeface="Hiragino Sans"/>
              </a:rPr>
              <a:t>).</a:t>
            </a:r>
          </a:p>
        </p:txBody>
      </p:sp>
      <p:sp>
        <p:nvSpPr>
          <p:cNvPr id="8" name="TextBox 7"/>
          <p:cNvSpPr txBox="1"/>
          <p:nvPr/>
        </p:nvSpPr>
        <p:spPr>
          <a:xfrm>
            <a:off x="546100" y="3108325"/>
            <a:ext cx="4237736" cy="19685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Process</a:t>
            </a:r>
            <a:r>
              <a:rPr sz="1150" b="0" i="0" u="none">
                <a:solidFill>
                  <a:srgbClr val="334155"/>
                </a:solidFill>
                <a:latin typeface="Inter"/>
                <a:ea typeface="Hiragino Sans"/>
              </a:rPr>
              <a:t>: Rectangular execution step (</a:t>
            </a:r>
            <a:r>
              <a:rPr sz="1035" b="0" i="0" u="none">
                <a:solidFill>
                  <a:srgbClr val="4338CA"/>
                </a:solidFill>
                <a:highlight>
                  <a:srgbClr val="F1F5F9"/>
                </a:highlight>
                <a:latin typeface="JetBrains Mono"/>
                <a:ea typeface="Noto Sans Mono CJK JP"/>
              </a:rPr>
              <a:t>24 x 12</a:t>
            </a:r>
            <a:r>
              <a:rPr sz="1150" b="0" i="0" u="none">
                <a:solidFill>
                  <a:srgbClr val="334155"/>
                </a:solidFill>
                <a:latin typeface="Inter"/>
                <a:ea typeface="Hiragino Sans"/>
              </a:rPr>
              <a:t>).</a:t>
            </a:r>
          </a:p>
        </p:txBody>
      </p:sp>
      <p:sp>
        <p:nvSpPr>
          <p:cNvPr id="9" name="TextBox 8"/>
          <p:cNvSpPr txBox="1"/>
          <p:nvPr/>
        </p:nvSpPr>
        <p:spPr>
          <a:xfrm>
            <a:off x="546100" y="3350815"/>
            <a:ext cx="4237736" cy="592931"/>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Decision</a:t>
            </a:r>
            <a:r>
              <a:rPr sz="1150" b="0" i="0" u="none">
                <a:solidFill>
                  <a:srgbClr val="334155"/>
                </a:solidFill>
                <a:latin typeface="Inter"/>
                <a:ea typeface="Hiragino Sans"/>
              </a:rPr>
              <a:t>: Diamond conditional gate (</a:t>
            </a:r>
            <a:r>
              <a:rPr sz="1035" b="0" i="0" u="none">
                <a:solidFill>
                  <a:srgbClr val="4338CA"/>
                </a:solidFill>
                <a:highlight>
                  <a:srgbClr val="F1F5F9"/>
                </a:highlight>
                <a:latin typeface="JetBrains Mono"/>
                <a:ea typeface="Noto Sans Mono CJK JP"/>
              </a:rPr>
              <a:t>22 x 14</a:t>
            </a:r>
            <a:r>
              <a:rPr sz="1150" b="0" i="0" u="none">
                <a:solidFill>
                  <a:srgbClr val="334155"/>
                </a:solidFill>
                <a:latin typeface="Inter"/>
                <a:ea typeface="Hiragino Sans"/>
              </a:rPr>
              <a:t>) with explicit </a:t>
            </a:r>
            <a:r>
              <a:rPr sz="1035" b="0" i="0" u="none">
                <a:solidFill>
                  <a:srgbClr val="4338CA"/>
                </a:solidFill>
                <a:highlight>
                  <a:srgbClr val="F1F5F9"/>
                </a:highlight>
                <a:latin typeface="JetBrains Mono"/>
                <a:ea typeface="Noto Sans Mono CJK JP"/>
              </a:rPr>
              <a:t>start_side="right" | "bottom" | "left"</a:t>
            </a:r>
            <a:r>
              <a:rPr sz="1150" b="0" i="0" u="none">
                <a:solidFill>
                  <a:srgbClr val="334155"/>
                </a:solidFill>
                <a:latin typeface="Inter"/>
                <a:ea typeface="Hiragino Sans"/>
              </a:rPr>
              <a:t> branch routing.</a:t>
            </a:r>
          </a:p>
        </p:txBody>
      </p:sp>
      <p:sp>
        <p:nvSpPr>
          <p:cNvPr id="10" name="TextBox 9"/>
          <p:cNvSpPr txBox="1"/>
          <p:nvPr/>
        </p:nvSpPr>
        <p:spPr>
          <a:xfrm>
            <a:off x="546100" y="4008437"/>
            <a:ext cx="4237736" cy="39489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Data</a:t>
            </a:r>
            <a:r>
              <a:rPr sz="1150" b="0" i="0" u="none">
                <a:solidFill>
                  <a:srgbClr val="334155"/>
                </a:solidFill>
                <a:latin typeface="Inter"/>
                <a:ea typeface="Hiragino Sans"/>
              </a:rPr>
              <a:t>: Slanted parallelogram for I/O artifacts or payloads (</a:t>
            </a:r>
            <a:r>
              <a:rPr sz="1035" b="0" i="0" u="none">
                <a:solidFill>
                  <a:srgbClr val="4338CA"/>
                </a:solidFill>
                <a:highlight>
                  <a:srgbClr val="F1F5F9"/>
                </a:highlight>
                <a:latin typeface="JetBrains Mono"/>
                <a:ea typeface="Noto Sans Mono CJK JP"/>
              </a:rPr>
              <a:t>24 x 12</a:t>
            </a:r>
            <a:r>
              <a:rPr sz="1150" b="0" i="0" u="none">
                <a:solidFill>
                  <a:srgbClr val="334155"/>
                </a:solidFill>
                <a:latin typeface="Inter"/>
                <a:ea typeface="Hiragino Sans"/>
              </a:rPr>
              <a:t>).</a:t>
            </a:r>
          </a:p>
        </p:txBody>
      </p:sp>
      <p:sp>
        <p:nvSpPr>
          <p:cNvPr id="11" name="TextBox 10"/>
          <p:cNvSpPr txBox="1"/>
          <p:nvPr/>
        </p:nvSpPr>
        <p:spPr>
          <a:xfrm>
            <a:off x="508000" y="4658518"/>
            <a:ext cx="427736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Unified Swimlane Coordinate System</a:t>
            </a:r>
          </a:p>
        </p:txBody>
      </p:sp>
      <p:sp>
        <p:nvSpPr>
          <p:cNvPr id="12" name="TextBox 11"/>
          <p:cNvSpPr txBox="1"/>
          <p:nvPr/>
        </p:nvSpPr>
        <p:spPr>
          <a:xfrm>
            <a:off x="546100" y="4964509"/>
            <a:ext cx="4237736"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Call </a:t>
            </a:r>
            <a:r>
              <a:rPr sz="1035" b="0" i="0" u="none">
                <a:solidFill>
                  <a:srgbClr val="4338CA"/>
                </a:solidFill>
                <a:highlight>
                  <a:srgbClr val="F1F5F9"/>
                </a:highlight>
                <a:latin typeface="JetBrains Mono"/>
                <a:ea typeface="Noto Sans Mono CJK JP"/>
              </a:rPr>
              <a:t>flow.add_lane(name, width=...)</a:t>
            </a:r>
            <a:r>
              <a:rPr sz="1150" b="0" i="0" u="none">
                <a:solidFill>
                  <a:srgbClr val="334155"/>
                </a:solidFill>
                <a:latin typeface="Inter"/>
                <a:ea typeface="Hiragino Sans"/>
              </a:rPr>
              <a:t> for vertical columns or set </a:t>
            </a:r>
            <a:r>
              <a:rPr sz="1035" b="0" i="0" u="none">
                <a:solidFill>
                  <a:srgbClr val="4338CA"/>
                </a:solidFill>
                <a:highlight>
                  <a:srgbClr val="F1F5F9"/>
                </a:highlight>
                <a:latin typeface="JetBrains Mono"/>
                <a:ea typeface="Noto Sans Mono CJK JP"/>
              </a:rPr>
              <a:t>lane_orientation="horizontal"</a:t>
            </a:r>
            <a:r>
              <a:rPr sz="1150" b="0" i="0" u="none">
                <a:solidFill>
                  <a:srgbClr val="334155"/>
                </a:solidFill>
                <a:latin typeface="Inter"/>
                <a:ea typeface="Hiragino Sans"/>
              </a:rPr>
              <a:t> for horizontal rows.</a:t>
            </a:r>
          </a:p>
        </p:txBody>
      </p:sp>
      <p:sp>
        <p:nvSpPr>
          <p:cNvPr id="13" name="TextBox 12"/>
          <p:cNvSpPr txBox="1"/>
          <p:nvPr/>
        </p:nvSpPr>
        <p:spPr>
          <a:xfrm>
            <a:off x="546100" y="5622131"/>
            <a:ext cx="4237736" cy="79097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Global Coordinate Plane</a:t>
            </a:r>
            <a:r>
              <a:rPr sz="1150" b="0" i="0" u="none">
                <a:solidFill>
                  <a:srgbClr val="334155"/>
                </a:solidFill>
                <a:latin typeface="Inter"/>
                <a:ea typeface="Hiragino Sans"/>
              </a:rPr>
              <a:t>: All nodes share the exact same global </a:t>
            </a:r>
            <a:r>
              <a:rPr sz="1035" b="0" i="0" u="none">
                <a:solidFill>
                  <a:srgbClr val="4338CA"/>
                </a:solidFill>
                <a:highlight>
                  <a:srgbClr val="F1F5F9"/>
                </a:highlight>
                <a:latin typeface="JetBrains Mono"/>
                <a:ea typeface="Noto Sans Mono CJK JP"/>
              </a:rPr>
              <a:t>(x, y)</a:t>
            </a:r>
            <a:r>
              <a:rPr sz="1150" b="0" i="0" u="none">
                <a:solidFill>
                  <a:srgbClr val="334155"/>
                </a:solidFill>
                <a:latin typeface="Inter"/>
                <a:ea typeface="Hiragino Sans"/>
              </a:rPr>
              <a:t> canvas space—so placing steps across different lanes at the same </a:t>
            </a:r>
            <a:r>
              <a:rPr sz="1035" b="0" i="0" u="none">
                <a:solidFill>
                  <a:srgbClr val="4338CA"/>
                </a:solidFill>
                <a:highlight>
                  <a:srgbClr val="F1F5F9"/>
                </a:highlight>
                <a:latin typeface="JetBrains Mono"/>
                <a:ea typeface="Noto Sans Mono CJK JP"/>
              </a:rPr>
              <a:t>y</a:t>
            </a:r>
            <a:r>
              <a:rPr sz="1150" b="0" i="0" u="none">
                <a:solidFill>
                  <a:srgbClr val="334155"/>
                </a:solidFill>
                <a:latin typeface="Inter"/>
                <a:ea typeface="Hiragino Sans"/>
              </a:rPr>
              <a:t> coordinate guarantees horizontal alignment!</a:t>
            </a:r>
          </a:p>
        </p:txBody>
      </p:sp>
      <p:pic>
        <p:nvPicPr>
          <p:cNvPr id="14" name="Picture 13" descr="flow_swimlanes.png"/>
          <p:cNvPicPr>
            <a:picLocks noChangeAspect="1"/>
          </p:cNvPicPr>
          <p:nvPr/>
        </p:nvPicPr>
        <p:blipFill>
          <a:blip r:embed="rId3"/>
          <a:stretch>
            <a:fillRect/>
          </a:stretch>
        </p:blipFill>
        <p:spPr>
          <a:xfrm>
            <a:off x="4826000" y="889952"/>
            <a:ext cx="6858000" cy="5332095"/>
          </a:xfrm>
          <a:prstGeom prst="rect">
            <a:avLst/>
          </a:prstGeom>
        </p:spPr>
      </p:pic>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API Interactions &amp; Lifelines (</a:t>
            </a:r>
            <a:r>
              <a:rPr sz="2340" b="0" i="0" u="none">
                <a:solidFill>
                  <a:srgbClr val="4338CA"/>
                </a:solidFill>
                <a:highlight>
                  <a:srgbClr val="F1F5F9"/>
                </a:highlight>
                <a:latin typeface="JetBrains Mono"/>
                <a:ea typeface="Noto Sans Mono CJK JP"/>
              </a:rPr>
              <a:t>SequenceDiagram</a:t>
            </a:r>
            <a:r>
              <a:rPr sz="2600" b="1" i="0" u="none">
                <a:solidFill>
                  <a:srgbClr val="1A73E8"/>
                </a:solidFill>
                <a:latin typeface="Inter"/>
                <a:ea typeface="Hiragino Sans"/>
              </a:rPr>
              <a:t>)</a:t>
            </a:r>
          </a:p>
        </p:txBody>
      </p:sp>
      <p:sp>
        <p:nvSpPr>
          <p:cNvPr id="4" name="TextBox 3"/>
          <p:cNvSpPr txBox="1"/>
          <p:nvPr/>
        </p:nvSpPr>
        <p:spPr>
          <a:xfrm>
            <a:off x="508000" y="889000"/>
            <a:ext cx="427736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Chronological Protocols &amp; Python Context Managers</a:t>
            </a:r>
          </a:p>
        </p:txBody>
      </p:sp>
      <p:sp>
        <p:nvSpPr>
          <p:cNvPr id="5" name="TextBox 4"/>
          <p:cNvSpPr txBox="1"/>
          <p:nvPr/>
        </p:nvSpPr>
        <p:spPr>
          <a:xfrm>
            <a:off x="508000" y="1526381"/>
            <a:ext cx="4277360" cy="613171"/>
          </a:xfrm>
          <a:prstGeom prst="rect">
            <a:avLst/>
          </a:prstGeom>
          <a:noFill/>
        </p:spPr>
        <p:txBody>
          <a:bodyPr wrap="square" lIns="0" rIns="0" tIns="0" bIns="0" anchor="t">
            <a:spAutoFit/>
          </a:bodyPr>
          <a:lstStyle/>
          <a:p>
            <a:pPr algn="l">
              <a:lnSpc>
                <a:spcPct val="117000"/>
              </a:lnSpc>
            </a:pPr>
            <a:r>
              <a:rPr sz="1035" b="0" i="0" u="none">
                <a:solidFill>
                  <a:srgbClr val="4338CA"/>
                </a:solidFill>
                <a:highlight>
                  <a:srgbClr val="F1F5F9"/>
                </a:highlight>
                <a:latin typeface="JetBrains Mono"/>
                <a:ea typeface="Noto Sans Mono CJK JP"/>
              </a:rPr>
              <a:t>SequenceDiagram</a:t>
            </a:r>
            <a:r>
              <a:rPr sz="1150" b="0" i="0" u="none">
                <a:solidFill>
                  <a:srgbClr val="334155"/>
                </a:solidFill>
                <a:latin typeface="Inter"/>
                <a:ea typeface="Hiragino Sans"/>
              </a:rPr>
              <a:t> turns protocol specifications into clean lifeline diagrams without manual Y-coordinate bookkeeping:</a:t>
            </a:r>
          </a:p>
        </p:txBody>
      </p:sp>
      <p:sp>
        <p:nvSpPr>
          <p:cNvPr id="6" name="TextBox 5"/>
          <p:cNvSpPr txBox="1"/>
          <p:nvPr/>
        </p:nvSpPr>
        <p:spPr>
          <a:xfrm>
            <a:off x="508000" y="2355453"/>
            <a:ext cx="427736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Expressive Python Idioms</a:t>
            </a:r>
          </a:p>
        </p:txBody>
      </p:sp>
      <p:sp>
        <p:nvSpPr>
          <p:cNvPr id="7" name="TextBox 6"/>
          <p:cNvSpPr txBox="1"/>
          <p:nvPr/>
        </p:nvSpPr>
        <p:spPr>
          <a:xfrm>
            <a:off x="546100" y="2667793"/>
            <a:ext cx="4237736" cy="182562"/>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Participants &amp; Groups</a:t>
            </a:r>
            <a:r>
              <a:rPr sz="1150" b="0" i="0" u="none">
                <a:solidFill>
                  <a:srgbClr val="334155"/>
                </a:solidFill>
                <a:latin typeface="Inter"/>
                <a:ea typeface="Hiragino Sans"/>
              </a:rPr>
              <a:t>:</a:t>
            </a:r>
          </a:p>
        </p:txBody>
      </p:sp>
      <p:sp>
        <p:nvSpPr>
          <p:cNvPr id="8" name="TextBox 7"/>
          <p:cNvSpPr txBox="1"/>
          <p:nvPr/>
        </p:nvSpPr>
        <p:spPr>
          <a:xfrm>
            <a:off x="800100" y="2865834"/>
            <a:ext cx="3973576" cy="40124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d.add(Participant("Name", width=18, height=13, icon=GcpIcon.CLOUD_RUN))</a:t>
            </a:r>
          </a:p>
        </p:txBody>
      </p:sp>
      <p:sp>
        <p:nvSpPr>
          <p:cNvPr id="9" name="TextBox 8"/>
          <p:cNvSpPr txBox="1"/>
          <p:nvPr/>
        </p:nvSpPr>
        <p:spPr>
          <a:xfrm>
            <a:off x="800100" y="3312715"/>
            <a:ext cx="3973576" cy="40124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vpc = d.add(ParticipantGroup(title="Zero-Trust Mesh", style=Styles.MutedDashed))</a:t>
            </a:r>
          </a:p>
        </p:txBody>
      </p:sp>
      <p:sp>
        <p:nvSpPr>
          <p:cNvPr id="10" name="TextBox 9"/>
          <p:cNvSpPr txBox="1"/>
          <p:nvPr/>
        </p:nvSpPr>
        <p:spPr>
          <a:xfrm>
            <a:off x="546100" y="3791346"/>
            <a:ext cx="4237736" cy="182562"/>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Message Verbs (</a:t>
            </a:r>
            <a:r>
              <a:rPr sz="1035" b="0" i="0" u="none">
                <a:solidFill>
                  <a:srgbClr val="4338CA"/>
                </a:solidFill>
                <a:highlight>
                  <a:srgbClr val="F1F5F9"/>
                </a:highlight>
                <a:latin typeface="JetBrains Mono"/>
                <a:ea typeface="Noto Sans Mono CJK JP"/>
              </a:rPr>
              <a:t>autonumber=True</a:t>
            </a:r>
            <a:r>
              <a:rPr sz="1150" b="1" i="0" u="none">
                <a:solidFill>
                  <a:srgbClr val="4F46E5"/>
                </a:solidFill>
                <a:latin typeface="Inter"/>
                <a:ea typeface="Hiragino Sans"/>
              </a:rPr>
              <a:t>)</a:t>
            </a:r>
            <a:r>
              <a:rPr sz="1150" b="0" i="0" u="none">
                <a:solidFill>
                  <a:srgbClr val="334155"/>
                </a:solidFill>
                <a:latin typeface="Inter"/>
                <a:ea typeface="Hiragino Sans"/>
              </a:rPr>
              <a:t>:</a:t>
            </a:r>
          </a:p>
        </p:txBody>
      </p:sp>
      <p:sp>
        <p:nvSpPr>
          <p:cNvPr id="11" name="TextBox 10"/>
          <p:cNvSpPr txBox="1"/>
          <p:nvPr/>
        </p:nvSpPr>
        <p:spPr>
          <a:xfrm>
            <a:off x="800100" y="3989387"/>
            <a:ext cx="3973576" cy="40124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a.request(b, "label")</a:t>
            </a:r>
            <a:r>
              <a:rPr sz="1150" b="0" i="0" u="none">
                <a:solidFill>
                  <a:srgbClr val="334155"/>
                </a:solidFill>
                <a:latin typeface="Inter"/>
                <a:ea typeface="Hiragino Sans"/>
              </a:rPr>
              <a:t>: Solid synchronous call arrow (</a:t>
            </a:r>
            <a:r>
              <a:rPr sz="1035" b="0" i="0" u="none">
                <a:solidFill>
                  <a:srgbClr val="4338CA"/>
                </a:solidFill>
                <a:highlight>
                  <a:srgbClr val="F1F5F9"/>
                </a:highlight>
                <a:latin typeface="JetBrains Mono"/>
                <a:ea typeface="Noto Sans Mono CJK JP"/>
              </a:rPr>
              <a:t>―▶</a:t>
            </a:r>
            <a:r>
              <a:rPr sz="1150" b="0" i="0" u="none">
                <a:solidFill>
                  <a:srgbClr val="334155"/>
                </a:solidFill>
                <a:latin typeface="Inter"/>
                <a:ea typeface="Hiragino Sans"/>
              </a:rPr>
              <a:t>).</a:t>
            </a:r>
          </a:p>
        </p:txBody>
      </p:sp>
      <p:sp>
        <p:nvSpPr>
          <p:cNvPr id="12" name="TextBox 11"/>
          <p:cNvSpPr txBox="1"/>
          <p:nvPr/>
        </p:nvSpPr>
        <p:spPr>
          <a:xfrm>
            <a:off x="800100" y="4436268"/>
            <a:ext cx="3973576" cy="40124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b.reply(a, "label")</a:t>
            </a:r>
            <a:r>
              <a:rPr sz="1150" b="0" i="0" u="none">
                <a:solidFill>
                  <a:srgbClr val="334155"/>
                </a:solidFill>
                <a:latin typeface="Inter"/>
                <a:ea typeface="Hiragino Sans"/>
              </a:rPr>
              <a:t>: Dashed return arrow (</a:t>
            </a:r>
            <a:r>
              <a:rPr sz="1035" b="0" i="0" u="none">
                <a:solidFill>
                  <a:srgbClr val="4338CA"/>
                </a:solidFill>
                <a:highlight>
                  <a:srgbClr val="F1F5F9"/>
                </a:highlight>
                <a:latin typeface="JetBrains Mono"/>
                <a:ea typeface="Noto Sans Mono CJK JP"/>
              </a:rPr>
              <a:t>---▶</a:t>
            </a:r>
            <a:r>
              <a:rPr sz="1150" b="0" i="0" u="none">
                <a:solidFill>
                  <a:srgbClr val="334155"/>
                </a:solidFill>
                <a:latin typeface="Inter"/>
                <a:ea typeface="Hiragino Sans"/>
              </a:rPr>
              <a:t>).</a:t>
            </a:r>
          </a:p>
        </p:txBody>
      </p:sp>
      <p:sp>
        <p:nvSpPr>
          <p:cNvPr id="13" name="TextBox 12"/>
          <p:cNvSpPr txBox="1"/>
          <p:nvPr/>
        </p:nvSpPr>
        <p:spPr>
          <a:xfrm>
            <a:off x="800100" y="4883150"/>
            <a:ext cx="3973576" cy="38854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is_async=True</a:t>
            </a:r>
            <a:r>
              <a:rPr sz="1150" b="0" i="0" u="none">
                <a:solidFill>
                  <a:srgbClr val="334155"/>
                </a:solidFill>
                <a:latin typeface="Inter"/>
                <a:ea typeface="Hiragino Sans"/>
              </a:rPr>
              <a:t>: Open stick arrowhead (</a:t>
            </a:r>
            <a:r>
              <a:rPr sz="1035" b="0" i="0" u="none">
                <a:solidFill>
                  <a:srgbClr val="4338CA"/>
                </a:solidFill>
                <a:highlight>
                  <a:srgbClr val="F1F5F9"/>
                </a:highlight>
                <a:latin typeface="JetBrains Mono"/>
                <a:ea typeface="Noto Sans Mono CJK JP"/>
              </a:rPr>
              <a:t>―&gt;</a:t>
            </a:r>
            <a:r>
              <a:rPr sz="1150" b="0" i="0" u="none">
                <a:solidFill>
                  <a:srgbClr val="334155"/>
                </a:solidFill>
                <a:latin typeface="Inter"/>
                <a:ea typeface="Hiragino Sans"/>
              </a:rPr>
              <a:t>) for Pub/Sub or async events.</a:t>
            </a:r>
          </a:p>
        </p:txBody>
      </p:sp>
      <p:sp>
        <p:nvSpPr>
          <p:cNvPr id="14" name="TextBox 13"/>
          <p:cNvSpPr txBox="1"/>
          <p:nvPr/>
        </p:nvSpPr>
        <p:spPr>
          <a:xfrm>
            <a:off x="546100" y="5361781"/>
            <a:ext cx="4237736" cy="182562"/>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Execution &amp; Annotations</a:t>
            </a:r>
            <a:r>
              <a:rPr sz="1150" b="0" i="0" u="none">
                <a:solidFill>
                  <a:srgbClr val="334155"/>
                </a:solidFill>
                <a:latin typeface="Inter"/>
                <a:ea typeface="Hiragino Sans"/>
              </a:rPr>
              <a:t>:</a:t>
            </a:r>
          </a:p>
        </p:txBody>
      </p:sp>
      <p:sp>
        <p:nvSpPr>
          <p:cNvPr id="15" name="TextBox 14"/>
          <p:cNvSpPr txBox="1"/>
          <p:nvPr/>
        </p:nvSpPr>
        <p:spPr>
          <a:xfrm>
            <a:off x="800100" y="5559821"/>
            <a:ext cx="3973576" cy="38854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p.activate()</a:t>
            </a:r>
            <a:r>
              <a:rPr sz="1150" b="0" i="0" u="none">
                <a:solidFill>
                  <a:srgbClr val="334155"/>
                </a:solidFill>
                <a:latin typeface="Inter"/>
                <a:ea typeface="Hiragino Sans"/>
              </a:rPr>
              <a:t> / </a:t>
            </a:r>
            <a:r>
              <a:rPr sz="1035" b="0" i="0" u="none">
                <a:solidFill>
                  <a:srgbClr val="4338CA"/>
                </a:solidFill>
                <a:highlight>
                  <a:srgbClr val="F1F5F9"/>
                </a:highlight>
                <a:latin typeface="JetBrains Mono"/>
                <a:ea typeface="Noto Sans Mono CJK JP"/>
              </a:rPr>
              <a:t>p.deactivate()</a:t>
            </a:r>
            <a:r>
              <a:rPr sz="1150" b="0" i="0" u="none">
                <a:solidFill>
                  <a:srgbClr val="334155"/>
                </a:solidFill>
                <a:latin typeface="Inter"/>
                <a:ea typeface="Hiragino Sans"/>
              </a:rPr>
              <a:t> for lifeline execution bars.</a:t>
            </a:r>
          </a:p>
        </p:txBody>
      </p:sp>
      <p:sp>
        <p:nvSpPr>
          <p:cNvPr id="16" name="TextBox 15"/>
          <p:cNvSpPr txBox="1"/>
          <p:nvPr/>
        </p:nvSpPr>
        <p:spPr>
          <a:xfrm>
            <a:off x="800100" y="6006703"/>
            <a:ext cx="3973576" cy="40124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p.note("...", pos="right")</a:t>
            </a:r>
            <a:r>
              <a:rPr sz="1150" b="0" i="0" u="none">
                <a:solidFill>
                  <a:srgbClr val="334155"/>
                </a:solidFill>
                <a:latin typeface="Inter"/>
                <a:ea typeface="Hiragino Sans"/>
              </a:rPr>
              <a:t> or </a:t>
            </a:r>
            <a:r>
              <a:rPr sz="1035" b="0" i="0" u="none">
                <a:solidFill>
                  <a:srgbClr val="4338CA"/>
                </a:solidFill>
                <a:highlight>
                  <a:srgbClr val="F1F5F9"/>
                </a:highlight>
                <a:latin typeface="JetBrains Mono"/>
                <a:ea typeface="Noto Sans Mono CJK JP"/>
              </a:rPr>
              <a:t>d.note("...", over=[p1, p2])</a:t>
            </a:r>
            <a:r>
              <a:rPr sz="1150" b="0" i="0" u="none">
                <a:solidFill>
                  <a:srgbClr val="334155"/>
                </a:solidFill>
                <a:latin typeface="Inter"/>
                <a:ea typeface="Hiragino Sans"/>
              </a:rPr>
              <a:t> for sticky notes.</a:t>
            </a:r>
          </a:p>
        </p:txBody>
      </p:sp>
      <p:sp>
        <p:nvSpPr>
          <p:cNvPr id="17" name="TextBox 16"/>
          <p:cNvSpPr txBox="1"/>
          <p:nvPr/>
        </p:nvSpPr>
        <p:spPr>
          <a:xfrm>
            <a:off x="546100" y="6485334"/>
            <a:ext cx="4237736" cy="182562"/>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Python </a:t>
            </a:r>
            <a:r>
              <a:rPr sz="1035" b="0" i="0" u="none">
                <a:solidFill>
                  <a:srgbClr val="4338CA"/>
                </a:solidFill>
                <a:highlight>
                  <a:srgbClr val="F1F5F9"/>
                </a:highlight>
                <a:latin typeface="JetBrains Mono"/>
                <a:ea typeface="Noto Sans Mono CJK JP"/>
              </a:rPr>
              <a:t>with</a:t>
            </a:r>
            <a:r>
              <a:rPr sz="1150" b="1" i="0" u="none">
                <a:solidFill>
                  <a:srgbClr val="4F46E5"/>
                </a:solidFill>
                <a:latin typeface="Inter"/>
                <a:ea typeface="Hiragino Sans"/>
              </a:rPr>
              <a:t> Condition Frames</a:t>
            </a:r>
            <a:r>
              <a:rPr sz="1150" b="0" i="0" u="none">
                <a:solidFill>
                  <a:srgbClr val="334155"/>
                </a:solidFill>
                <a:latin typeface="Inter"/>
                <a:ea typeface="Hiragino Sans"/>
              </a:rPr>
              <a:t>:</a:t>
            </a:r>
          </a:p>
        </p:txBody>
      </p:sp>
      <p:sp>
        <p:nvSpPr>
          <p:cNvPr id="18" name="TextBox 17"/>
          <p:cNvSpPr txBox="1"/>
          <p:nvPr/>
        </p:nvSpPr>
        <p:spPr>
          <a:xfrm>
            <a:off x="800100" y="6683375"/>
            <a:ext cx="3973576" cy="40124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with d.alt("Token Valid"): ... with d.else_("Expired"): ...</a:t>
            </a:r>
          </a:p>
        </p:txBody>
      </p:sp>
      <p:sp>
        <p:nvSpPr>
          <p:cNvPr id="19" name="TextBox 18"/>
          <p:cNvSpPr txBox="1"/>
          <p:nvPr/>
        </p:nvSpPr>
        <p:spPr>
          <a:xfrm>
            <a:off x="800100" y="7130256"/>
            <a:ext cx="3973576" cy="40124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with d.loop("Retry"): ...</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with d.opt(...):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with d.par(...):</a:t>
            </a:r>
          </a:p>
        </p:txBody>
      </p:sp>
      <p:pic>
        <p:nvPicPr>
          <p:cNvPr id="20" name="Picture 19" descr="sequence_oauth.png"/>
          <p:cNvPicPr>
            <a:picLocks noChangeAspect="1"/>
          </p:cNvPicPr>
          <p:nvPr/>
        </p:nvPicPr>
        <p:blipFill>
          <a:blip r:embed="rId3"/>
          <a:stretch>
            <a:fillRect/>
          </a:stretch>
        </p:blipFill>
        <p:spPr>
          <a:xfrm>
            <a:off x="4826000" y="889952"/>
            <a:ext cx="6858000" cy="5332095"/>
          </a:xfrm>
          <a:prstGeom prst="rect">
            <a:avLst/>
          </a:prstGeom>
        </p:spPr>
      </p:pic>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Relational Schemas &amp; Crow's Foot (</a:t>
            </a:r>
            <a:r>
              <a:rPr sz="2340" b="0" i="0" u="none">
                <a:solidFill>
                  <a:srgbClr val="4338CA"/>
                </a:solidFill>
                <a:highlight>
                  <a:srgbClr val="F1F5F9"/>
                </a:highlight>
                <a:latin typeface="JetBrains Mono"/>
                <a:ea typeface="Noto Sans Mono CJK JP"/>
              </a:rPr>
              <a:t>ERDiagram</a:t>
            </a:r>
            <a:r>
              <a:rPr sz="2600" b="1" i="0" u="none">
                <a:solidFill>
                  <a:srgbClr val="1A73E8"/>
                </a:solidFill>
                <a:latin typeface="Inter"/>
                <a:ea typeface="Hiragino Sans"/>
              </a:rPr>
              <a:t>)</a:t>
            </a:r>
          </a:p>
        </p:txBody>
      </p:sp>
      <p:sp>
        <p:nvSpPr>
          <p:cNvPr id="4" name="TextBox 3"/>
          <p:cNvSpPr txBox="1"/>
          <p:nvPr/>
        </p:nvSpPr>
        <p:spPr>
          <a:xfrm>
            <a:off x="508000" y="889000"/>
            <a:ext cx="427736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Information Engineering (IE) Database Modeling</a:t>
            </a:r>
          </a:p>
        </p:txBody>
      </p:sp>
      <p:sp>
        <p:nvSpPr>
          <p:cNvPr id="5" name="TextBox 4"/>
          <p:cNvSpPr txBox="1"/>
          <p:nvPr/>
        </p:nvSpPr>
        <p:spPr>
          <a:xfrm>
            <a:off x="508000" y="1526381"/>
            <a:ext cx="4277360" cy="613171"/>
          </a:xfrm>
          <a:prstGeom prst="rect">
            <a:avLst/>
          </a:prstGeom>
          <a:noFill/>
        </p:spPr>
        <p:txBody>
          <a:bodyPr wrap="square" lIns="0" rIns="0" tIns="0" bIns="0" anchor="t">
            <a:spAutoFit/>
          </a:bodyPr>
          <a:lstStyle/>
          <a:p>
            <a:pPr algn="l">
              <a:lnSpc>
                <a:spcPct val="117000"/>
              </a:lnSpc>
            </a:pPr>
            <a:r>
              <a:rPr sz="1035" b="0" i="0" u="none">
                <a:solidFill>
                  <a:srgbClr val="4338CA"/>
                </a:solidFill>
                <a:highlight>
                  <a:srgbClr val="F1F5F9"/>
                </a:highlight>
                <a:latin typeface="JetBrains Mono"/>
                <a:ea typeface="Noto Sans Mono CJK JP"/>
              </a:rPr>
              <a:t>ERDiagram</a:t>
            </a:r>
            <a:r>
              <a:rPr sz="1150" b="0" i="0" u="none">
                <a:solidFill>
                  <a:srgbClr val="334155"/>
                </a:solidFill>
                <a:latin typeface="Inter"/>
                <a:ea typeface="Hiragino Sans"/>
              </a:rPr>
              <a:t> visualizes physical and logical relational database schemas with strict Crow's Foot cardinality markers and row-aligned foreign key connectors:</a:t>
            </a:r>
          </a:p>
        </p:txBody>
      </p:sp>
      <p:sp>
        <p:nvSpPr>
          <p:cNvPr id="6" name="TextBox 5"/>
          <p:cNvSpPr txBox="1"/>
          <p:nvPr/>
        </p:nvSpPr>
        <p:spPr>
          <a:xfrm>
            <a:off x="508000" y="2355453"/>
            <a:ext cx="427736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Entity &amp; Column Capabilities</a:t>
            </a:r>
          </a:p>
        </p:txBody>
      </p:sp>
      <p:sp>
        <p:nvSpPr>
          <p:cNvPr id="7" name="TextBox 6"/>
          <p:cNvSpPr txBox="1"/>
          <p:nvPr/>
        </p:nvSpPr>
        <p:spPr>
          <a:xfrm>
            <a:off x="546100" y="2661443"/>
            <a:ext cx="4237736"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Auto-Height Tables</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Entity(name="users", width=28.0)</a:t>
            </a:r>
            <a:r>
              <a:rPr sz="1150" b="0" i="0" u="none">
                <a:solidFill>
                  <a:srgbClr val="334155"/>
                </a:solidFill>
                <a:latin typeface="Inter"/>
                <a:ea typeface="Hiragino Sans"/>
              </a:rPr>
              <a:t> automatically scales its vertical height based on registered columns.</a:t>
            </a:r>
          </a:p>
        </p:txBody>
      </p:sp>
      <p:sp>
        <p:nvSpPr>
          <p:cNvPr id="8" name="TextBox 7"/>
          <p:cNvSpPr txBox="1"/>
          <p:nvPr/>
        </p:nvSpPr>
        <p:spPr>
          <a:xfrm>
            <a:off x="546100" y="3312715"/>
            <a:ext cx="4237736" cy="79732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Constraint Badges</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entity.add_column(name, type="...", pk=True, fk=False, nullable=False)</a:t>
            </a:r>
            <a:r>
              <a:rPr sz="1150" b="0" i="0" u="none">
                <a:solidFill>
                  <a:srgbClr val="334155"/>
                </a:solidFill>
                <a:latin typeface="Inter"/>
                <a:ea typeface="Hiragino Sans"/>
              </a:rPr>
              <a:t> renders </a:t>
            </a:r>
            <a:r>
              <a:rPr sz="1035" b="0" i="0" u="none">
                <a:solidFill>
                  <a:srgbClr val="4338CA"/>
                </a:solidFill>
                <a:highlight>
                  <a:srgbClr val="F1F5F9"/>
                </a:highlight>
                <a:latin typeface="JetBrains Mono"/>
                <a:ea typeface="Noto Sans Mono CJK JP"/>
              </a:rPr>
              <a:t>[PK]</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[FK]</a:t>
            </a:r>
            <a:r>
              <a:rPr sz="1150" b="0" i="0" u="none">
                <a:solidFill>
                  <a:srgbClr val="334155"/>
                </a:solidFill>
                <a:latin typeface="Inter"/>
                <a:ea typeface="Hiragino Sans"/>
              </a:rPr>
              <a:t>, and mandatory field indicators cleanly aligned in the right column.</a:t>
            </a:r>
          </a:p>
        </p:txBody>
      </p:sp>
      <p:sp>
        <p:nvSpPr>
          <p:cNvPr id="9" name="TextBox 8"/>
          <p:cNvSpPr txBox="1"/>
          <p:nvPr/>
        </p:nvSpPr>
        <p:spPr>
          <a:xfrm>
            <a:off x="546100" y="4174728"/>
            <a:ext cx="4237736" cy="182562"/>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7 Crow's Foot Cardinalities</a:t>
            </a:r>
            <a:r>
              <a:rPr sz="1150" b="0" i="0" u="none">
                <a:solidFill>
                  <a:srgbClr val="334155"/>
                </a:solidFill>
                <a:latin typeface="Inter"/>
                <a:ea typeface="Hiragino Sans"/>
              </a:rPr>
              <a:t>:</a:t>
            </a:r>
          </a:p>
        </p:txBody>
      </p:sp>
      <p:sp>
        <p:nvSpPr>
          <p:cNvPr id="10" name="TextBox 9"/>
          <p:cNvSpPr txBox="1"/>
          <p:nvPr/>
        </p:nvSpPr>
        <p:spPr>
          <a:xfrm>
            <a:off x="800100" y="4372768"/>
            <a:ext cx="3973576" cy="19685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"1:*"</a:t>
            </a:r>
            <a:r>
              <a:rPr sz="1150" b="0" i="0" u="none">
                <a:solidFill>
                  <a:srgbClr val="334155"/>
                </a:solidFill>
                <a:latin typeface="Inter"/>
                <a:ea typeface="Hiragino Sans"/>
              </a:rPr>
              <a:t> (One-to-Zero-or-More </a:t>
            </a:r>
            <a:r>
              <a:rPr sz="1035" b="0" i="0" u="none">
                <a:solidFill>
                  <a:srgbClr val="4338CA"/>
                </a:solidFill>
                <a:highlight>
                  <a:srgbClr val="F1F5F9"/>
                </a:highlight>
                <a:latin typeface="JetBrains Mono"/>
                <a:ea typeface="Noto Sans Mono CJK JP"/>
              </a:rPr>
              <a:t>|| ── o&lt;</a:t>
            </a:r>
            <a:r>
              <a:rPr sz="1150" b="0" i="0" u="none">
                <a:solidFill>
                  <a:srgbClr val="334155"/>
                </a:solidFill>
                <a:latin typeface="Inter"/>
                <a:ea typeface="Hiragino Sans"/>
              </a:rPr>
              <a:t>)</a:t>
            </a:r>
          </a:p>
        </p:txBody>
      </p:sp>
      <p:sp>
        <p:nvSpPr>
          <p:cNvPr id="11" name="TextBox 10"/>
          <p:cNvSpPr txBox="1"/>
          <p:nvPr/>
        </p:nvSpPr>
        <p:spPr>
          <a:xfrm>
            <a:off x="800100" y="4615259"/>
            <a:ext cx="3973576" cy="19685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"1:1..*"</a:t>
            </a:r>
            <a:r>
              <a:rPr sz="1150" b="0" i="0" u="none">
                <a:solidFill>
                  <a:srgbClr val="334155"/>
                </a:solidFill>
                <a:latin typeface="Inter"/>
                <a:ea typeface="Hiragino Sans"/>
              </a:rPr>
              <a:t> (One-to-One-or-More </a:t>
            </a:r>
            <a:r>
              <a:rPr sz="1035" b="0" i="0" u="none">
                <a:solidFill>
                  <a:srgbClr val="4338CA"/>
                </a:solidFill>
                <a:highlight>
                  <a:srgbClr val="F1F5F9"/>
                </a:highlight>
                <a:latin typeface="JetBrains Mono"/>
                <a:ea typeface="Noto Sans Mono CJK JP"/>
              </a:rPr>
              <a:t>|| ── |&lt;</a:t>
            </a:r>
            <a:r>
              <a:rPr sz="1150" b="0" i="0" u="none">
                <a:solidFill>
                  <a:srgbClr val="334155"/>
                </a:solidFill>
                <a:latin typeface="Inter"/>
                <a:ea typeface="Hiragino Sans"/>
              </a:rPr>
              <a:t>)</a:t>
            </a:r>
          </a:p>
        </p:txBody>
      </p:sp>
      <p:sp>
        <p:nvSpPr>
          <p:cNvPr id="12" name="TextBox 11"/>
          <p:cNvSpPr txBox="1"/>
          <p:nvPr/>
        </p:nvSpPr>
        <p:spPr>
          <a:xfrm>
            <a:off x="800100" y="4857750"/>
            <a:ext cx="3973576" cy="19685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"1:1"</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"1:0..1"</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"0..1:1"</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"0..1:*"</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a:t>
            </a:r>
          </a:p>
        </p:txBody>
      </p:sp>
      <p:sp>
        <p:nvSpPr>
          <p:cNvPr id="13" name="TextBox 12"/>
          <p:cNvSpPr txBox="1"/>
          <p:nvPr/>
        </p:nvSpPr>
        <p:spPr>
          <a:xfrm>
            <a:off x="546100" y="5131990"/>
            <a:ext cx="4237736" cy="182562"/>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Row-Exact Foreign Key Anchoring</a:t>
            </a:r>
            <a:r>
              <a:rPr sz="1150" b="0" i="0" u="none">
                <a:solidFill>
                  <a:srgbClr val="334155"/>
                </a:solidFill>
                <a:latin typeface="Inter"/>
                <a:ea typeface="Hiragino Sans"/>
              </a:rPr>
              <a:t>:</a:t>
            </a:r>
          </a:p>
        </p:txBody>
      </p:sp>
      <p:sp>
        <p:nvSpPr>
          <p:cNvPr id="14" name="TextBox 13"/>
          <p:cNvSpPr txBox="1"/>
          <p:nvPr/>
        </p:nvSpPr>
        <p:spPr>
          <a:xfrm>
            <a:off x="800100" y="5330031"/>
            <a:ext cx="3973576" cy="79732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Passing </a:t>
            </a:r>
            <a:r>
              <a:rPr sz="1035" b="0" i="0" u="none">
                <a:solidFill>
                  <a:srgbClr val="4338CA"/>
                </a:solidFill>
                <a:highlight>
                  <a:srgbClr val="F1F5F9"/>
                </a:highlight>
                <a:latin typeface="JetBrains Mono"/>
                <a:ea typeface="Noto Sans Mono CJK JP"/>
              </a:rPr>
              <a:t>start_column="id", end_column="user_id"</a:t>
            </a:r>
            <a:r>
              <a:rPr sz="1150" b="0" i="0" u="none">
                <a:solidFill>
                  <a:srgbClr val="334155"/>
                </a:solidFill>
                <a:latin typeface="Inter"/>
                <a:ea typeface="Hiragino Sans"/>
              </a:rPr>
              <a:t> attaches the relationship wire directly to the vertical Y-center of those specific table rows!</a:t>
            </a:r>
          </a:p>
        </p:txBody>
      </p:sp>
      <p:pic>
        <p:nvPicPr>
          <p:cNvPr id="15" name="Picture 14" descr="er_schema.png"/>
          <p:cNvPicPr>
            <a:picLocks noChangeAspect="1"/>
          </p:cNvPicPr>
          <p:nvPr/>
        </p:nvPicPr>
        <p:blipFill>
          <a:blip r:embed="rId3"/>
          <a:stretch>
            <a:fillRect/>
          </a:stretch>
        </p:blipFill>
        <p:spPr>
          <a:xfrm>
            <a:off x="4826000" y="889952"/>
            <a:ext cx="6858000" cy="5332095"/>
          </a:xfrm>
          <a:prstGeom prst="rect">
            <a:avLst/>
          </a:prstGeom>
        </p:spPr>
      </p:pic>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UML 2.0 Object-Oriented Models (</a:t>
            </a:r>
            <a:r>
              <a:rPr sz="2340" b="0" i="0" u="none">
                <a:solidFill>
                  <a:srgbClr val="4338CA"/>
                </a:solidFill>
                <a:highlight>
                  <a:srgbClr val="F1F5F9"/>
                </a:highlight>
                <a:latin typeface="JetBrains Mono"/>
                <a:ea typeface="Noto Sans Mono CJK JP"/>
              </a:rPr>
              <a:t>ClassDiagram</a:t>
            </a:r>
            <a:r>
              <a:rPr sz="2600" b="1" i="0" u="none">
                <a:solidFill>
                  <a:srgbClr val="1A73E8"/>
                </a:solidFill>
                <a:latin typeface="Inter"/>
                <a:ea typeface="Hiragino Sans"/>
              </a:rPr>
              <a:t>)</a:t>
            </a:r>
          </a:p>
        </p:txBody>
      </p:sp>
      <p:sp>
        <p:nvSpPr>
          <p:cNvPr id="4" name="TextBox 3"/>
          <p:cNvSpPr txBox="1"/>
          <p:nvPr/>
        </p:nvSpPr>
        <p:spPr>
          <a:xfrm>
            <a:off x="508000" y="889000"/>
            <a:ext cx="427736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Three-Compartment Classes &amp; 6 UML Connectors</a:t>
            </a:r>
          </a:p>
        </p:txBody>
      </p:sp>
      <p:sp>
        <p:nvSpPr>
          <p:cNvPr id="5" name="TextBox 4"/>
          <p:cNvSpPr txBox="1"/>
          <p:nvPr/>
        </p:nvSpPr>
        <p:spPr>
          <a:xfrm>
            <a:off x="508000" y="1526381"/>
            <a:ext cx="4277360" cy="613171"/>
          </a:xfrm>
          <a:prstGeom prst="rect">
            <a:avLst/>
          </a:prstGeom>
          <a:noFill/>
        </p:spPr>
        <p:txBody>
          <a:bodyPr wrap="square" lIns="0" rIns="0" tIns="0" bIns="0" anchor="t">
            <a:spAutoFit/>
          </a:bodyPr>
          <a:lstStyle/>
          <a:p>
            <a:pPr algn="l">
              <a:lnSpc>
                <a:spcPct val="117000"/>
              </a:lnSpc>
            </a:pPr>
            <a:r>
              <a:rPr sz="1035" b="0" i="0" u="none">
                <a:solidFill>
                  <a:srgbClr val="4338CA"/>
                </a:solidFill>
                <a:highlight>
                  <a:srgbClr val="F1F5F9"/>
                </a:highlight>
                <a:latin typeface="JetBrains Mono"/>
                <a:ea typeface="Noto Sans Mono CJK JP"/>
              </a:rPr>
              <a:t>ClassDiagram</a:t>
            </a:r>
            <a:r>
              <a:rPr sz="1150" b="0" i="0" u="none">
                <a:solidFill>
                  <a:srgbClr val="334155"/>
                </a:solidFill>
                <a:latin typeface="Inter"/>
                <a:ea typeface="Hiragino Sans"/>
              </a:rPr>
              <a:t> models object-oriented domain architectures, design patterns, and SDK type hierarchies in standard UML 2.0 notation:</a:t>
            </a:r>
          </a:p>
        </p:txBody>
      </p:sp>
      <p:sp>
        <p:nvSpPr>
          <p:cNvPr id="6" name="TextBox 5"/>
          <p:cNvSpPr txBox="1"/>
          <p:nvPr/>
        </p:nvSpPr>
        <p:spPr>
          <a:xfrm>
            <a:off x="508000" y="2355453"/>
            <a:ext cx="4277360" cy="248840"/>
          </a:xfrm>
          <a:prstGeom prst="rect">
            <a:avLst/>
          </a:prstGeom>
          <a:noFill/>
        </p:spPr>
        <p:txBody>
          <a:bodyPr wrap="square" lIns="0" rIns="0" tIns="0" bIns="0" anchor="t">
            <a:spAutoFit/>
          </a:bodyPr>
          <a:lstStyle/>
          <a:p>
            <a:pPr algn="l">
              <a:lnSpc>
                <a:spcPct val="117000"/>
              </a:lnSpc>
            </a:pPr>
            <a:r>
              <a:rPr sz="1260" b="0" i="0" u="none">
                <a:solidFill>
                  <a:srgbClr val="4338CA"/>
                </a:solidFill>
                <a:highlight>
                  <a:srgbClr val="F1F5F9"/>
                </a:highlight>
                <a:latin typeface="JetBrains Mono"/>
                <a:ea typeface="Noto Sans Mono CJK JP"/>
              </a:rPr>
              <a:t>ClassNode</a:t>
            </a:r>
            <a:r>
              <a:rPr sz="1400" b="1" i="0" u="none">
                <a:solidFill>
                  <a:srgbClr val="334155"/>
                </a:solidFill>
                <a:latin typeface="Inter"/>
                <a:ea typeface="Hiragino Sans"/>
              </a:rPr>
              <a:t> Structure</a:t>
            </a:r>
          </a:p>
        </p:txBody>
      </p:sp>
      <p:sp>
        <p:nvSpPr>
          <p:cNvPr id="7" name="TextBox 6"/>
          <p:cNvSpPr txBox="1"/>
          <p:nvPr/>
        </p:nvSpPr>
        <p:spPr>
          <a:xfrm>
            <a:off x="546100" y="2667793"/>
            <a:ext cx="4237736" cy="5992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Header Compartment</a:t>
            </a:r>
            <a:r>
              <a:rPr sz="1150" b="0" i="0" u="none">
                <a:solidFill>
                  <a:srgbClr val="334155"/>
                </a:solidFill>
                <a:latin typeface="Inter"/>
                <a:ea typeface="Hiragino Sans"/>
              </a:rPr>
              <a:t>: Supports </a:t>
            </a:r>
            <a:r>
              <a:rPr sz="1035" b="0" i="0" u="none">
                <a:solidFill>
                  <a:srgbClr val="4338CA"/>
                </a:solidFill>
                <a:highlight>
                  <a:srgbClr val="F1F5F9"/>
                </a:highlight>
                <a:latin typeface="JetBrains Mono"/>
                <a:ea typeface="Noto Sans Mono CJK JP"/>
              </a:rPr>
              <a:t>stereotype="interface"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«interface»</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is_abstract=True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«abstract»</a:t>
            </a:r>
            <a:r>
              <a:rPr sz="1150" b="0" i="0" u="none">
                <a:solidFill>
                  <a:srgbClr val="334155"/>
                </a:solidFill>
                <a:latin typeface="Inter"/>
                <a:ea typeface="Hiragino Sans"/>
              </a:rPr>
              <a:t>).</a:t>
            </a:r>
          </a:p>
        </p:txBody>
      </p:sp>
      <p:sp>
        <p:nvSpPr>
          <p:cNvPr id="8" name="TextBox 7"/>
          <p:cNvSpPr txBox="1"/>
          <p:nvPr/>
        </p:nvSpPr>
        <p:spPr>
          <a:xfrm>
            <a:off x="546100" y="3319065"/>
            <a:ext cx="4237736" cy="39489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Attributes (</a:t>
            </a:r>
            <a:r>
              <a:rPr sz="1035" b="0" i="0" u="none">
                <a:solidFill>
                  <a:srgbClr val="4338CA"/>
                </a:solidFill>
                <a:highlight>
                  <a:srgbClr val="F1F5F9"/>
                </a:highlight>
                <a:latin typeface="JetBrains Mono"/>
                <a:ea typeface="Noto Sans Mono CJK JP"/>
              </a:rPr>
              <a:t>add_attribute</a:t>
            </a:r>
            <a:r>
              <a:rPr sz="1150" b="1" i="0" u="none">
                <a:solidFill>
                  <a:srgbClr val="4F46E5"/>
                </a:solidFill>
                <a:latin typeface="Inter"/>
                <a:ea typeface="Hiragino Sans"/>
              </a:rPr>
              <a:t>)</a:t>
            </a:r>
            <a:r>
              <a:rPr sz="1150" b="0" i="0" u="none">
                <a:solidFill>
                  <a:srgbClr val="334155"/>
                </a:solidFill>
                <a:latin typeface="Inter"/>
                <a:ea typeface="Hiragino Sans"/>
              </a:rPr>
              <a:t>: Automatic visibility prefixes (</a:t>
            </a:r>
            <a:r>
              <a:rPr sz="1035" b="0" i="0" u="none">
                <a:solidFill>
                  <a:srgbClr val="4338CA"/>
                </a:solidFill>
                <a:highlight>
                  <a:srgbClr val="F1F5F9"/>
                </a:highlight>
                <a:latin typeface="JetBrains Mono"/>
                <a:ea typeface="Noto Sans Mono CJK JP"/>
              </a:rPr>
              <a:t>+</a:t>
            </a:r>
            <a:r>
              <a:rPr sz="1150" b="0" i="0" u="none">
                <a:solidFill>
                  <a:srgbClr val="334155"/>
                </a:solidFill>
                <a:latin typeface="Inter"/>
                <a:ea typeface="Hiragino Sans"/>
              </a:rPr>
              <a:t> public, </a:t>
            </a:r>
            <a:r>
              <a:rPr sz="1035" b="0" i="0" u="none">
                <a:solidFill>
                  <a:srgbClr val="4338CA"/>
                </a:solidFill>
                <a:highlight>
                  <a:srgbClr val="F1F5F9"/>
                </a:highlight>
                <a:latin typeface="JetBrains Mono"/>
                <a:ea typeface="Noto Sans Mono CJK JP"/>
              </a:rPr>
              <a:t>-</a:t>
            </a:r>
            <a:r>
              <a:rPr sz="1150" b="0" i="0" u="none">
                <a:solidFill>
                  <a:srgbClr val="334155"/>
                </a:solidFill>
                <a:latin typeface="Inter"/>
                <a:ea typeface="Hiragino Sans"/>
              </a:rPr>
              <a:t> private) and static underlines.</a:t>
            </a:r>
          </a:p>
        </p:txBody>
      </p:sp>
      <p:sp>
        <p:nvSpPr>
          <p:cNvPr id="9" name="TextBox 8"/>
          <p:cNvSpPr txBox="1"/>
          <p:nvPr/>
        </p:nvSpPr>
        <p:spPr>
          <a:xfrm>
            <a:off x="546100" y="3765946"/>
            <a:ext cx="4237736" cy="38219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Methods (</a:t>
            </a:r>
            <a:r>
              <a:rPr sz="1035" b="0" i="0" u="none">
                <a:solidFill>
                  <a:srgbClr val="4338CA"/>
                </a:solidFill>
                <a:highlight>
                  <a:srgbClr val="F1F5F9"/>
                </a:highlight>
                <a:latin typeface="JetBrains Mono"/>
                <a:ea typeface="Noto Sans Mono CJK JP"/>
              </a:rPr>
              <a:t>add_method</a:t>
            </a:r>
            <a:r>
              <a:rPr sz="1150" b="1" i="0" u="none">
                <a:solidFill>
                  <a:srgbClr val="4F46E5"/>
                </a:solidFill>
                <a:latin typeface="Inter"/>
                <a:ea typeface="Hiragino Sans"/>
              </a:rPr>
              <a:t>)</a:t>
            </a:r>
            <a:r>
              <a:rPr sz="1150" b="0" i="0" u="none">
                <a:solidFill>
                  <a:srgbClr val="334155"/>
                </a:solidFill>
                <a:latin typeface="Inter"/>
                <a:ea typeface="Hiragino Sans"/>
              </a:rPr>
              <a:t>: Parameter signatures, return types, and abstract method styling.</a:t>
            </a:r>
          </a:p>
        </p:txBody>
      </p:sp>
      <p:sp>
        <p:nvSpPr>
          <p:cNvPr id="10" name="TextBox 9"/>
          <p:cNvSpPr txBox="1"/>
          <p:nvPr/>
        </p:nvSpPr>
        <p:spPr>
          <a:xfrm>
            <a:off x="508000" y="4416028"/>
            <a:ext cx="427736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All 6 Standard UML Relationship Types</a:t>
            </a:r>
          </a:p>
        </p:txBody>
      </p:sp>
      <p:graphicFrame>
        <p:nvGraphicFramePr>
          <p:cNvPr id="11" name="Table 10"/>
          <p:cNvGraphicFramePr>
            <a:graphicFrameLocks noGrp="1"/>
          </p:cNvGraphicFramePr>
          <p:nvPr/>
        </p:nvGraphicFramePr>
        <p:xfrm>
          <a:off x="508000" y="4817268"/>
          <a:ext cx="4063999" cy="5001515"/>
        </p:xfrm>
        <a:graphic>
          <a:graphicData uri="http://schemas.openxmlformats.org/drawingml/2006/table">
            <a:tbl>
              <a:tblPr>
                <a:tableStyleId>{5C22544A-7EE6-4342-B048-85BDC9FD1C3A}</a:tableStyleId>
              </a:tblPr>
              <a:tblGrid>
                <a:gridCol w="1651000"/>
                <a:gridCol w="883939"/>
                <a:gridCol w="1529060"/>
              </a:tblGrid>
              <a:tr h="572095">
                <a:tc>
                  <a:txBody>
                    <a:bodyPr wrap="square"/>
                    <a:lstStyle/>
                    <a:p>
                      <a:pPr algn="l">
                        <a:lnSpc>
                          <a:spcPct val="117000"/>
                        </a:lnSpc>
                      </a:pPr>
                      <a:r>
                        <a:rPr sz="990" b="0" i="0" u="none">
                          <a:solidFill>
                            <a:srgbClr val="4338CA"/>
                          </a:solidFill>
                          <a:highlight>
                            <a:srgbClr val="F1F5F9"/>
                          </a:highlight>
                          <a:latin typeface="JetBrains Mono"/>
                          <a:ea typeface="Noto Sans Mono CJK JP"/>
                        </a:rPr>
                        <a:t>relationship_type</a:t>
                      </a:r>
                    </a:p>
                  </a:txBody>
                  <a:tcPr marT="88900" marR="127000" marB="88900" marL="127000" anchor="ctr">
                    <a:lnL>
                      <a:noFill/>
                    </a:lnL>
                    <a:lnR>
                      <a:noFill/>
                    </a:lnR>
                    <a:lnT>
                      <a:noFill/>
                    </a:lnT>
                    <a:lnB w="6350">
                      <a:solidFill>
                        <a:srgbClr val="E2E8F0"/>
                      </a:solidFill>
                    </a:lnB>
                    <a:solidFill>
                      <a:srgbClr val="F1F5F9"/>
                    </a:solidFill>
                  </a:tcPr>
                </a:tc>
                <a:tc>
                  <a:txBody>
                    <a:bodyPr wrap="square"/>
                    <a:lstStyle/>
                    <a:p>
                      <a:pPr algn="l">
                        <a:lnSpc>
                          <a:spcPct val="117000"/>
                        </a:lnSpc>
                      </a:pPr>
                      <a:r>
                        <a:rPr sz="1100" b="1" i="0" u="none">
                          <a:solidFill>
                            <a:srgbClr val="4F46E5"/>
                          </a:solidFill>
                          <a:latin typeface="Inter"/>
                          <a:ea typeface="Hiragino Sans"/>
                        </a:rPr>
                        <a:t>Line &amp; Marker</a:t>
                      </a:r>
                    </a:p>
                  </a:txBody>
                  <a:tcPr marT="88900" marR="127000" marB="88900" marL="127000" anchor="ctr">
                    <a:lnL>
                      <a:noFill/>
                    </a:lnL>
                    <a:lnR>
                      <a:noFill/>
                    </a:lnR>
                    <a:lnT>
                      <a:noFill/>
                    </a:lnT>
                    <a:lnB w="6350">
                      <a:solidFill>
                        <a:srgbClr val="E2E8F0"/>
                      </a:solidFill>
                    </a:lnB>
                    <a:solidFill>
                      <a:srgbClr val="F1F5F9"/>
                    </a:solidFill>
                  </a:tcPr>
                </a:tc>
                <a:tc>
                  <a:txBody>
                    <a:bodyPr wrap="square"/>
                    <a:lstStyle/>
                    <a:p>
                      <a:pPr algn="l">
                        <a:lnSpc>
                          <a:spcPct val="117000"/>
                        </a:lnSpc>
                      </a:pPr>
                      <a:r>
                        <a:rPr sz="1100" b="1" i="0" u="none">
                          <a:solidFill>
                            <a:srgbClr val="4F46E5"/>
                          </a:solidFill>
                          <a:latin typeface="Inter"/>
                          <a:ea typeface="Hiragino Sans"/>
                        </a:rPr>
                        <a:t>Semantics</a:t>
                      </a:r>
                    </a:p>
                  </a:txBody>
                  <a:tcPr marT="88900" marR="127000" marB="88900" marL="127000" anchor="ctr">
                    <a:lnL>
                      <a:noFill/>
                    </a:lnL>
                    <a:lnR>
                      <a:noFill/>
                    </a:lnR>
                    <a:lnT>
                      <a:noFill/>
                    </a:lnT>
                    <a:lnB w="6350">
                      <a:solidFill>
                        <a:srgbClr val="E2E8F0"/>
                      </a:solidFill>
                    </a:lnB>
                    <a:solidFill>
                      <a:srgbClr val="F1F5F9"/>
                    </a:solidFill>
                  </a:tcPr>
                </a:tc>
              </a:tr>
              <a:tr h="770830">
                <a:tc>
                  <a:txBody>
                    <a:bodyPr wrap="square"/>
                    <a:lstStyle/>
                    <a:p>
                      <a:pPr algn="l">
                        <a:lnSpc>
                          <a:spcPct val="117000"/>
                        </a:lnSpc>
                      </a:pPr>
                      <a:r>
                        <a:rPr sz="990" b="0" i="0" u="none">
                          <a:solidFill>
                            <a:srgbClr val="4338CA"/>
                          </a:solidFill>
                          <a:highlight>
                            <a:srgbClr val="F1F5F9"/>
                          </a:highlight>
                          <a:latin typeface="JetBrains Mono"/>
                          <a:ea typeface="Noto Sans Mono CJK JP"/>
                        </a:rPr>
                        <a:t>"inheritance"</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Solid + Hollow Triangle</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Subclass generalizes superclass</a:t>
                      </a:r>
                    </a:p>
                  </a:txBody>
                  <a:tcPr marT="88900" marR="127000" marB="88900" marL="127000" anchor="ctr">
                    <a:lnL>
                      <a:noFill/>
                    </a:lnL>
                    <a:lnR>
                      <a:noFill/>
                    </a:lnR>
                    <a:lnT>
                      <a:noFill/>
                    </a:lnT>
                    <a:lnB w="6350">
                      <a:solidFill>
                        <a:srgbClr val="E2E8F0"/>
                      </a:solidFill>
                    </a:lnB>
                    <a:noFill/>
                  </a:tcPr>
                </a:tc>
              </a:tr>
              <a:tr h="770830">
                <a:tc>
                  <a:txBody>
                    <a:bodyPr wrap="square"/>
                    <a:lstStyle/>
                    <a:p>
                      <a:pPr algn="l">
                        <a:lnSpc>
                          <a:spcPct val="117000"/>
                        </a:lnSpc>
                      </a:pPr>
                      <a:r>
                        <a:rPr sz="990" b="0" i="0" u="none">
                          <a:solidFill>
                            <a:srgbClr val="4338CA"/>
                          </a:solidFill>
                          <a:highlight>
                            <a:srgbClr val="F1F5F9"/>
                          </a:highlight>
                          <a:latin typeface="JetBrains Mono"/>
                          <a:ea typeface="Noto Sans Mono CJK JP"/>
                        </a:rPr>
                        <a:t>"realization"</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Dashed + Hollow Triangle</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Concrete class implements interface</a:t>
                      </a:r>
                    </a:p>
                  </a:txBody>
                  <a:tcPr marT="88900" marR="127000" marB="88900" marL="127000" anchor="ctr">
                    <a:lnL>
                      <a:noFill/>
                    </a:lnL>
                    <a:lnR>
                      <a:noFill/>
                    </a:lnR>
                    <a:lnT>
                      <a:noFill/>
                    </a:lnT>
                    <a:lnB w="6350">
                      <a:solidFill>
                        <a:srgbClr val="E2E8F0"/>
                      </a:solidFill>
                    </a:lnB>
                    <a:noFill/>
                  </a:tcPr>
                </a:tc>
              </a:tr>
              <a:tr h="770830">
                <a:tc>
                  <a:txBody>
                    <a:bodyPr wrap="square"/>
                    <a:lstStyle/>
                    <a:p>
                      <a:pPr algn="l">
                        <a:lnSpc>
                          <a:spcPct val="117000"/>
                        </a:lnSpc>
                      </a:pPr>
                      <a:r>
                        <a:rPr sz="990" b="0" i="0" u="none">
                          <a:solidFill>
                            <a:srgbClr val="4338CA"/>
                          </a:solidFill>
                          <a:highlight>
                            <a:srgbClr val="F1F5F9"/>
                          </a:highlight>
                          <a:latin typeface="JetBrains Mono"/>
                          <a:ea typeface="Noto Sans Mono CJK JP"/>
                        </a:rPr>
                        <a:t>"composition"</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Solid + Filled Diamond</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Strong lifecycle ownership (</a:t>
                      </a:r>
                      <a:r>
                        <a:rPr sz="990" b="0" i="0" u="none">
                          <a:solidFill>
                            <a:srgbClr val="4338CA"/>
                          </a:solidFill>
                          <a:highlight>
                            <a:srgbClr val="F1F5F9"/>
                          </a:highlight>
                          <a:latin typeface="JetBrains Mono"/>
                          <a:ea typeface="Noto Sans Mono CJK JP"/>
                        </a:rPr>
                        <a:t>1..*</a:t>
                      </a:r>
                      <a:r>
                        <a:rPr sz="1100" b="0" i="0" u="none">
                          <a:solidFill>
                            <a:srgbClr val="334155"/>
                          </a:solidFill>
                          <a:latin typeface="Inter"/>
                          <a:ea typeface="Hiragino Sans"/>
                        </a:rPr>
                        <a:t>)</a:t>
                      </a:r>
                    </a:p>
                  </a:txBody>
                  <a:tcPr marT="88900" marR="127000" marB="88900" marL="127000" anchor="ctr">
                    <a:lnL>
                      <a:noFill/>
                    </a:lnL>
                    <a:lnR>
                      <a:noFill/>
                    </a:lnR>
                    <a:lnT>
                      <a:noFill/>
                    </a:lnT>
                    <a:lnB w="6350">
                      <a:solidFill>
                        <a:srgbClr val="E2E8F0"/>
                      </a:solidFill>
                    </a:lnB>
                    <a:noFill/>
                  </a:tcPr>
                </a:tc>
              </a:tr>
              <a:tr h="770830">
                <a:tc>
                  <a:txBody>
                    <a:bodyPr wrap="square"/>
                    <a:lstStyle/>
                    <a:p>
                      <a:pPr algn="l">
                        <a:lnSpc>
                          <a:spcPct val="117000"/>
                        </a:lnSpc>
                      </a:pPr>
                      <a:r>
                        <a:rPr sz="990" b="0" i="0" u="none">
                          <a:solidFill>
                            <a:srgbClr val="4338CA"/>
                          </a:solidFill>
                          <a:highlight>
                            <a:srgbClr val="F1F5F9"/>
                          </a:highlight>
                          <a:latin typeface="JetBrains Mono"/>
                          <a:ea typeface="Noto Sans Mono CJK JP"/>
                        </a:rPr>
                        <a:t>"aggregation"</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Solid + Hollow Diamond</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Shared collection reference</a:t>
                      </a:r>
                    </a:p>
                  </a:txBody>
                  <a:tcPr marT="88900" marR="127000" marB="88900" marL="127000" anchor="ctr">
                    <a:lnL>
                      <a:noFill/>
                    </a:lnL>
                    <a:lnR>
                      <a:noFill/>
                    </a:lnR>
                    <a:lnT>
                      <a:noFill/>
                    </a:lnT>
                    <a:lnB w="6350">
                      <a:solidFill>
                        <a:srgbClr val="E2E8F0"/>
                      </a:solidFill>
                    </a:lnB>
                    <a:noFill/>
                  </a:tcPr>
                </a:tc>
              </a:tr>
              <a:tr h="575270">
                <a:tc>
                  <a:txBody>
                    <a:bodyPr wrap="square"/>
                    <a:lstStyle/>
                    <a:p>
                      <a:pPr algn="l">
                        <a:lnSpc>
                          <a:spcPct val="117000"/>
                        </a:lnSpc>
                      </a:pPr>
                      <a:r>
                        <a:rPr sz="990" b="0" i="0" u="none">
                          <a:solidFill>
                            <a:srgbClr val="4338CA"/>
                          </a:solidFill>
                          <a:highlight>
                            <a:srgbClr val="F1F5F9"/>
                          </a:highlight>
                          <a:latin typeface="JetBrains Mono"/>
                          <a:ea typeface="Noto Sans Mono CJK JP"/>
                        </a:rPr>
                        <a:t>"association"</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Solid Line / Arrow</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Structural field link</a:t>
                      </a:r>
                    </a:p>
                  </a:txBody>
                  <a:tcPr marT="88900" marR="127000" marB="88900" marL="127000" anchor="ctr">
                    <a:lnL>
                      <a:noFill/>
                    </a:lnL>
                    <a:lnR>
                      <a:noFill/>
                    </a:lnR>
                    <a:lnT>
                      <a:noFill/>
                    </a:lnT>
                    <a:lnB w="6350">
                      <a:solidFill>
                        <a:srgbClr val="E2E8F0"/>
                      </a:solidFill>
                    </a:lnB>
                    <a:noFill/>
                  </a:tcPr>
                </a:tc>
              </a:tr>
              <a:tr h="770830">
                <a:tc>
                  <a:txBody>
                    <a:bodyPr wrap="square"/>
                    <a:lstStyle/>
                    <a:p>
                      <a:pPr algn="l">
                        <a:lnSpc>
                          <a:spcPct val="117000"/>
                        </a:lnSpc>
                      </a:pPr>
                      <a:r>
                        <a:rPr sz="990" b="0" i="0" u="none">
                          <a:solidFill>
                            <a:srgbClr val="4338CA"/>
                          </a:solidFill>
                          <a:highlight>
                            <a:srgbClr val="F1F5F9"/>
                          </a:highlight>
                          <a:latin typeface="JetBrains Mono"/>
                          <a:ea typeface="Noto Sans Mono CJK JP"/>
                        </a:rPr>
                        <a:t>"dependency"</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Dashed + Open Arrow</a:t>
                      </a:r>
                    </a:p>
                  </a:txBody>
                  <a:tcPr marT="88900" marR="127000" marB="88900" marL="127000" anchor="ctr">
                    <a:lnL>
                      <a:noFill/>
                    </a:lnL>
                    <a:lnR>
                      <a:noFill/>
                    </a:lnR>
                    <a:lnT>
                      <a:noFill/>
                    </a:lnT>
                    <a:lnB w="6350">
                      <a:solidFill>
                        <a:srgbClr val="E2E8F0"/>
                      </a:solidFill>
                    </a:lnB>
                    <a:noFill/>
                  </a:tcPr>
                </a:tc>
                <a:tc>
                  <a:txBody>
                    <a:bodyPr wrap="square"/>
                    <a:lstStyle/>
                    <a:p>
                      <a:pPr algn="l">
                        <a:lnSpc>
                          <a:spcPct val="117000"/>
                        </a:lnSpc>
                      </a:pPr>
                      <a:r>
                        <a:rPr sz="1100" b="0" i="0" u="none">
                          <a:solidFill>
                            <a:srgbClr val="334155"/>
                          </a:solidFill>
                          <a:latin typeface="Inter"/>
                          <a:ea typeface="Hiragino Sans"/>
                        </a:rPr>
                        <a:t>Method/parameter dependency</a:t>
                      </a:r>
                    </a:p>
                  </a:txBody>
                  <a:tcPr marT="88900" marR="127000" marB="88900" marL="127000" anchor="ctr">
                    <a:lnL>
                      <a:noFill/>
                    </a:lnL>
                    <a:lnR>
                      <a:noFill/>
                    </a:lnR>
                    <a:lnT>
                      <a:noFill/>
                    </a:lnT>
                    <a:lnB w="6350">
                      <a:solidFill>
                        <a:srgbClr val="E2E8F0"/>
                      </a:solidFill>
                    </a:lnB>
                    <a:noFill/>
                  </a:tcPr>
                </a:tc>
              </a:tr>
            </a:tbl>
          </a:graphicData>
        </a:graphic>
      </p:graphicFrame>
      <p:pic>
        <p:nvPicPr>
          <p:cNvPr id="12" name="Picture 11" descr="class_uml.png"/>
          <p:cNvPicPr>
            <a:picLocks noChangeAspect="1"/>
          </p:cNvPicPr>
          <p:nvPr/>
        </p:nvPicPr>
        <p:blipFill>
          <a:blip r:embed="rId3"/>
          <a:stretch>
            <a:fillRect/>
          </a:stretch>
        </p:blipFill>
        <p:spPr>
          <a:xfrm>
            <a:off x="4826000" y="889952"/>
            <a:ext cx="6858000" cy="5332095"/>
          </a:xfrm>
          <a:prstGeom prst="rect">
            <a:avLst/>
          </a:prstGeom>
        </p:spPr>
      </p:pic>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Finite State Machines &amp; Lifecycles (</a:t>
            </a:r>
            <a:r>
              <a:rPr sz="2340" b="0" i="0" u="none">
                <a:solidFill>
                  <a:srgbClr val="4338CA"/>
                </a:solidFill>
                <a:highlight>
                  <a:srgbClr val="F1F5F9"/>
                </a:highlight>
                <a:latin typeface="JetBrains Mono"/>
                <a:ea typeface="Noto Sans Mono CJK JP"/>
              </a:rPr>
              <a:t>StateDiagram</a:t>
            </a:r>
            <a:r>
              <a:rPr sz="2600" b="1" i="0" u="none">
                <a:solidFill>
                  <a:srgbClr val="1A73E8"/>
                </a:solidFill>
                <a:latin typeface="Inter"/>
                <a:ea typeface="Hiragino Sans"/>
              </a:rPr>
              <a:t>)</a:t>
            </a:r>
          </a:p>
        </p:txBody>
      </p:sp>
      <p:sp>
        <p:nvSpPr>
          <p:cNvPr id="4" name="TextBox 3"/>
          <p:cNvSpPr txBox="1"/>
          <p:nvPr/>
        </p:nvSpPr>
        <p:spPr>
          <a:xfrm>
            <a:off x="508000" y="889000"/>
            <a:ext cx="427736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UML 2.0 Statecharts &amp; Concurrent Forks</a:t>
            </a:r>
          </a:p>
        </p:txBody>
      </p:sp>
      <p:sp>
        <p:nvSpPr>
          <p:cNvPr id="5" name="TextBox 4"/>
          <p:cNvSpPr txBox="1"/>
          <p:nvPr/>
        </p:nvSpPr>
        <p:spPr>
          <a:xfrm>
            <a:off x="508000" y="1526381"/>
            <a:ext cx="4277360" cy="408781"/>
          </a:xfrm>
          <a:prstGeom prst="rect">
            <a:avLst/>
          </a:prstGeom>
          <a:noFill/>
        </p:spPr>
        <p:txBody>
          <a:bodyPr wrap="square" lIns="0" rIns="0" tIns="0" bIns="0" anchor="t">
            <a:spAutoFit/>
          </a:bodyPr>
          <a:lstStyle/>
          <a:p>
            <a:pPr algn="l">
              <a:lnSpc>
                <a:spcPct val="117000"/>
              </a:lnSpc>
            </a:pPr>
            <a:r>
              <a:rPr sz="1035" b="0" i="0" u="none">
                <a:solidFill>
                  <a:srgbClr val="4338CA"/>
                </a:solidFill>
                <a:highlight>
                  <a:srgbClr val="F1F5F9"/>
                </a:highlight>
                <a:latin typeface="JetBrains Mono"/>
                <a:ea typeface="Noto Sans Mono CJK JP"/>
              </a:rPr>
              <a:t>StateDiagram</a:t>
            </a:r>
            <a:r>
              <a:rPr sz="1150" b="0" i="0" u="none">
                <a:solidFill>
                  <a:srgbClr val="334155"/>
                </a:solidFill>
                <a:latin typeface="Inter"/>
                <a:ea typeface="Hiragino Sans"/>
              </a:rPr>
              <a:t> models finite state automata, protocol lifecycles, and distributed job orchestrators:</a:t>
            </a:r>
          </a:p>
        </p:txBody>
      </p:sp>
      <p:sp>
        <p:nvSpPr>
          <p:cNvPr id="6" name="TextBox 5"/>
          <p:cNvSpPr txBox="1"/>
          <p:nvPr/>
        </p:nvSpPr>
        <p:spPr>
          <a:xfrm>
            <a:off x="508000" y="2151062"/>
            <a:ext cx="427736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Rich State &amp; Pseudo-State Palette</a:t>
            </a:r>
          </a:p>
        </p:txBody>
      </p:sp>
      <p:sp>
        <p:nvSpPr>
          <p:cNvPr id="7" name="TextBox 6"/>
          <p:cNvSpPr txBox="1"/>
          <p:nvPr/>
        </p:nvSpPr>
        <p:spPr>
          <a:xfrm>
            <a:off x="546100" y="2463403"/>
            <a:ext cx="4237736" cy="38219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State(name, shape="box", entry=..., do=..., exit=...)</a:t>
            </a:r>
            <a:r>
              <a:rPr sz="1150" b="0" i="0" u="none">
                <a:solidFill>
                  <a:srgbClr val="334155"/>
                </a:solidFill>
                <a:latin typeface="Inter"/>
                <a:ea typeface="Hiragino Sans"/>
              </a:rPr>
              <a:t>:</a:t>
            </a:r>
          </a:p>
        </p:txBody>
      </p:sp>
      <p:sp>
        <p:nvSpPr>
          <p:cNvPr id="8" name="TextBox 7"/>
          <p:cNvSpPr txBox="1"/>
          <p:nvPr/>
        </p:nvSpPr>
        <p:spPr>
          <a:xfrm>
            <a:off x="800100" y="2865834"/>
            <a:ext cx="3973576" cy="81002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Supports 5 shapes (</a:t>
            </a:r>
            <a:r>
              <a:rPr sz="1035" b="0" i="0" u="none">
                <a:solidFill>
                  <a:srgbClr val="4338CA"/>
                </a:solidFill>
                <a:highlight>
                  <a:srgbClr val="F1F5F9"/>
                </a:highlight>
                <a:latin typeface="JetBrains Mono"/>
                <a:ea typeface="Noto Sans Mono CJK JP"/>
              </a:rPr>
              <a:t>"box"</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"ellipse"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"circle"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"double_circle"</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"text_only"</a:t>
            </a:r>
            <a:r>
              <a:rPr sz="1150" b="0" i="0" u="none">
                <a:solidFill>
                  <a:srgbClr val="334155"/>
                </a:solidFill>
                <a:latin typeface="Inter"/>
                <a:ea typeface="Hiragino Sans"/>
              </a:rPr>
              <a:t>) and internal action compartments (</a:t>
            </a:r>
            <a:r>
              <a:rPr sz="1035" b="0" i="0" u="none">
                <a:solidFill>
                  <a:srgbClr val="4338CA"/>
                </a:solidFill>
                <a:highlight>
                  <a:srgbClr val="F1F5F9"/>
                </a:highlight>
                <a:latin typeface="JetBrains Mono"/>
                <a:ea typeface="Noto Sans Mono CJK JP"/>
              </a:rPr>
              <a:t>entry / ...</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do / ...</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exit / ...</a:t>
            </a:r>
            <a:r>
              <a:rPr sz="1150" b="0" i="0" u="none">
                <a:solidFill>
                  <a:srgbClr val="334155"/>
                </a:solidFill>
                <a:latin typeface="Inter"/>
                <a:ea typeface="Hiragino Sans"/>
              </a:rPr>
              <a:t>).</a:t>
            </a:r>
          </a:p>
        </p:txBody>
      </p:sp>
      <p:sp>
        <p:nvSpPr>
          <p:cNvPr id="9" name="TextBox 8"/>
          <p:cNvSpPr txBox="1"/>
          <p:nvPr/>
        </p:nvSpPr>
        <p:spPr>
          <a:xfrm>
            <a:off x="546100" y="3753246"/>
            <a:ext cx="4237736" cy="182562"/>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4F46E5"/>
                </a:solidFill>
                <a:latin typeface="Inter"/>
                <a:ea typeface="Hiragino Sans"/>
              </a:rPr>
              <a:t>•	</a:t>
            </a:r>
            <a:r>
              <a:rPr sz="1150" b="1" i="0" u="none">
                <a:solidFill>
                  <a:srgbClr val="4F46E5"/>
                </a:solidFill>
                <a:latin typeface="Inter"/>
                <a:ea typeface="Hiragino Sans"/>
              </a:rPr>
              <a:t>UML Pseudo-States</a:t>
            </a:r>
            <a:r>
              <a:rPr sz="1150" b="0" i="0" u="none">
                <a:solidFill>
                  <a:srgbClr val="334155"/>
                </a:solidFill>
                <a:latin typeface="Inter"/>
                <a:ea typeface="Hiragino Sans"/>
              </a:rPr>
              <a:t>:</a:t>
            </a:r>
          </a:p>
        </p:txBody>
      </p:sp>
      <p:sp>
        <p:nvSpPr>
          <p:cNvPr id="10" name="TextBox 9"/>
          <p:cNvSpPr txBox="1"/>
          <p:nvPr/>
        </p:nvSpPr>
        <p:spPr>
          <a:xfrm>
            <a:off x="800100" y="3951287"/>
            <a:ext cx="3973576" cy="19685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InitialState()</a:t>
            </a:r>
            <a:r>
              <a:rPr sz="1150" b="0" i="0" u="none">
                <a:solidFill>
                  <a:srgbClr val="334155"/>
                </a:solidFill>
                <a:latin typeface="Inter"/>
                <a:ea typeface="Hiragino Sans"/>
              </a:rPr>
              <a:t>: Solid black entry circle.</a:t>
            </a:r>
          </a:p>
        </p:txBody>
      </p:sp>
      <p:sp>
        <p:nvSpPr>
          <p:cNvPr id="11" name="TextBox 10"/>
          <p:cNvSpPr txBox="1"/>
          <p:nvPr/>
        </p:nvSpPr>
        <p:spPr>
          <a:xfrm>
            <a:off x="800100" y="4193778"/>
            <a:ext cx="3973576" cy="38854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ChoiceState(name="...")</a:t>
            </a:r>
            <a:r>
              <a:rPr sz="1150" b="0" i="0" u="none">
                <a:solidFill>
                  <a:srgbClr val="334155"/>
                </a:solidFill>
                <a:latin typeface="Inter"/>
                <a:ea typeface="Hiragino Sans"/>
              </a:rPr>
              <a:t>: Dynamic conditional diamond branch.</a:t>
            </a:r>
          </a:p>
        </p:txBody>
      </p:sp>
      <p:sp>
        <p:nvSpPr>
          <p:cNvPr id="12" name="TextBox 11"/>
          <p:cNvSpPr txBox="1"/>
          <p:nvPr/>
        </p:nvSpPr>
        <p:spPr>
          <a:xfrm>
            <a:off x="800100" y="4640659"/>
            <a:ext cx="3973576" cy="592931"/>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ForkJoinState(orientation="vertical" | "horizontal", length=...)</a:t>
            </a:r>
            <a:r>
              <a:rPr sz="1150" b="0" i="0" u="none">
                <a:solidFill>
                  <a:srgbClr val="334155"/>
                </a:solidFill>
                <a:latin typeface="Inter"/>
                <a:ea typeface="Hiragino Sans"/>
              </a:rPr>
              <a:t>: Solid synchronization bar for concurrent splits and joins.</a:t>
            </a:r>
          </a:p>
        </p:txBody>
      </p:sp>
      <p:sp>
        <p:nvSpPr>
          <p:cNvPr id="13" name="TextBox 12"/>
          <p:cNvSpPr txBox="1"/>
          <p:nvPr/>
        </p:nvSpPr>
        <p:spPr>
          <a:xfrm>
            <a:off x="800100" y="5291931"/>
            <a:ext cx="3973576" cy="196850"/>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FinalState()</a:t>
            </a:r>
            <a:r>
              <a:rPr sz="1150" b="0" i="0" u="none">
                <a:solidFill>
                  <a:srgbClr val="334155"/>
                </a:solidFill>
                <a:latin typeface="Inter"/>
                <a:ea typeface="Hiragino Sans"/>
              </a:rPr>
              <a:t>: Bullseye termination target.</a:t>
            </a:r>
          </a:p>
        </p:txBody>
      </p:sp>
      <p:sp>
        <p:nvSpPr>
          <p:cNvPr id="14" name="TextBox 13"/>
          <p:cNvSpPr txBox="1"/>
          <p:nvPr/>
        </p:nvSpPr>
        <p:spPr>
          <a:xfrm>
            <a:off x="508000" y="5769371"/>
            <a:ext cx="427736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Formal Transition Formatting (</a:t>
            </a:r>
            <a:r>
              <a:rPr sz="1260" b="0" i="0" u="none">
                <a:solidFill>
                  <a:srgbClr val="4338CA"/>
                </a:solidFill>
                <a:highlight>
                  <a:srgbClr val="F1F5F9"/>
                </a:highlight>
                <a:latin typeface="JetBrains Mono"/>
                <a:ea typeface="Noto Sans Mono CJK JP"/>
              </a:rPr>
              <a:t>sd.connect</a:t>
            </a:r>
            <a:r>
              <a:rPr sz="1400" b="1" i="0" u="none">
                <a:solidFill>
                  <a:srgbClr val="334155"/>
                </a:solidFill>
                <a:latin typeface="Inter"/>
                <a:ea typeface="Hiragino Sans"/>
              </a:rPr>
              <a:t>)</a:t>
            </a:r>
          </a:p>
        </p:txBody>
      </p:sp>
      <p:sp>
        <p:nvSpPr>
          <p:cNvPr id="15" name="TextBox 14"/>
          <p:cNvSpPr txBox="1"/>
          <p:nvPr/>
        </p:nvSpPr>
        <p:spPr>
          <a:xfrm>
            <a:off x="546100" y="6075362"/>
            <a:ext cx="4237736" cy="810021"/>
          </a:xfrm>
          <a:prstGeom prst="rect">
            <a:avLst/>
          </a:prstGeom>
          <a:noFill/>
        </p:spPr>
        <p:txBody>
          <a:bodyPr wrap="square" lIns="0" rIns="0" tIns="0" bIns="0" anchor="t">
            <a:spAutoFit/>
          </a:bodyPr>
          <a:lstStyle/>
          <a:p>
            <a:pPr algn="l" marL="215900" indent="-215900">
              <a:lnSpc>
                <a:spcPct val="117000"/>
              </a:lnSpc>
              <a:tabLst>
                <a:tab pos="215900"/>
              </a:tabLst>
            </a:pPr>
            <a:r>
              <a:rPr sz="1035" b="0" i="0" u="none">
                <a:solidFill>
                  <a:srgbClr val="4338CA"/>
                </a:solidFill>
                <a:latin typeface="JetBrains Mono"/>
                <a:ea typeface="Noto Sans Mono CJK JP"/>
              </a:rPr>
              <a:t>•	</a:t>
            </a:r>
            <a:r>
              <a:rPr sz="1035" b="0" i="0" u="none">
                <a:solidFill>
                  <a:srgbClr val="4338CA"/>
                </a:solidFill>
                <a:highlight>
                  <a:srgbClr val="F1F5F9"/>
                </a:highlight>
                <a:latin typeface="JetBrains Mono"/>
                <a:ea typeface="Noto Sans Mono CJK JP"/>
              </a:rPr>
              <a:t>sd.connect(src, dst, event="...", guard="...", action="...", bend=0.25)</a:t>
            </a:r>
            <a:r>
              <a:rPr sz="1150" b="0" i="0" u="none">
                <a:solidFill>
                  <a:srgbClr val="334155"/>
                </a:solidFill>
                <a:latin typeface="Inter"/>
                <a:ea typeface="Hiragino Sans"/>
              </a:rPr>
              <a:t> automatically formats </a:t>
            </a:r>
            <a:r>
              <a:rPr sz="1035" b="0" i="0" u="none">
                <a:solidFill>
                  <a:srgbClr val="4338CA"/>
                </a:solidFill>
                <a:highlight>
                  <a:srgbClr val="F1F5F9"/>
                </a:highlight>
                <a:latin typeface="JetBrains Mono"/>
                <a:ea typeface="Noto Sans Mono CJK JP"/>
              </a:rPr>
              <a:t>event [guard] / action</a:t>
            </a:r>
            <a:r>
              <a:rPr sz="1150" b="0" i="0" u="none">
                <a:solidFill>
                  <a:srgbClr val="334155"/>
                </a:solidFill>
                <a:latin typeface="Inter"/>
                <a:ea typeface="Hiragino Sans"/>
              </a:rPr>
              <a:t> labels and supports curved arcs (</a:t>
            </a:r>
            <a:r>
              <a:rPr sz="1035" b="0" i="0" u="none">
                <a:solidFill>
                  <a:srgbClr val="4338CA"/>
                </a:solidFill>
                <a:highlight>
                  <a:srgbClr val="F1F5F9"/>
                </a:highlight>
                <a:latin typeface="JetBrains Mono"/>
                <a:ea typeface="Noto Sans Mono CJK JP"/>
              </a:rPr>
              <a:t>bend</a:t>
            </a:r>
            <a:r>
              <a:rPr sz="1150" b="0" i="0" u="none">
                <a:solidFill>
                  <a:srgbClr val="334155"/>
                </a:solidFill>
                <a:latin typeface="Inter"/>
                <a:ea typeface="Hiragino Sans"/>
              </a:rPr>
              <a:t>) and self-loops (</a:t>
            </a:r>
            <a:r>
              <a:rPr sz="1035" b="0" i="0" u="none">
                <a:solidFill>
                  <a:srgbClr val="4338CA"/>
                </a:solidFill>
                <a:highlight>
                  <a:srgbClr val="F1F5F9"/>
                </a:highlight>
                <a:latin typeface="JetBrains Mono"/>
                <a:ea typeface="Noto Sans Mono CJK JP"/>
              </a:rPr>
              <a:t>side="top"</a:t>
            </a:r>
            <a:r>
              <a:rPr sz="1150" b="0" i="0" u="none">
                <a:solidFill>
                  <a:srgbClr val="334155"/>
                </a:solidFill>
                <a:latin typeface="Inter"/>
                <a:ea typeface="Hiragino Sans"/>
              </a:rPr>
              <a:t>).</a:t>
            </a:r>
          </a:p>
        </p:txBody>
      </p:sp>
      <p:pic>
        <p:nvPicPr>
          <p:cNvPr id="16" name="Picture 15" descr="state_lifecycle.png"/>
          <p:cNvPicPr>
            <a:picLocks noChangeAspect="1"/>
          </p:cNvPicPr>
          <p:nvPr/>
        </p:nvPicPr>
        <p:blipFill>
          <a:blip r:embed="rId3"/>
          <a:stretch>
            <a:fillRect/>
          </a:stretch>
        </p:blipFill>
        <p:spPr>
          <a:xfrm>
            <a:off x="4826000" y="889952"/>
            <a:ext cx="6858000" cy="5332095"/>
          </a:xfrm>
          <a:prstGeom prst="rect">
            <a:avLst/>
          </a:prstGeom>
        </p:spPr>
      </p:pic>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2-Step Auto-Layout Engine (</a:t>
            </a:r>
            <a:r>
              <a:rPr sz="2340" b="0" i="0" u="none">
                <a:solidFill>
                  <a:srgbClr val="4338CA"/>
                </a:solidFill>
                <a:highlight>
                  <a:srgbClr val="F1F5F9"/>
                </a:highlight>
                <a:latin typeface="JetBrains Mono"/>
                <a:ea typeface="Noto Sans Mono CJK JP"/>
              </a:rPr>
              <a:t>drawlib.graph</a:t>
            </a:r>
            <a:r>
              <a:rPr sz="2600" b="1" i="0" u="none">
                <a:solidFill>
                  <a:srgbClr val="1A73E8"/>
                </a:solidFill>
                <a:latin typeface="Inter"/>
                <a:ea typeface="Hiragino Sans"/>
              </a:rPr>
              <a:t> -&gt; </a:t>
            </a:r>
            <a:r>
              <a:rPr sz="2340" b="0" i="0" u="none">
                <a:solidFill>
                  <a:srgbClr val="4338CA"/>
                </a:solidFill>
                <a:highlight>
                  <a:srgbClr val="F1F5F9"/>
                </a:highlight>
                <a:latin typeface="JetBrains Mono"/>
                <a:ea typeface="Noto Sans Mono CJK JP"/>
              </a:rPr>
              <a:t>get_layout()</a:t>
            </a:r>
            <a:r>
              <a:rPr sz="2600" b="1" i="0" u="none">
                <a:solidFill>
                  <a:srgbClr val="1A73E8"/>
                </a:solidFill>
                <a:latin typeface="Inter"/>
                <a:ea typeface="Hiragino Sans"/>
              </a:rPr>
              <a:t>)</a:t>
            </a:r>
          </a:p>
        </p:txBody>
      </p:sp>
      <p:sp>
        <p:nvSpPr>
          <p:cNvPr id="4" name="TextBox 3"/>
          <p:cNvSpPr txBox="1"/>
          <p:nvPr/>
        </p:nvSpPr>
        <p:spPr>
          <a:xfrm>
            <a:off x="508000" y="889000"/>
            <a:ext cx="440944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Pure Coordinate Solver + Rich Rendering</a:t>
            </a:r>
          </a:p>
        </p:txBody>
      </p:sp>
      <p:sp>
        <p:nvSpPr>
          <p:cNvPr id="5" name="TextBox 4"/>
          <p:cNvSpPr txBox="1"/>
          <p:nvPr/>
        </p:nvSpPr>
        <p:spPr>
          <a:xfrm>
            <a:off x="508000" y="1526381"/>
            <a:ext cx="4409440" cy="817562"/>
          </a:xfrm>
          <a:prstGeom prst="rect">
            <a:avLst/>
          </a:prstGeom>
          <a:noFill/>
        </p:spPr>
        <p:txBody>
          <a:bodyPr wrap="square" lIns="0" rIns="0" tIns="0" bIns="0" anchor="t">
            <a:spAutoFit/>
          </a:bodyPr>
          <a:lstStyle/>
          <a:p>
            <a:pPr algn="l">
              <a:lnSpc>
                <a:spcPct val="117000"/>
              </a:lnSpc>
            </a:pPr>
            <a:r>
              <a:rPr sz="1150" b="0" i="0" u="none">
                <a:solidFill>
                  <a:srgbClr val="334155"/>
                </a:solidFill>
                <a:latin typeface="Inter"/>
                <a:ea typeface="Hiragino Sans"/>
              </a:rPr>
              <a:t>Manual </a:t>
            </a:r>
            <a:r>
              <a:rPr sz="1035" b="0" i="0" u="none">
                <a:solidFill>
                  <a:srgbClr val="4338CA"/>
                </a:solidFill>
                <a:highlight>
                  <a:srgbClr val="F1F5F9"/>
                </a:highlight>
                <a:latin typeface="JetBrains Mono"/>
                <a:ea typeface="Noto Sans Mono CJK JP"/>
              </a:rPr>
              <a:t>(x, y)</a:t>
            </a:r>
            <a:r>
              <a:rPr sz="1150" b="0" i="0" u="none">
                <a:solidFill>
                  <a:srgbClr val="334155"/>
                </a:solidFill>
                <a:latin typeface="Inter"/>
                <a:ea typeface="Hiragino Sans"/>
              </a:rPr>
              <a:t> coordinates give total precision, while black-box tools like Graphviz lock you out of custom icons and styles. </a:t>
            </a:r>
            <a:r>
              <a:rPr sz="1035" b="0" i="0" u="none">
                <a:solidFill>
                  <a:srgbClr val="4338CA"/>
                </a:solidFill>
                <a:highlight>
                  <a:srgbClr val="F1F5F9"/>
                </a:highlight>
                <a:latin typeface="JetBrains Mono"/>
                <a:ea typeface="Noto Sans Mono CJK JP"/>
              </a:rPr>
              <a:t>drawlib.graph</a:t>
            </a:r>
            <a:r>
              <a:rPr sz="1150" b="0" i="0" u="none">
                <a:solidFill>
                  <a:srgbClr val="334155"/>
                </a:solidFill>
                <a:latin typeface="Inter"/>
                <a:ea typeface="Hiragino Sans"/>
              </a:rPr>
              <a:t> bridges both worlds as a </a:t>
            </a:r>
            <a:r>
              <a:rPr sz="1150" b="1" i="0" u="none">
                <a:solidFill>
                  <a:srgbClr val="334155"/>
                </a:solidFill>
                <a:latin typeface="Inter"/>
                <a:ea typeface="Hiragino Sans"/>
              </a:rPr>
              <a:t>pure coordinate calculator (</a:t>
            </a:r>
            <a:r>
              <a:rPr sz="1035" b="0" i="0" u="none">
                <a:solidFill>
                  <a:srgbClr val="4338CA"/>
                </a:solidFill>
                <a:highlight>
                  <a:srgbClr val="F1F5F9"/>
                </a:highlight>
                <a:latin typeface="JetBrains Mono"/>
                <a:ea typeface="Noto Sans Mono CJK JP"/>
              </a:rPr>
              <a:t>get_layout()</a:t>
            </a:r>
            <a:r>
              <a:rPr sz="1150" b="1" i="0" u="none">
                <a:solidFill>
                  <a:srgbClr val="334155"/>
                </a:solidFill>
                <a:latin typeface="Inter"/>
                <a:ea typeface="Hiragino Sans"/>
              </a:rPr>
              <a:t> only)</a:t>
            </a:r>
            <a:r>
              <a:rPr sz="1150" b="0" i="0" u="none">
                <a:solidFill>
                  <a:srgbClr val="334155"/>
                </a:solidFill>
                <a:latin typeface="Inter"/>
                <a:ea typeface="Hiragino Sans"/>
              </a:rPr>
              <a:t>:</a:t>
            </a:r>
          </a:p>
        </p:txBody>
      </p:sp>
      <p:sp>
        <p:nvSpPr>
          <p:cNvPr id="6" name="TextBox 5"/>
          <p:cNvSpPr txBox="1"/>
          <p:nvPr/>
        </p:nvSpPr>
        <p:spPr>
          <a:xfrm>
            <a:off x="508000" y="2559843"/>
            <a:ext cx="4409440" cy="248840"/>
          </a:xfrm>
          <a:prstGeom prst="rect">
            <a:avLst/>
          </a:prstGeom>
          <a:noFill/>
        </p:spPr>
        <p:txBody>
          <a:bodyPr wrap="square" lIns="0" rIns="0" tIns="0" bIns="0" anchor="t">
            <a:spAutoFit/>
          </a:bodyPr>
          <a:lstStyle/>
          <a:p>
            <a:pPr algn="l">
              <a:lnSpc>
                <a:spcPct val="117000"/>
              </a:lnSpc>
            </a:pPr>
            <a:r>
              <a:rPr sz="1400" b="1" i="0" u="none">
                <a:solidFill>
                  <a:srgbClr val="334155"/>
                </a:solidFill>
                <a:latin typeface="Inter"/>
                <a:ea typeface="Hiragino Sans"/>
              </a:rPr>
              <a:t>The 2-Step Workflow of </a:t>
            </a:r>
            <a:r>
              <a:rPr sz="1260" b="0" i="0" u="none">
                <a:solidFill>
                  <a:srgbClr val="4338CA"/>
                </a:solidFill>
                <a:highlight>
                  <a:srgbClr val="F1F5F9"/>
                </a:highlight>
                <a:latin typeface="JetBrains Mono"/>
                <a:ea typeface="Noto Sans Mono CJK JP"/>
              </a:rPr>
              <a:t>drawlib.graph</a:t>
            </a:r>
          </a:p>
        </p:txBody>
      </p:sp>
      <p:sp>
        <p:nvSpPr>
          <p:cNvPr id="7" name="TextBox 6"/>
          <p:cNvSpPr txBox="1"/>
          <p:nvPr/>
        </p:nvSpPr>
        <p:spPr>
          <a:xfrm>
            <a:off x="330200" y="2872184"/>
            <a:ext cx="4594352" cy="182562"/>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1.	</a:t>
            </a:r>
            <a:r>
              <a:rPr sz="1150" b="1" i="0" u="none">
                <a:solidFill>
                  <a:srgbClr val="4F46E5"/>
                </a:solidFill>
                <a:latin typeface="Inter"/>
                <a:ea typeface="Hiragino Sans"/>
              </a:rPr>
              <a:t>Step 1 — Solve &amp; Inspect (</a:t>
            </a:r>
            <a:r>
              <a:rPr sz="1035" b="0" i="0" u="none">
                <a:solidFill>
                  <a:srgbClr val="4338CA"/>
                </a:solidFill>
                <a:highlight>
                  <a:srgbClr val="F1F5F9"/>
                </a:highlight>
                <a:latin typeface="JetBrains Mono"/>
                <a:ea typeface="Noto Sans Mono CJK JP"/>
              </a:rPr>
              <a:t>layout = g.get_layout()</a:t>
            </a:r>
            <a:r>
              <a:rPr sz="1150" b="1" i="0" u="none">
                <a:solidFill>
                  <a:srgbClr val="4F46E5"/>
                </a:solidFill>
                <a:latin typeface="Inter"/>
                <a:ea typeface="Hiragino Sans"/>
              </a:rPr>
              <a:t>)</a:t>
            </a:r>
            <a:r>
              <a:rPr sz="1150" b="0" i="0" u="none">
                <a:solidFill>
                  <a:srgbClr val="334155"/>
                </a:solidFill>
                <a:latin typeface="Inter"/>
                <a:ea typeface="Hiragino Sans"/>
              </a:rPr>
              <a:t>:</a:t>
            </a:r>
          </a:p>
        </p:txBody>
      </p:sp>
      <p:sp>
        <p:nvSpPr>
          <p:cNvPr id="8" name="TextBox 7"/>
          <p:cNvSpPr txBox="1"/>
          <p:nvPr/>
        </p:nvSpPr>
        <p:spPr>
          <a:xfrm>
            <a:off x="546100" y="3070225"/>
            <a:ext cx="436981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Declare topology via </a:t>
            </a:r>
            <a:r>
              <a:rPr sz="1035" b="0" i="0" u="none">
                <a:solidFill>
                  <a:srgbClr val="4338CA"/>
                </a:solidFill>
                <a:highlight>
                  <a:srgbClr val="F1F5F9"/>
                </a:highlight>
                <a:latin typeface="JetBrains Mono"/>
                <a:ea typeface="Noto Sans Mono CJK JP"/>
              </a:rPr>
              <a:t>.node(id, width=..., height=...)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.edge(src, dst)</a:t>
            </a:r>
            <a:r>
              <a:rPr sz="1150" b="0" i="0" u="none">
                <a:solidFill>
                  <a:srgbClr val="334155"/>
                </a:solidFill>
                <a:latin typeface="Inter"/>
                <a:ea typeface="Hiragino Sans"/>
              </a:rPr>
              <a:t>, and </a:t>
            </a:r>
            <a:r>
              <a:rPr sz="1035" b="0" i="0" u="none">
                <a:solidFill>
                  <a:srgbClr val="4338CA"/>
                </a:solidFill>
                <a:highlight>
                  <a:srgbClr val="F1F5F9"/>
                </a:highlight>
                <a:latin typeface="JetBrains Mono"/>
                <a:ea typeface="Noto Sans Mono CJK JP"/>
              </a:rPr>
              <a:t>.cluster(id, nodes=[...])</a:t>
            </a:r>
            <a:r>
              <a:rPr sz="1150" b="0" i="0" u="none">
                <a:solidFill>
                  <a:srgbClr val="334155"/>
                </a:solidFill>
                <a:latin typeface="Inter"/>
                <a:ea typeface="Hiragino Sans"/>
              </a:rPr>
              <a:t>.</a:t>
            </a:r>
          </a:p>
        </p:txBody>
      </p:sp>
      <p:sp>
        <p:nvSpPr>
          <p:cNvPr id="9" name="TextBox 8"/>
          <p:cNvSpPr txBox="1"/>
          <p:nvPr/>
        </p:nvSpPr>
        <p:spPr>
          <a:xfrm>
            <a:off x="546100" y="3721496"/>
            <a:ext cx="4369816" cy="4012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Call </a:t>
            </a:r>
            <a:r>
              <a:rPr sz="1035" b="0" i="0" u="none">
                <a:solidFill>
                  <a:srgbClr val="4338CA"/>
                </a:solidFill>
                <a:highlight>
                  <a:srgbClr val="F1F5F9"/>
                </a:highlight>
                <a:latin typeface="JetBrains Mono"/>
                <a:ea typeface="Noto Sans Mono CJK JP"/>
              </a:rPr>
              <a:t>layout = g.get_layout(width=..., height=..., margin=...)</a:t>
            </a:r>
            <a:r>
              <a:rPr sz="1150" b="0" i="0" u="none">
                <a:solidFill>
                  <a:srgbClr val="334155"/>
                </a:solidFill>
                <a:latin typeface="Inter"/>
                <a:ea typeface="Hiragino Sans"/>
              </a:rPr>
              <a:t> to compute a </a:t>
            </a:r>
            <a:r>
              <a:rPr sz="1035" b="0" i="0" u="none">
                <a:solidFill>
                  <a:srgbClr val="4338CA"/>
                </a:solidFill>
                <a:highlight>
                  <a:srgbClr val="F1F5F9"/>
                </a:highlight>
                <a:latin typeface="JetBrains Mono"/>
                <a:ea typeface="Noto Sans Mono CJK JP"/>
              </a:rPr>
              <a:t>GraphLayout</a:t>
            </a:r>
            <a:r>
              <a:rPr sz="1150" b="0" i="0" u="none">
                <a:solidFill>
                  <a:srgbClr val="334155"/>
                </a:solidFill>
                <a:latin typeface="Inter"/>
                <a:ea typeface="Hiragino Sans"/>
              </a:rPr>
              <a:t>.</a:t>
            </a:r>
          </a:p>
        </p:txBody>
      </p:sp>
      <p:sp>
        <p:nvSpPr>
          <p:cNvPr id="10" name="TextBox 9"/>
          <p:cNvSpPr txBox="1"/>
          <p:nvPr/>
        </p:nvSpPr>
        <p:spPr>
          <a:xfrm>
            <a:off x="546100" y="4168378"/>
            <a:ext cx="436981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Inspect all solved coordinates via </a:t>
            </a:r>
            <a:r>
              <a:rPr sz="1035" b="0" i="0" u="none">
                <a:solidFill>
                  <a:srgbClr val="4338CA"/>
                </a:solidFill>
                <a:highlight>
                  <a:srgbClr val="F1F5F9"/>
                </a:highlight>
                <a:latin typeface="JetBrains Mono"/>
                <a:ea typeface="Noto Sans Mono CJK JP"/>
              </a:rPr>
              <a:t>print(layout)</a:t>
            </a:r>
            <a:r>
              <a:rPr sz="1150" b="0" i="0" u="none">
                <a:solidFill>
                  <a:srgbClr val="334155"/>
                </a:solidFill>
                <a:latin typeface="Inter"/>
                <a:ea typeface="Hiragino Sans"/>
              </a:rPr>
              <a:t> or fine-tune positions with </a:t>
            </a:r>
            <a:r>
              <a:rPr sz="1035" b="0" i="0" u="none">
                <a:solidFill>
                  <a:srgbClr val="4338CA"/>
                </a:solidFill>
                <a:highlight>
                  <a:srgbClr val="F1F5F9"/>
                </a:highlight>
                <a:latin typeface="JetBrains Mono"/>
                <a:ea typeface="Noto Sans Mono CJK JP"/>
              </a:rPr>
              <a:t>layout.offset("canary", dy=-2.5)</a:t>
            </a:r>
            <a:r>
              <a:rPr sz="1150" b="0" i="0" u="none">
                <a:solidFill>
                  <a:srgbClr val="334155"/>
                </a:solidFill>
                <a:latin typeface="Inter"/>
                <a:ea typeface="Hiragino Sans"/>
              </a:rPr>
              <a:t>.</a:t>
            </a:r>
          </a:p>
        </p:txBody>
      </p:sp>
      <p:sp>
        <p:nvSpPr>
          <p:cNvPr id="11" name="TextBox 10"/>
          <p:cNvSpPr txBox="1"/>
          <p:nvPr/>
        </p:nvSpPr>
        <p:spPr>
          <a:xfrm>
            <a:off x="330200" y="4851400"/>
            <a:ext cx="4594352" cy="182562"/>
          </a:xfrm>
          <a:prstGeom prst="rect">
            <a:avLst/>
          </a:prstGeom>
          <a:noFill/>
        </p:spPr>
        <p:txBody>
          <a:bodyPr wrap="square" lIns="0" rIns="0" tIns="0" bIns="0" anchor="t">
            <a:spAutoFit/>
          </a:bodyPr>
          <a:lstStyle/>
          <a:p>
            <a:pPr algn="l" marL="177800" indent="-177800">
              <a:lnSpc>
                <a:spcPct val="117000"/>
              </a:lnSpc>
              <a:tabLst>
                <a:tab pos="177800"/>
              </a:tabLst>
            </a:pPr>
            <a:r>
              <a:rPr sz="1150" b="0" i="0" u="none">
                <a:solidFill>
                  <a:srgbClr val="4F46E5"/>
                </a:solidFill>
                <a:latin typeface="Inter"/>
                <a:ea typeface="Hiragino Sans"/>
              </a:rPr>
              <a:t>2.	</a:t>
            </a:r>
            <a:r>
              <a:rPr sz="1150" b="1" i="0" u="none">
                <a:solidFill>
                  <a:srgbClr val="4F46E5"/>
                </a:solidFill>
                <a:latin typeface="Inter"/>
                <a:ea typeface="Hiragino Sans"/>
              </a:rPr>
              <a:t>Step 2 — Render with </a:t>
            </a:r>
            <a:r>
              <a:rPr sz="1035" b="0" i="0" u="none">
                <a:solidFill>
                  <a:srgbClr val="4338CA"/>
                </a:solidFill>
                <a:highlight>
                  <a:srgbClr val="F1F5F9"/>
                </a:highlight>
                <a:latin typeface="JetBrains Mono"/>
                <a:ea typeface="Noto Sans Mono CJK JP"/>
              </a:rPr>
              <a:t>diagrams</a:t>
            </a:r>
            <a:r>
              <a:rPr sz="1150" b="1" i="0" u="none">
                <a:solidFill>
                  <a:srgbClr val="4F46E5"/>
                </a:solidFill>
                <a:latin typeface="Inter"/>
                <a:ea typeface="Hiragino Sans"/>
              </a:rPr>
              <a:t> or </a:t>
            </a:r>
            <a:r>
              <a:rPr sz="1035" b="0" i="0" u="none">
                <a:solidFill>
                  <a:srgbClr val="4338CA"/>
                </a:solidFill>
                <a:highlight>
                  <a:srgbClr val="F1F5F9"/>
                </a:highlight>
                <a:latin typeface="JetBrains Mono"/>
                <a:ea typeface="Noto Sans Mono CJK JP"/>
              </a:rPr>
              <a:t>shapes</a:t>
            </a:r>
            <a:r>
              <a:rPr sz="1150" b="0" i="0" u="none">
                <a:solidFill>
                  <a:srgbClr val="334155"/>
                </a:solidFill>
                <a:latin typeface="Inter"/>
                <a:ea typeface="Hiragino Sans"/>
              </a:rPr>
              <a:t>:</a:t>
            </a:r>
          </a:p>
        </p:txBody>
      </p:sp>
      <p:sp>
        <p:nvSpPr>
          <p:cNvPr id="12" name="TextBox 11"/>
          <p:cNvSpPr txBox="1"/>
          <p:nvPr/>
        </p:nvSpPr>
        <p:spPr>
          <a:xfrm>
            <a:off x="546100" y="5049440"/>
            <a:ext cx="4369816" cy="81002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Pass </a:t>
            </a:r>
            <a:r>
              <a:rPr sz="1035" b="0" i="0" u="none">
                <a:solidFill>
                  <a:srgbClr val="4338CA"/>
                </a:solidFill>
                <a:highlight>
                  <a:srgbClr val="F1F5F9"/>
                </a:highlight>
                <a:latin typeface="JetBrains Mono"/>
                <a:ea typeface="Noto Sans Mono CJK JP"/>
              </a:rPr>
              <a:t>layout["id"].xy</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.local_xy</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.bottom_left</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.local_bottom_left</a:t>
            </a:r>
            <a:r>
              <a:rPr sz="1150" b="0" i="0" u="none">
                <a:solidFill>
                  <a:srgbClr val="334155"/>
                </a:solidFill>
                <a:latin typeface="Inter"/>
                <a:ea typeface="Hiragino Sans"/>
              </a:rPr>
              <a:t>, or </a:t>
            </a:r>
            <a:r>
              <a:rPr sz="1035" b="0" i="0" u="none">
                <a:solidFill>
                  <a:srgbClr val="4338CA"/>
                </a:solidFill>
                <a:highlight>
                  <a:srgbClr val="F1F5F9"/>
                </a:highlight>
                <a:latin typeface="JetBrains Mono"/>
                <a:ea typeface="Noto Sans Mono CJK JP"/>
              </a:rPr>
              <a:t>edge.points</a:t>
            </a:r>
            <a:r>
              <a:rPr sz="1150" b="0" i="0" u="none">
                <a:solidFill>
                  <a:srgbClr val="334155"/>
                </a:solidFill>
                <a:latin typeface="Inter"/>
                <a:ea typeface="Hiragino Sans"/>
              </a:rPr>
              <a:t> directly into </a:t>
            </a:r>
            <a:r>
              <a:rPr sz="1035" b="0" i="0" u="none">
                <a:solidFill>
                  <a:srgbClr val="4338CA"/>
                </a:solidFill>
                <a:highlight>
                  <a:srgbClr val="F1F5F9"/>
                </a:highlight>
                <a:latin typeface="JetBrains Mono"/>
                <a:ea typeface="Noto Sans Mono CJK JP"/>
              </a:rPr>
              <a:t>ArchitectureDiagram</a:t>
            </a:r>
            <a:r>
              <a:rPr sz="1150" b="0" i="0" u="none">
                <a:solidFill>
                  <a:srgbClr val="334155"/>
                </a:solidFill>
                <a:latin typeface="Inter"/>
                <a:ea typeface="Hiragino Sans"/>
              </a:rPr>
              <a:t>, </a:t>
            </a:r>
            <a:r>
              <a:rPr sz="1035" b="0" i="0" u="none">
                <a:solidFill>
                  <a:srgbClr val="4338CA"/>
                </a:solidFill>
                <a:highlight>
                  <a:srgbClr val="F1F5F9"/>
                </a:highlight>
                <a:latin typeface="JetBrains Mono"/>
                <a:ea typeface="Noto Sans Mono CJK JP"/>
              </a:rPr>
              <a:t>FlowDiagram</a:t>
            </a:r>
            <a:r>
              <a:rPr sz="1150" b="0" i="0" u="none">
                <a:solidFill>
                  <a:srgbClr val="334155"/>
                </a:solidFill>
                <a:latin typeface="Inter"/>
                <a:ea typeface="Hiragino Sans"/>
              </a:rPr>
              <a:t>, or </a:t>
            </a:r>
            <a:r>
              <a:rPr sz="1035" b="0" i="0" u="none">
                <a:solidFill>
                  <a:srgbClr val="4338CA"/>
                </a:solidFill>
                <a:highlight>
                  <a:srgbClr val="F1F5F9"/>
                </a:highlight>
                <a:latin typeface="JetBrains Mono"/>
                <a:ea typeface="Noto Sans Mono CJK JP"/>
              </a:rPr>
              <a:t>drawlib.shapes</a:t>
            </a:r>
            <a:r>
              <a:rPr sz="1150" b="0" i="0" u="none">
                <a:solidFill>
                  <a:srgbClr val="334155"/>
                </a:solidFill>
                <a:latin typeface="Inter"/>
                <a:ea typeface="Hiragino Sans"/>
              </a:rPr>
              <a:t> / </a:t>
            </a:r>
            <a:r>
              <a:rPr sz="1035" b="0" i="0" u="none">
                <a:solidFill>
                  <a:srgbClr val="4338CA"/>
                </a:solidFill>
                <a:highlight>
                  <a:srgbClr val="F1F5F9"/>
                </a:highlight>
                <a:latin typeface="JetBrains Mono"/>
                <a:ea typeface="Noto Sans Mono CJK JP"/>
              </a:rPr>
              <a:t>drawlib.lines</a:t>
            </a:r>
            <a:r>
              <a:rPr sz="1150" b="0" i="0" u="none">
                <a:solidFill>
                  <a:srgbClr val="334155"/>
                </a:solidFill>
                <a:latin typeface="Inter"/>
                <a:ea typeface="Hiragino Sans"/>
              </a:rPr>
              <a:t>.</a:t>
            </a:r>
          </a:p>
        </p:txBody>
      </p:sp>
      <p:sp>
        <p:nvSpPr>
          <p:cNvPr id="13" name="TextBox 12"/>
          <p:cNvSpPr txBox="1"/>
          <p:nvPr/>
        </p:nvSpPr>
        <p:spPr>
          <a:xfrm>
            <a:off x="546100" y="5905103"/>
            <a:ext cx="4369816" cy="388540"/>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Attach custom callouts (</a:t>
            </a:r>
            <a:r>
              <a:rPr sz="1035" b="0" i="0" u="none">
                <a:solidFill>
                  <a:srgbClr val="4338CA"/>
                </a:solidFill>
                <a:highlight>
                  <a:srgbClr val="F1F5F9"/>
                </a:highlight>
                <a:latin typeface="JetBrains Mono"/>
                <a:ea typeface="Noto Sans Mono CJK JP"/>
              </a:rPr>
              <a:t>bubblespeech</a:t>
            </a:r>
            <a:r>
              <a:rPr sz="1150" b="0" i="0" u="none">
                <a:solidFill>
                  <a:srgbClr val="334155"/>
                </a:solidFill>
                <a:latin typeface="Inter"/>
                <a:ea typeface="Hiragino Sans"/>
              </a:rPr>
              <a:t>) or charts to exact solved coordinates!</a:t>
            </a:r>
          </a:p>
        </p:txBody>
      </p:sp>
      <p:pic>
        <p:nvPicPr>
          <p:cNvPr id="14" name="Picture 13" descr="graph_workflow.png"/>
          <p:cNvPicPr>
            <a:picLocks noChangeAspect="1"/>
          </p:cNvPicPr>
          <p:nvPr/>
        </p:nvPicPr>
        <p:blipFill>
          <a:blip r:embed="rId3"/>
          <a:stretch>
            <a:fillRect/>
          </a:stretch>
        </p:blipFill>
        <p:spPr>
          <a:xfrm>
            <a:off x="4953000" y="890243"/>
            <a:ext cx="6731000" cy="5331512"/>
          </a:xfrm>
          <a:prstGeom prst="rect">
            <a:avLst/>
          </a:prstGeom>
        </p:spPr>
      </p:pic>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The 5 Specialized Graph Layout Solvers</a:t>
            </a:r>
          </a:p>
        </p:txBody>
      </p:sp>
      <p:sp>
        <p:nvSpPr>
          <p:cNvPr id="4" name="TextBox 3"/>
          <p:cNvSpPr txBox="1"/>
          <p:nvPr/>
        </p:nvSpPr>
        <p:spPr>
          <a:xfrm>
            <a:off x="508000" y="889000"/>
            <a:ext cx="427736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Choosing the Right Solver for Your Topology</a:t>
            </a:r>
          </a:p>
        </p:txBody>
      </p:sp>
      <p:sp>
        <p:nvSpPr>
          <p:cNvPr id="5" name="TextBox 4"/>
          <p:cNvSpPr txBox="1"/>
          <p:nvPr/>
        </p:nvSpPr>
        <p:spPr>
          <a:xfrm>
            <a:off x="508000" y="1526381"/>
            <a:ext cx="4277360" cy="613171"/>
          </a:xfrm>
          <a:prstGeom prst="rect">
            <a:avLst/>
          </a:prstGeom>
          <a:noFill/>
        </p:spPr>
        <p:txBody>
          <a:bodyPr wrap="square" lIns="0" rIns="0" tIns="0" bIns="0" anchor="t">
            <a:spAutoFit/>
          </a:bodyPr>
          <a:lstStyle/>
          <a:p>
            <a:pPr algn="l">
              <a:lnSpc>
                <a:spcPct val="117000"/>
              </a:lnSpc>
            </a:pPr>
            <a:r>
              <a:rPr sz="1150" b="0" i="0" u="none">
                <a:solidFill>
                  <a:srgbClr val="334155"/>
                </a:solidFill>
                <a:latin typeface="Inter"/>
                <a:ea typeface="Hiragino Sans"/>
              </a:rPr>
              <a:t>Instead of forcing one generic algorithm onto every graph, </a:t>
            </a:r>
            <a:r>
              <a:rPr sz="1035" b="0" i="0" u="none">
                <a:solidFill>
                  <a:srgbClr val="4338CA"/>
                </a:solidFill>
                <a:highlight>
                  <a:srgbClr val="F1F5F9"/>
                </a:highlight>
                <a:latin typeface="JetBrains Mono"/>
                <a:ea typeface="Noto Sans Mono CJK JP"/>
              </a:rPr>
              <a:t>drawlib.graph</a:t>
            </a:r>
            <a:r>
              <a:rPr sz="1150" b="0" i="0" u="none">
                <a:solidFill>
                  <a:srgbClr val="334155"/>
                </a:solidFill>
                <a:latin typeface="Inter"/>
                <a:ea typeface="Hiragino Sans"/>
              </a:rPr>
              <a:t> provides </a:t>
            </a:r>
            <a:r>
              <a:rPr sz="1150" b="1" i="0" u="none">
                <a:solidFill>
                  <a:srgbClr val="334155"/>
                </a:solidFill>
                <a:latin typeface="Inter"/>
                <a:ea typeface="Hiragino Sans"/>
              </a:rPr>
              <a:t>5 domain-tuned layout solvers</a:t>
            </a:r>
            <a:r>
              <a:rPr sz="1150" b="0" i="0" u="none">
                <a:solidFill>
                  <a:srgbClr val="334155"/>
                </a:solidFill>
                <a:latin typeface="Inter"/>
                <a:ea typeface="Hiragino Sans"/>
              </a:rPr>
              <a:t> sharing the </a:t>
            </a:r>
            <a:r>
              <a:rPr sz="1035" b="0" i="0" u="none">
                <a:solidFill>
                  <a:srgbClr val="4338CA"/>
                </a:solidFill>
                <a:highlight>
                  <a:srgbClr val="F1F5F9"/>
                </a:highlight>
                <a:latin typeface="JetBrains Mono"/>
                <a:ea typeface="Noto Sans Mono CJK JP"/>
              </a:rPr>
              <a:t>BaseGraph.get_layout()</a:t>
            </a:r>
            <a:r>
              <a:rPr sz="1150" b="0" i="0" u="none">
                <a:solidFill>
                  <a:srgbClr val="334155"/>
                </a:solidFill>
                <a:latin typeface="Inter"/>
                <a:ea typeface="Hiragino Sans"/>
              </a:rPr>
              <a:t> API:</a:t>
            </a:r>
          </a:p>
        </p:txBody>
      </p:sp>
      <p:sp>
        <p:nvSpPr>
          <p:cNvPr id="6" name="TextBox 5"/>
          <p:cNvSpPr txBox="1"/>
          <p:nvPr/>
        </p:nvSpPr>
        <p:spPr>
          <a:xfrm>
            <a:off x="330200" y="2215753"/>
            <a:ext cx="4462272" cy="182562"/>
          </a:xfrm>
          <a:prstGeom prst="rect">
            <a:avLst/>
          </a:prstGeom>
          <a:noFill/>
        </p:spPr>
        <p:txBody>
          <a:bodyPr wrap="square" lIns="0" rIns="0" tIns="0" bIns="0" anchor="t">
            <a:spAutoFit/>
          </a:bodyPr>
          <a:lstStyle/>
          <a:p>
            <a:pPr algn="l" marL="177800" indent="-177800">
              <a:lnSpc>
                <a:spcPct val="117000"/>
              </a:lnSpc>
              <a:tabLst>
                <a:tab pos="177800"/>
              </a:tabLst>
            </a:pPr>
            <a:r>
              <a:rPr sz="1035" b="0" i="0" u="none">
                <a:solidFill>
                  <a:srgbClr val="4338CA"/>
                </a:solidFill>
                <a:latin typeface="JetBrains Mono"/>
                <a:ea typeface="Noto Sans Mono CJK JP"/>
              </a:rPr>
              <a:t>1.	</a:t>
            </a:r>
            <a:r>
              <a:rPr sz="1035" b="0" i="0" u="none">
                <a:solidFill>
                  <a:srgbClr val="4338CA"/>
                </a:solidFill>
                <a:highlight>
                  <a:srgbClr val="F1F5F9"/>
                </a:highlight>
                <a:latin typeface="JetBrains Mono"/>
                <a:ea typeface="Noto Sans Mono CJK JP"/>
              </a:rPr>
              <a:t>ArchitectureGraph</a:t>
            </a:r>
            <a:r>
              <a:rPr sz="1150" b="1" i="0" u="none">
                <a:solidFill>
                  <a:srgbClr val="4F46E5"/>
                </a:solidFill>
                <a:latin typeface="Inter"/>
                <a:ea typeface="Hiragino Sans"/>
              </a:rPr>
              <a:t> (Compass + Nested Packing)</a:t>
            </a:r>
            <a:r>
              <a:rPr sz="1150" b="0" i="0" u="none">
                <a:solidFill>
                  <a:srgbClr val="334155"/>
                </a:solidFill>
                <a:latin typeface="Inter"/>
                <a:ea typeface="Hiragino Sans"/>
              </a:rPr>
              <a:t>:</a:t>
            </a:r>
          </a:p>
        </p:txBody>
      </p:sp>
      <p:sp>
        <p:nvSpPr>
          <p:cNvPr id="7" name="TextBox 6"/>
          <p:cNvSpPr txBox="1"/>
          <p:nvPr/>
        </p:nvSpPr>
        <p:spPr>
          <a:xfrm>
            <a:off x="546100" y="2420143"/>
            <a:ext cx="4237736" cy="80367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2-level macro/micro packer: nests child clusters inside parent containers (</a:t>
            </a:r>
            <a:r>
              <a:rPr sz="1035" b="0" i="0" u="none">
                <a:solidFill>
                  <a:srgbClr val="4338CA"/>
                </a:solidFill>
                <a:highlight>
                  <a:srgbClr val="F1F5F9"/>
                </a:highlight>
                <a:latin typeface="JetBrains Mono"/>
                <a:ea typeface="Noto Sans Mono CJK JP"/>
              </a:rPr>
              <a:t>parent="vpc"</a:t>
            </a:r>
            <a:r>
              <a:rPr sz="1150" b="0" i="0" u="none">
                <a:solidFill>
                  <a:srgbClr val="334155"/>
                </a:solidFill>
                <a:latin typeface="Inter"/>
                <a:ea typeface="Hiragino Sans"/>
              </a:rPr>
              <a:t>) and positions top-level zones via compass coordinates (</a:t>
            </a:r>
            <a:r>
              <a:rPr sz="1035" b="0" i="0" u="none">
                <a:solidFill>
                  <a:srgbClr val="4338CA"/>
                </a:solidFill>
                <a:highlight>
                  <a:srgbClr val="F1F5F9"/>
                </a:highlight>
                <a:latin typeface="JetBrains Mono"/>
                <a:ea typeface="Noto Sans Mono CJK JP"/>
              </a:rPr>
              <a:t>pos="left" | "center" | "right" | "top" | "bottom"</a:t>
            </a:r>
            <a:r>
              <a:rPr sz="1150" b="0" i="0" u="none">
                <a:solidFill>
                  <a:srgbClr val="334155"/>
                </a:solidFill>
                <a:latin typeface="Inter"/>
                <a:ea typeface="Hiragino Sans"/>
              </a:rPr>
              <a:t>).</a:t>
            </a:r>
          </a:p>
        </p:txBody>
      </p:sp>
      <p:sp>
        <p:nvSpPr>
          <p:cNvPr id="8" name="TextBox 7"/>
          <p:cNvSpPr txBox="1"/>
          <p:nvPr/>
        </p:nvSpPr>
        <p:spPr>
          <a:xfrm>
            <a:off x="330200" y="3301206"/>
            <a:ext cx="4462272" cy="182562"/>
          </a:xfrm>
          <a:prstGeom prst="rect">
            <a:avLst/>
          </a:prstGeom>
          <a:noFill/>
        </p:spPr>
        <p:txBody>
          <a:bodyPr wrap="square" lIns="0" rIns="0" tIns="0" bIns="0" anchor="t">
            <a:spAutoFit/>
          </a:bodyPr>
          <a:lstStyle/>
          <a:p>
            <a:pPr algn="l" marL="177800" indent="-177800">
              <a:lnSpc>
                <a:spcPct val="117000"/>
              </a:lnSpc>
              <a:tabLst>
                <a:tab pos="177800"/>
              </a:tabLst>
            </a:pPr>
            <a:r>
              <a:rPr sz="1035" b="0" i="0" u="none">
                <a:solidFill>
                  <a:srgbClr val="4338CA"/>
                </a:solidFill>
                <a:latin typeface="JetBrains Mono"/>
                <a:ea typeface="Noto Sans Mono CJK JP"/>
              </a:rPr>
              <a:t>2.	</a:t>
            </a:r>
            <a:r>
              <a:rPr sz="1035" b="0" i="0" u="none">
                <a:solidFill>
                  <a:srgbClr val="4338CA"/>
                </a:solidFill>
                <a:highlight>
                  <a:srgbClr val="F1F5F9"/>
                </a:highlight>
                <a:latin typeface="JetBrains Mono"/>
                <a:ea typeface="Noto Sans Mono CJK JP"/>
              </a:rPr>
              <a:t>LayerGraph</a:t>
            </a:r>
            <a:r>
              <a:rPr sz="1150" b="1" i="0" u="none">
                <a:solidFill>
                  <a:srgbClr val="4F46E5"/>
                </a:solidFill>
                <a:latin typeface="Inter"/>
                <a:ea typeface="Hiragino Sans"/>
              </a:rPr>
              <a:t> (Sugiyama Hierarchical DAG)</a:t>
            </a:r>
            <a:r>
              <a:rPr sz="1150" b="0" i="0" u="none">
                <a:solidFill>
                  <a:srgbClr val="334155"/>
                </a:solidFill>
                <a:latin typeface="Inter"/>
                <a:ea typeface="Hiragino Sans"/>
              </a:rPr>
              <a:t>:</a:t>
            </a:r>
          </a:p>
        </p:txBody>
      </p:sp>
      <p:sp>
        <p:nvSpPr>
          <p:cNvPr id="9" name="TextBox 8"/>
          <p:cNvSpPr txBox="1"/>
          <p:nvPr/>
        </p:nvSpPr>
        <p:spPr>
          <a:xfrm>
            <a:off x="546100" y="3505596"/>
            <a:ext cx="4237736" cy="5865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Cycle removal, longest-path rank assignment, </a:t>
            </a:r>
            <a:r>
              <a:rPr sz="1035" b="0" i="0" u="none">
                <a:solidFill>
                  <a:srgbClr val="4338CA"/>
                </a:solidFill>
                <a:highlight>
                  <a:srgbClr val="F1F5F9"/>
                </a:highlight>
                <a:latin typeface="JetBrains Mono"/>
                <a:ea typeface="Noto Sans Mono CJK JP"/>
              </a:rPr>
              <a:t>.tier()</a:t>
            </a:r>
            <a:r>
              <a:rPr sz="1150" b="0" i="0" u="none">
                <a:solidFill>
                  <a:srgbClr val="334155"/>
                </a:solidFill>
                <a:latin typeface="Inter"/>
                <a:ea typeface="Hiragino Sans"/>
              </a:rPr>
              <a:t> rank pinning, and barycenter edge-crossing minimization.</a:t>
            </a:r>
          </a:p>
        </p:txBody>
      </p:sp>
      <p:sp>
        <p:nvSpPr>
          <p:cNvPr id="10" name="TextBox 9"/>
          <p:cNvSpPr txBox="1"/>
          <p:nvPr/>
        </p:nvSpPr>
        <p:spPr>
          <a:xfrm>
            <a:off x="330200" y="4182268"/>
            <a:ext cx="4462272" cy="182562"/>
          </a:xfrm>
          <a:prstGeom prst="rect">
            <a:avLst/>
          </a:prstGeom>
          <a:noFill/>
        </p:spPr>
        <p:txBody>
          <a:bodyPr wrap="square" lIns="0" rIns="0" tIns="0" bIns="0" anchor="t">
            <a:spAutoFit/>
          </a:bodyPr>
          <a:lstStyle/>
          <a:p>
            <a:pPr algn="l" marL="177800" indent="-177800">
              <a:lnSpc>
                <a:spcPct val="117000"/>
              </a:lnSpc>
              <a:tabLst>
                <a:tab pos="177800"/>
              </a:tabLst>
            </a:pPr>
            <a:r>
              <a:rPr sz="1035" b="0" i="0" u="none">
                <a:solidFill>
                  <a:srgbClr val="4338CA"/>
                </a:solidFill>
                <a:latin typeface="JetBrains Mono"/>
                <a:ea typeface="Noto Sans Mono CJK JP"/>
              </a:rPr>
              <a:t>3.	</a:t>
            </a:r>
            <a:r>
              <a:rPr sz="1035" b="0" i="0" u="none">
                <a:solidFill>
                  <a:srgbClr val="4338CA"/>
                </a:solidFill>
                <a:highlight>
                  <a:srgbClr val="F1F5F9"/>
                </a:highlight>
                <a:latin typeface="JetBrains Mono"/>
                <a:ea typeface="Noto Sans Mono CJK JP"/>
              </a:rPr>
              <a:t>TreeGraph</a:t>
            </a:r>
            <a:r>
              <a:rPr sz="1150" b="1" i="0" u="none">
                <a:solidFill>
                  <a:srgbClr val="4F46E5"/>
                </a:solidFill>
                <a:latin typeface="Inter"/>
                <a:ea typeface="Hiragino Sans"/>
              </a:rPr>
              <a:t> (Reingold-Tilford Compact Tree)</a:t>
            </a:r>
            <a:r>
              <a:rPr sz="1150" b="0" i="0" u="none">
                <a:solidFill>
                  <a:srgbClr val="334155"/>
                </a:solidFill>
                <a:latin typeface="Inter"/>
                <a:ea typeface="Hiragino Sans"/>
              </a:rPr>
              <a:t>:</a:t>
            </a:r>
          </a:p>
        </p:txBody>
      </p:sp>
      <p:sp>
        <p:nvSpPr>
          <p:cNvPr id="11" name="TextBox 10"/>
          <p:cNvSpPr txBox="1"/>
          <p:nvPr/>
        </p:nvSpPr>
        <p:spPr>
          <a:xfrm>
            <a:off x="546100" y="4386659"/>
            <a:ext cx="4237736" cy="58658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Proportional subtree contour spacing via </a:t>
            </a:r>
            <a:r>
              <a:rPr sz="1035" b="0" i="0" u="none">
                <a:solidFill>
                  <a:srgbClr val="4338CA"/>
                </a:solidFill>
                <a:highlight>
                  <a:srgbClr val="F1F5F9"/>
                </a:highlight>
                <a:latin typeface="JetBrains Mono"/>
                <a:ea typeface="Noto Sans Mono CJK JP"/>
              </a:rPr>
              <a:t>.child(parent, child)</a:t>
            </a:r>
            <a:r>
              <a:rPr sz="1150" b="0" i="0" u="none">
                <a:solidFill>
                  <a:srgbClr val="334155"/>
                </a:solidFill>
                <a:latin typeface="Inter"/>
                <a:ea typeface="Hiragino Sans"/>
              </a:rPr>
              <a:t> so sibling branches never overlap.</a:t>
            </a:r>
          </a:p>
        </p:txBody>
      </p:sp>
      <p:sp>
        <p:nvSpPr>
          <p:cNvPr id="12" name="TextBox 11"/>
          <p:cNvSpPr txBox="1"/>
          <p:nvPr/>
        </p:nvSpPr>
        <p:spPr>
          <a:xfrm>
            <a:off x="330200" y="5063331"/>
            <a:ext cx="4462272" cy="182562"/>
          </a:xfrm>
          <a:prstGeom prst="rect">
            <a:avLst/>
          </a:prstGeom>
          <a:noFill/>
        </p:spPr>
        <p:txBody>
          <a:bodyPr wrap="square" lIns="0" rIns="0" tIns="0" bIns="0" anchor="t">
            <a:spAutoFit/>
          </a:bodyPr>
          <a:lstStyle/>
          <a:p>
            <a:pPr algn="l" marL="177800" indent="-177800">
              <a:lnSpc>
                <a:spcPct val="117000"/>
              </a:lnSpc>
              <a:tabLst>
                <a:tab pos="177800"/>
              </a:tabLst>
            </a:pPr>
            <a:r>
              <a:rPr sz="1035" b="0" i="0" u="none">
                <a:solidFill>
                  <a:srgbClr val="4338CA"/>
                </a:solidFill>
                <a:latin typeface="JetBrains Mono"/>
                <a:ea typeface="Noto Sans Mono CJK JP"/>
              </a:rPr>
              <a:t>4.	</a:t>
            </a:r>
            <a:r>
              <a:rPr sz="1035" b="0" i="0" u="none">
                <a:solidFill>
                  <a:srgbClr val="4338CA"/>
                </a:solidFill>
                <a:highlight>
                  <a:srgbClr val="F1F5F9"/>
                </a:highlight>
                <a:latin typeface="JetBrains Mono"/>
                <a:ea typeface="Noto Sans Mono CJK JP"/>
              </a:rPr>
              <a:t>RadialGraph</a:t>
            </a:r>
            <a:r>
              <a:rPr sz="1150" b="1" i="0" u="none">
                <a:solidFill>
                  <a:srgbClr val="4F46E5"/>
                </a:solidFill>
                <a:latin typeface="Inter"/>
                <a:ea typeface="Hiragino Sans"/>
              </a:rPr>
              <a:t> (Concentric Hub &amp; Spoke)</a:t>
            </a:r>
            <a:r>
              <a:rPr sz="1150" b="0" i="0" u="none">
                <a:solidFill>
                  <a:srgbClr val="334155"/>
                </a:solidFill>
                <a:latin typeface="Inter"/>
                <a:ea typeface="Hiragino Sans"/>
              </a:rPr>
              <a:t>:</a:t>
            </a:r>
          </a:p>
        </p:txBody>
      </p:sp>
      <p:sp>
        <p:nvSpPr>
          <p:cNvPr id="13" name="TextBox 12"/>
          <p:cNvSpPr txBox="1"/>
          <p:nvPr/>
        </p:nvSpPr>
        <p:spPr>
          <a:xfrm>
            <a:off x="546100" y="5261371"/>
            <a:ext cx="4237736" cy="6056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Places a central </a:t>
            </a:r>
            <a:r>
              <a:rPr sz="1035" b="0" i="0" u="none">
                <a:solidFill>
                  <a:srgbClr val="4338CA"/>
                </a:solidFill>
                <a:highlight>
                  <a:srgbClr val="F1F5F9"/>
                </a:highlight>
                <a:latin typeface="JetBrains Mono"/>
                <a:ea typeface="Noto Sans Mono CJK JP"/>
              </a:rPr>
              <a:t>hub</a:t>
            </a:r>
            <a:r>
              <a:rPr sz="1150" b="0" i="0" u="none">
                <a:solidFill>
                  <a:srgbClr val="334155"/>
                </a:solidFill>
                <a:latin typeface="Inter"/>
                <a:ea typeface="Hiragino Sans"/>
              </a:rPr>
              <a:t> at </a:t>
            </a:r>
            <a:r>
              <a:rPr sz="1035" b="0" i="0" u="none">
                <a:solidFill>
                  <a:srgbClr val="4338CA"/>
                </a:solidFill>
                <a:highlight>
                  <a:srgbClr val="F1F5F9"/>
                </a:highlight>
                <a:latin typeface="JetBrains Mono"/>
                <a:ea typeface="Noto Sans Mono CJK JP"/>
              </a:rPr>
              <a:t>ring=0</a:t>
            </a:r>
            <a:r>
              <a:rPr sz="1150" b="0" i="0" u="none">
                <a:solidFill>
                  <a:srgbClr val="334155"/>
                </a:solidFill>
                <a:latin typeface="Inter"/>
                <a:ea typeface="Hiragino Sans"/>
              </a:rPr>
              <a:t>, allocates angular sectors across concentric rings, and exposes radii via </a:t>
            </a:r>
            <a:r>
              <a:rPr sz="1035" b="0" i="0" u="none">
                <a:solidFill>
                  <a:srgbClr val="4338CA"/>
                </a:solidFill>
                <a:highlight>
                  <a:srgbClr val="F1F5F9"/>
                </a:highlight>
                <a:latin typeface="JetBrains Mono"/>
                <a:ea typeface="Noto Sans Mono CJK JP"/>
              </a:rPr>
              <a:t>layout.ring_radii</a:t>
            </a:r>
            <a:r>
              <a:rPr sz="1150" b="0" i="0" u="none">
                <a:solidFill>
                  <a:srgbClr val="334155"/>
                </a:solidFill>
                <a:latin typeface="Inter"/>
                <a:ea typeface="Hiragino Sans"/>
              </a:rPr>
              <a:t>.</a:t>
            </a:r>
          </a:p>
        </p:txBody>
      </p:sp>
      <p:sp>
        <p:nvSpPr>
          <p:cNvPr id="14" name="TextBox 13"/>
          <p:cNvSpPr txBox="1"/>
          <p:nvPr/>
        </p:nvSpPr>
        <p:spPr>
          <a:xfrm>
            <a:off x="330200" y="5944393"/>
            <a:ext cx="4462272" cy="182562"/>
          </a:xfrm>
          <a:prstGeom prst="rect">
            <a:avLst/>
          </a:prstGeom>
          <a:noFill/>
        </p:spPr>
        <p:txBody>
          <a:bodyPr wrap="square" lIns="0" rIns="0" tIns="0" bIns="0" anchor="t">
            <a:spAutoFit/>
          </a:bodyPr>
          <a:lstStyle/>
          <a:p>
            <a:pPr algn="l" marL="177800" indent="-177800">
              <a:lnSpc>
                <a:spcPct val="117000"/>
              </a:lnSpc>
              <a:tabLst>
                <a:tab pos="177800"/>
              </a:tabLst>
            </a:pPr>
            <a:r>
              <a:rPr sz="1035" b="0" i="0" u="none">
                <a:solidFill>
                  <a:srgbClr val="4338CA"/>
                </a:solidFill>
                <a:latin typeface="JetBrains Mono"/>
                <a:ea typeface="Noto Sans Mono CJK JP"/>
              </a:rPr>
              <a:t>5.	</a:t>
            </a:r>
            <a:r>
              <a:rPr sz="1035" b="0" i="0" u="none">
                <a:solidFill>
                  <a:srgbClr val="4338CA"/>
                </a:solidFill>
                <a:highlight>
                  <a:srgbClr val="F1F5F9"/>
                </a:highlight>
                <a:latin typeface="JetBrains Mono"/>
                <a:ea typeface="Noto Sans Mono CJK JP"/>
              </a:rPr>
              <a:t>GridGraph</a:t>
            </a:r>
            <a:r>
              <a:rPr sz="1150" b="1" i="0" u="none">
                <a:solidFill>
                  <a:srgbClr val="4F46E5"/>
                </a:solidFill>
                <a:latin typeface="Inter"/>
                <a:ea typeface="Hiragino Sans"/>
              </a:rPr>
              <a:t> (2D Matrix + Smart Channel Routing)</a:t>
            </a:r>
            <a:r>
              <a:rPr sz="1150" b="0" i="0" u="none">
                <a:solidFill>
                  <a:srgbClr val="334155"/>
                </a:solidFill>
                <a:latin typeface="Inter"/>
                <a:ea typeface="Hiragino Sans"/>
              </a:rPr>
              <a:t>:</a:t>
            </a:r>
          </a:p>
        </p:txBody>
      </p:sp>
      <p:sp>
        <p:nvSpPr>
          <p:cNvPr id="15" name="TextBox 14"/>
          <p:cNvSpPr txBox="1"/>
          <p:nvPr/>
        </p:nvSpPr>
        <p:spPr>
          <a:xfrm>
            <a:off x="546100" y="6142434"/>
            <a:ext cx="4237736" cy="592931"/>
          </a:xfrm>
          <a:prstGeom prst="rect">
            <a:avLst/>
          </a:prstGeom>
          <a:noFill/>
        </p:spPr>
        <p:txBody>
          <a:bodyPr wrap="square" lIns="0" rIns="0" tIns="0" bIns="0" anchor="t">
            <a:spAutoFit/>
          </a:bodyPr>
          <a:lstStyle/>
          <a:p>
            <a:pPr algn="l" marL="215900" indent="-215900">
              <a:lnSpc>
                <a:spcPct val="117000"/>
              </a:lnSpc>
              <a:tabLst>
                <a:tab pos="215900"/>
              </a:tabLst>
            </a:pPr>
            <a:r>
              <a:rPr sz="1150" b="0" i="0" u="none">
                <a:solidFill>
                  <a:srgbClr val="334155"/>
                </a:solidFill>
                <a:latin typeface="Inter"/>
                <a:ea typeface="Hiragino Sans"/>
              </a:rPr>
              <a:t>◦	</a:t>
            </a:r>
            <a:r>
              <a:rPr sz="1150" b="0" i="0" u="none">
                <a:solidFill>
                  <a:srgbClr val="334155"/>
                </a:solidFill>
                <a:latin typeface="Inter"/>
                <a:ea typeface="Hiragino Sans"/>
              </a:rPr>
              <a:t>Places cells at </a:t>
            </a:r>
            <a:r>
              <a:rPr sz="1035" b="0" i="0" u="none">
                <a:solidFill>
                  <a:srgbClr val="4338CA"/>
                </a:solidFill>
                <a:highlight>
                  <a:srgbClr val="F1F5F9"/>
                </a:highlight>
                <a:latin typeface="JetBrains Mono"/>
                <a:ea typeface="Noto Sans Mono CJK JP"/>
              </a:rPr>
              <a:t>(row, col)</a:t>
            </a:r>
            <a:r>
              <a:rPr sz="1150" b="0" i="0" u="none">
                <a:solidFill>
                  <a:srgbClr val="334155"/>
                </a:solidFill>
                <a:latin typeface="Inter"/>
                <a:ea typeface="Hiragino Sans"/>
              </a:rPr>
              <a:t> with </a:t>
            </a:r>
            <a:r>
              <a:rPr sz="1035" b="0" i="0" u="none">
                <a:solidFill>
                  <a:srgbClr val="4338CA"/>
                </a:solidFill>
                <a:highlight>
                  <a:srgbClr val="F1F5F9"/>
                </a:highlight>
                <a:latin typeface="JetBrains Mono"/>
                <a:ea typeface="Noto Sans Mono CJK JP"/>
              </a:rPr>
              <a:t>.cluster_row()</a:t>
            </a:r>
            <a:r>
              <a:rPr sz="1150" b="0" i="0" u="none">
                <a:solidFill>
                  <a:srgbClr val="334155"/>
                </a:solidFill>
                <a:latin typeface="Inter"/>
                <a:ea typeface="Hiragino Sans"/>
              </a:rPr>
              <a:t> / </a:t>
            </a:r>
            <a:r>
              <a:rPr sz="1035" b="0" i="0" u="none">
                <a:solidFill>
                  <a:srgbClr val="4338CA"/>
                </a:solidFill>
                <a:highlight>
                  <a:srgbClr val="F1F5F9"/>
                </a:highlight>
                <a:latin typeface="JetBrains Mono"/>
                <a:ea typeface="Noto Sans Mono CJK JP"/>
              </a:rPr>
              <a:t>.cluster_column()</a:t>
            </a:r>
            <a:r>
              <a:rPr sz="1150" b="0" i="0" u="none">
                <a:solidFill>
                  <a:srgbClr val="334155"/>
                </a:solidFill>
                <a:latin typeface="Inter"/>
                <a:ea typeface="Hiragino Sans"/>
              </a:rPr>
              <a:t> and routes non-adjacent edges through inter-cell channels.</a:t>
            </a:r>
          </a:p>
        </p:txBody>
      </p:sp>
      <p:pic>
        <p:nvPicPr>
          <p:cNvPr id="16" name="Picture 15" descr="graph_solvers_compare.png"/>
          <p:cNvPicPr>
            <a:picLocks noChangeAspect="1"/>
          </p:cNvPicPr>
          <p:nvPr/>
        </p:nvPicPr>
        <p:blipFill>
          <a:blip r:embed="rId3"/>
          <a:stretch>
            <a:fillRect/>
          </a:stretch>
        </p:blipFill>
        <p:spPr>
          <a:xfrm>
            <a:off x="4826000" y="889952"/>
            <a:ext cx="6858000" cy="5332095"/>
          </a:xfrm>
          <a:prstGeom prst="rect">
            <a:avLst/>
          </a:prstGeom>
        </p:spPr>
      </p:pic>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ivider.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Animation Architecture (</a:t>
            </a:r>
            <a:r>
              <a:rPr sz="2340" b="0" i="0" u="none">
                <a:solidFill>
                  <a:srgbClr val="4338CA"/>
                </a:solidFill>
                <a:highlight>
                  <a:srgbClr val="F1F5F9"/>
                </a:highlight>
                <a:latin typeface="JetBrains Mono"/>
                <a:ea typeface="Noto Sans Mono CJK JP"/>
              </a:rPr>
              <a:t>drawlib.anim.Animation</a:t>
            </a:r>
            <a:r>
              <a:rPr sz="2600" b="1" i="0" u="none">
                <a:solidFill>
                  <a:srgbClr val="1A73E8"/>
                </a:solidFill>
                <a:latin typeface="Inter"/>
                <a:ea typeface="Hiragino Sans"/>
              </a:rPr>
              <a:t>)</a:t>
            </a:r>
          </a:p>
        </p:txBody>
      </p:sp>
      <p:sp>
        <p:nvSpPr>
          <p:cNvPr id="4" name="Rounded Rectangle 3"/>
          <p:cNvSpPr/>
          <p:nvPr/>
        </p:nvSpPr>
        <p:spPr>
          <a:xfrm>
            <a:off x="508000" y="1702990"/>
            <a:ext cx="4826000" cy="2462609"/>
          </a:xfrm>
          <a:prstGeom prst="roundRect">
            <a:avLst>
              <a:gd name="adj" fmla="val 2062"/>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1937940"/>
            <a:ext cx="4559300" cy="3359150"/>
          </a:xfrm>
          <a:prstGeom prst="roundRect">
            <a:avLst>
              <a:gd name="adj" fmla="val 1512"/>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506984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Declarative Frame Context Manager</a:t>
            </a:r>
          </a:p>
        </p:txBody>
      </p:sp>
      <p:sp>
        <p:nvSpPr>
          <p:cNvPr id="7" name="TextBox 6"/>
          <p:cNvSpPr txBox="1"/>
          <p:nvPr/>
        </p:nvSpPr>
        <p:spPr>
          <a:xfrm>
            <a:off x="508000" y="1296590"/>
            <a:ext cx="5069840" cy="4064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Drawlib compiles multi-frame </a:t>
            </a:r>
            <a:r>
              <a:rPr sz="1000" b="1" i="0" u="none">
                <a:solidFill>
                  <a:srgbClr val="334155"/>
                </a:solidFill>
                <a:latin typeface="Inter"/>
                <a:ea typeface="Hiragino Sans"/>
              </a:rPr>
              <a:t>APNG (</a:t>
            </a:r>
            <a:r>
              <a:rPr sz="900" b="0" i="0" u="none">
                <a:solidFill>
                  <a:srgbClr val="4338CA"/>
                </a:solidFill>
                <a:highlight>
                  <a:srgbClr val="F1F5F9"/>
                </a:highlight>
                <a:latin typeface="JetBrains Mono"/>
                <a:ea typeface="Noto Sans Mono CJK JP"/>
              </a:rPr>
              <a:t>.png</a:t>
            </a:r>
            <a:r>
              <a:rPr sz="1000" b="1" i="0" u="none">
                <a:solidFill>
                  <a:srgbClr val="334155"/>
                </a:solidFill>
                <a:latin typeface="Inter"/>
                <a:ea typeface="Hiragino Sans"/>
              </a:rPr>
              <a:t>)</a:t>
            </a:r>
            <a:r>
              <a:rPr sz="1000" b="0" i="0" u="none">
                <a:solidFill>
                  <a:srgbClr val="334155"/>
                </a:solidFill>
                <a:latin typeface="Inter"/>
                <a:ea typeface="Hiragino Sans"/>
              </a:rPr>
              <a:t> and </a:t>
            </a:r>
            <a:r>
              <a:rPr sz="1000" b="1" i="0" u="none">
                <a:solidFill>
                  <a:srgbClr val="334155"/>
                </a:solidFill>
                <a:latin typeface="Inter"/>
                <a:ea typeface="Hiragino Sans"/>
              </a:rPr>
              <a:t>Animated WebP (</a:t>
            </a:r>
            <a:r>
              <a:rPr sz="900" b="0" i="0" u="none">
                <a:solidFill>
                  <a:srgbClr val="4338CA"/>
                </a:solidFill>
                <a:highlight>
                  <a:srgbClr val="F1F5F9"/>
                </a:highlight>
                <a:latin typeface="JetBrains Mono"/>
                <a:ea typeface="Noto Sans Mono CJK JP"/>
              </a:rPr>
              <a:t>.webp</a:t>
            </a:r>
            <a:r>
              <a:rPr sz="1000" b="1" i="0" u="none">
                <a:solidFill>
                  <a:srgbClr val="334155"/>
                </a:solidFill>
                <a:latin typeface="Inter"/>
                <a:ea typeface="Hiragino Sans"/>
              </a:rPr>
              <a:t>)</a:t>
            </a:r>
            <a:r>
              <a:rPr sz="1000" b="0" i="0" u="none">
                <a:solidFill>
                  <a:srgbClr val="334155"/>
                </a:solidFill>
                <a:latin typeface="Inter"/>
                <a:ea typeface="Hiragino Sans"/>
              </a:rPr>
              <a:t> directly from pure Python loops—with zero external video encoders required.</a:t>
            </a:r>
          </a:p>
        </p:txBody>
      </p:sp>
      <p:sp>
        <p:nvSpPr>
          <p:cNvPr id="8" name="TextBox 7"/>
          <p:cNvSpPr txBox="1"/>
          <p:nvPr/>
        </p:nvSpPr>
        <p:spPr>
          <a:xfrm>
            <a:off x="800100" y="2045890"/>
            <a:ext cx="4572508" cy="3143250"/>
          </a:xfrm>
          <a:prstGeom prst="rect">
            <a:avLst/>
          </a:prstGeom>
          <a:noFill/>
        </p:spPr>
        <p:txBody>
          <a:bodyPr wrap="square" lIns="0" rIns="0" tIns="0" bIns="0" anchor="t">
            <a:spAutoFit/>
          </a:bodyPr>
          <a:lstStyle/>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drawlib.anim</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Animation</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drawlib.canvas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clear</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save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setup</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drawlib.shapes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circle</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drawlib.styles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p>
          <a:p>
            <a:pPr algn="l">
              <a:lnSpc>
                <a:spcPct val="125000"/>
              </a:lnSpc>
            </a:pPr>
            <a:r>
              <a:rPr sz="1100" b="0" i="0" u="none">
                <a:solidFill>
                  <a:srgbClr val="202124"/>
                </a:solidFill>
                <a:latin typeface="Inter"/>
                <a:ea typeface="Hiragino Sans"/>
              </a:rPr>
              <a:t> </a:t>
            </a:r>
          </a:p>
          <a:p>
            <a:pPr algn="l">
              <a:lnSpc>
                <a:spcPct val="125000"/>
              </a:lnSpc>
            </a:pPr>
            <a:r>
              <a:rPr sz="1100" b="0" i="0" u="none">
                <a:solidFill>
                  <a:srgbClr val="24292E"/>
                </a:solidFill>
                <a:latin typeface="JetBrains Mono"/>
                <a:ea typeface="Noto Sans Mono CJK JP"/>
              </a:rPr>
              <a:t>clear</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setup</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100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40</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anim</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Animation</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fps</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8.0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loop</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0</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1" i="0" u="none">
                <a:solidFill>
                  <a:srgbClr val="4F46E5"/>
                </a:solidFill>
                <a:latin typeface="JetBrains Mono"/>
                <a:ea typeface="Noto Sans Mono CJK JP"/>
              </a:rPr>
              <a:t>for</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idx</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x</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in</a:t>
            </a:r>
            <a:r>
              <a:rPr sz="1100" b="0" i="0" u="none">
                <a:solidFill>
                  <a:srgbClr val="24292E"/>
                </a:solidFill>
                <a:latin typeface="JetBrains Mono"/>
                <a:ea typeface="Noto Sans Mono CJK JP"/>
              </a:rPr>
              <a:t> </a:t>
            </a:r>
            <a:r>
              <a:rPr sz="1100" b="0" i="0" u="none">
                <a:solidFill>
                  <a:srgbClr val="0284C7"/>
                </a:solidFill>
                <a:latin typeface="JetBrains Mono"/>
                <a:ea typeface="Noto Sans Mono CJK JP"/>
              </a:rPr>
              <a:t>enumerate</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40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60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80</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is_last</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idx</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3</a:t>
            </a:r>
          </a:p>
          <a:p>
            <a:pPr algn="l">
              <a:lnSpc>
                <a:spcPct val="125000"/>
              </a:lnSpc>
            </a:pP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with</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anim</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frame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duration</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if</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is_last</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else</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None</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circle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x</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radius</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PrimaryFlat</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0" u="none">
                <a:solidFill>
                  <a:srgbClr val="24292E"/>
                </a:solidFill>
                <a:latin typeface="JetBrains Mono"/>
                <a:ea typeface="Noto Sans Mono CJK JP"/>
              </a:rPr>
              <a:t>save</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"motion.png"</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1" u="none">
                <a:solidFill>
                  <a:srgbClr val="64748B"/>
                </a:solidFill>
                <a:latin typeface="JetBrains Mono"/>
                <a:ea typeface="Noto Sans Mono CJK JP"/>
              </a:rPr>
              <a:t># APNG or Animated WebP</a:t>
            </a:r>
          </a:p>
        </p:txBody>
      </p:sp>
      <p:sp>
        <p:nvSpPr>
          <p:cNvPr id="9" name="TextBox 8"/>
          <p:cNvSpPr txBox="1"/>
          <p:nvPr/>
        </p:nvSpPr>
        <p:spPr>
          <a:xfrm>
            <a:off x="508000" y="4318000"/>
            <a:ext cx="506984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Key Architectural Guarantees</a:t>
            </a:r>
          </a:p>
        </p:txBody>
      </p:sp>
      <p:sp>
        <p:nvSpPr>
          <p:cNvPr id="10" name="TextBox 9"/>
          <p:cNvSpPr txBox="1"/>
          <p:nvPr/>
        </p:nvSpPr>
        <p:spPr>
          <a:xfrm>
            <a:off x="546100" y="4629150"/>
            <a:ext cx="5030216" cy="3619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Per-Frame Redraw (</a:t>
            </a:r>
            <a:r>
              <a:rPr sz="900" b="0" i="0" u="none">
                <a:solidFill>
                  <a:srgbClr val="4338CA"/>
                </a:solidFill>
                <a:highlight>
                  <a:srgbClr val="F1F5F9"/>
                </a:highlight>
                <a:latin typeface="JetBrains Mono"/>
                <a:ea typeface="Noto Sans Mono CJK JP"/>
              </a:rPr>
              <a:t>clear=True</a:t>
            </a:r>
            <a:r>
              <a:rPr sz="1000" b="1" i="0" u="none">
                <a:solidFill>
                  <a:srgbClr val="4F46E5"/>
                </a:solidFill>
                <a:latin typeface="Inter"/>
                <a:ea typeface="Hiragino Sans"/>
              </a:rPr>
              <a:t> default)</a:t>
            </a:r>
            <a:r>
              <a:rPr sz="1000" b="0" i="0" u="none">
                <a:solidFill>
                  <a:srgbClr val="334155"/>
                </a:solidFill>
                <a:latin typeface="Inter"/>
                <a:ea typeface="Hiragino Sans"/>
              </a:rPr>
              <a:t>: Each </a:t>
            </a:r>
            <a:r>
              <a:rPr sz="900" b="0" i="0" u="none">
                <a:solidFill>
                  <a:srgbClr val="4338CA"/>
                </a:solidFill>
                <a:highlight>
                  <a:srgbClr val="F1F5F9"/>
                </a:highlight>
                <a:latin typeface="JetBrains Mono"/>
                <a:ea typeface="Noto Sans Mono CJK JP"/>
              </a:rPr>
              <a:t>with anim.frame():</a:t>
            </a:r>
            <a:r>
              <a:rPr sz="1000" b="0" i="0" u="none">
                <a:solidFill>
                  <a:srgbClr val="334155"/>
                </a:solidFill>
                <a:latin typeface="Inter"/>
                <a:ea typeface="Hiragino Sans"/>
              </a:rPr>
              <a:t> clears the canvas and captures a clean snapshot on exit.</a:t>
            </a:r>
          </a:p>
        </p:txBody>
      </p:sp>
      <p:sp>
        <p:nvSpPr>
          <p:cNvPr id="11" name="TextBox 10"/>
          <p:cNvSpPr txBox="1"/>
          <p:nvPr/>
        </p:nvSpPr>
        <p:spPr>
          <a:xfrm>
            <a:off x="546100" y="5124450"/>
            <a:ext cx="5030216" cy="3619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Per-Frame Duration Overrides</a:t>
            </a:r>
            <a:r>
              <a:rPr sz="1000" b="0" i="0" u="none">
                <a:solidFill>
                  <a:srgbClr val="334155"/>
                </a:solidFill>
                <a:latin typeface="Inter"/>
                <a:ea typeface="Hiragino Sans"/>
              </a:rPr>
              <a:t>: Hold the final frame (</a:t>
            </a:r>
            <a:r>
              <a:rPr sz="900" b="0" i="0" u="none">
                <a:solidFill>
                  <a:srgbClr val="4338CA"/>
                </a:solidFill>
                <a:highlight>
                  <a:srgbClr val="F1F5F9"/>
                </a:highlight>
                <a:latin typeface="JetBrains Mono"/>
                <a:ea typeface="Noto Sans Mono CJK JP"/>
              </a:rPr>
              <a:t>duration=2.0</a:t>
            </a:r>
            <a:r>
              <a:rPr sz="1000" b="0" i="0" u="none">
                <a:solidFill>
                  <a:srgbClr val="334155"/>
                </a:solidFill>
                <a:latin typeface="Inter"/>
                <a:ea typeface="Hiragino Sans"/>
              </a:rPr>
              <a:t>) so viewers can absorb the completed state before looping.</a:t>
            </a:r>
          </a:p>
        </p:txBody>
      </p:sp>
      <p:sp>
        <p:nvSpPr>
          <p:cNvPr id="12" name="TextBox 11"/>
          <p:cNvSpPr txBox="1"/>
          <p:nvPr/>
        </p:nvSpPr>
        <p:spPr>
          <a:xfrm>
            <a:off x="546100" y="5626100"/>
            <a:ext cx="5030216" cy="35560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Poster Frame Compatibility</a:t>
            </a:r>
            <a:r>
              <a:rPr sz="1000" b="0" i="0" u="none">
                <a:solidFill>
                  <a:srgbClr val="334155"/>
                </a:solidFill>
                <a:latin typeface="Inter"/>
                <a:ea typeface="Hiragino Sans"/>
              </a:rPr>
              <a:t>: Frame 0 serves as the static fallback for GitHub Markdown and vector PDF exports.</a:t>
            </a:r>
          </a:p>
        </p:txBody>
      </p:sp>
      <p:pic>
        <p:nvPicPr>
          <p:cNvPr id="13" name="Picture 12" descr="anim_pipeline.png"/>
          <p:cNvPicPr>
            <a:picLocks noChangeAspect="1"/>
          </p:cNvPicPr>
          <p:nvPr/>
        </p:nvPicPr>
        <p:blipFill>
          <a:blip r:embed="rId3"/>
          <a:stretch>
            <a:fillRect/>
          </a:stretch>
        </p:blipFill>
        <p:spPr>
          <a:xfrm>
            <a:off x="5588000" y="889000"/>
            <a:ext cx="6096000" cy="5334000"/>
          </a:xfrm>
          <a:prstGeom prst="rect">
            <a:avLst/>
          </a:prstGeom>
        </p:spPr>
      </p:pic>
      <p:sp>
        <p:nvSpPr>
          <p:cNvPr id="14" name="TextBox 13"/>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5: Multi-Frame Animations — Animation Context Manager &amp; Encoding</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Animating Primitives &amp; Packet Traffic</a:t>
            </a:r>
          </a:p>
        </p:txBody>
      </p:sp>
      <p:sp>
        <p:nvSpPr>
          <p:cNvPr id="4" name="Rounded Rectangle 3"/>
          <p:cNvSpPr/>
          <p:nvPr/>
        </p:nvSpPr>
        <p:spPr>
          <a:xfrm>
            <a:off x="508000" y="1906190"/>
            <a:ext cx="4699000" cy="2056209"/>
          </a:xfrm>
          <a:prstGeom prst="roundRect">
            <a:avLst>
              <a:gd name="adj" fmla="val 2470"/>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141140"/>
            <a:ext cx="4432300" cy="3987800"/>
          </a:xfrm>
          <a:prstGeom prst="roundRect">
            <a:avLst>
              <a:gd name="adj" fmla="val 1273"/>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Coordinate &amp; Color Interpolation</a:t>
            </a:r>
          </a:p>
        </p:txBody>
      </p:sp>
      <p:sp>
        <p:nvSpPr>
          <p:cNvPr id="7" name="TextBox 6"/>
          <p:cNvSpPr txBox="1"/>
          <p:nvPr/>
        </p:nvSpPr>
        <p:spPr>
          <a:xfrm>
            <a:off x="508000" y="1296590"/>
            <a:ext cx="4937760" cy="6096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By computing coordinates </a:t>
            </a:r>
            <a:r>
              <a:rPr sz="900" b="0" i="0" u="none">
                <a:solidFill>
                  <a:srgbClr val="4338CA"/>
                </a:solidFill>
                <a:highlight>
                  <a:srgbClr val="F1F5F9"/>
                </a:highlight>
                <a:latin typeface="JetBrains Mono"/>
                <a:ea typeface="Noto Sans Mono CJK JP"/>
              </a:rPr>
              <a:t>(x, y)</a:t>
            </a:r>
            <a:r>
              <a:rPr sz="1000" b="0" i="0" u="none">
                <a:solidFill>
                  <a:srgbClr val="334155"/>
                </a:solidFill>
                <a:latin typeface="Inter"/>
                <a:ea typeface="Hiragino Sans"/>
              </a:rPr>
              <a:t> or interpolating colors via </a:t>
            </a:r>
            <a:r>
              <a:rPr sz="900" b="0" i="0" u="none">
                <a:solidFill>
                  <a:srgbClr val="4338CA"/>
                </a:solidFill>
                <a:highlight>
                  <a:srgbClr val="F1F5F9"/>
                </a:highlight>
                <a:latin typeface="JetBrains Mono"/>
                <a:ea typeface="Noto Sans Mono CJK JP"/>
              </a:rPr>
              <a:t>get_intermediate_colors()</a:t>
            </a:r>
            <a:r>
              <a:rPr sz="1000" b="0" i="0" u="none">
                <a:solidFill>
                  <a:srgbClr val="334155"/>
                </a:solidFill>
                <a:latin typeface="Inter"/>
                <a:ea typeface="Hiragino Sans"/>
              </a:rPr>
              <a:t> across frames, primitive shapes illustrate live request flows, heartbeats, and state transitions.</a:t>
            </a:r>
          </a:p>
        </p:txBody>
      </p:sp>
      <p:sp>
        <p:nvSpPr>
          <p:cNvPr id="8" name="TextBox 7"/>
          <p:cNvSpPr txBox="1"/>
          <p:nvPr/>
        </p:nvSpPr>
        <p:spPr>
          <a:xfrm>
            <a:off x="800100" y="2249090"/>
            <a:ext cx="4437888" cy="3771900"/>
          </a:xfrm>
          <a:prstGeom prst="rect">
            <a:avLst/>
          </a:prstGeom>
          <a:noFill/>
        </p:spPr>
        <p:txBody>
          <a:bodyPr wrap="square" lIns="0" rIns="0" tIns="0" bIns="0" anchor="t">
            <a:spAutoFit/>
          </a:bodyPr>
          <a:lstStyle/>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drawlib.anim</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Animation</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drawlib.canvas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clear</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save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setup</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drawlib.shapes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circle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rectangle</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drawlib.styles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Styles</a:t>
            </a:r>
          </a:p>
          <a:p>
            <a:pPr algn="l">
              <a:lnSpc>
                <a:spcPct val="125000"/>
              </a:lnSpc>
            </a:pPr>
            <a:r>
              <a:rPr sz="1100" b="0" i="0" u="none">
                <a:solidFill>
                  <a:srgbClr val="202124"/>
                </a:solidFill>
                <a:latin typeface="Inter"/>
                <a:ea typeface="Hiragino Sans"/>
              </a:rPr>
              <a:t> </a:t>
            </a:r>
          </a:p>
          <a:p>
            <a:pPr algn="l">
              <a:lnSpc>
                <a:spcPct val="125000"/>
              </a:lnSpc>
            </a:pPr>
            <a:r>
              <a:rPr sz="1100" b="0" i="0" u="none">
                <a:solidFill>
                  <a:srgbClr val="24292E"/>
                </a:solidFill>
                <a:latin typeface="JetBrains Mono"/>
                <a:ea typeface="Noto Sans Mono CJK JP"/>
              </a:rPr>
              <a:t>clear</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setup</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98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84</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anim</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Animation</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fps</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8.0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loop</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0</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Interpolate packet X across 4 microservice hops</a:t>
            </a:r>
          </a:p>
          <a:p>
            <a:pPr algn="l">
              <a:lnSpc>
                <a:spcPct val="125000"/>
              </a:lnSpc>
            </a:pPr>
            <a:r>
              <a:rPr sz="1100" b="0" i="0" u="none">
                <a:solidFill>
                  <a:srgbClr val="24292E"/>
                </a:solidFill>
                <a:latin typeface="JetBrains Mono"/>
                <a:ea typeface="Noto Sans Mono CJK JP"/>
              </a:rPr>
              <a:t>hops</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"Client"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38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"API Gateway"</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60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"Worker Pool"</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82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"Database"</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1" i="0" u="none">
                <a:solidFill>
                  <a:srgbClr val="4F46E5"/>
                </a:solidFill>
                <a:latin typeface="JetBrains Mono"/>
                <a:ea typeface="Noto Sans Mono CJK JP"/>
              </a:rPr>
              <a:t>for</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pkt_x</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active_hop</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in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packet_schedule</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with</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anim</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frame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duration</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0.14</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1" u="none">
                <a:solidFill>
                  <a:srgbClr val="64748B"/>
                </a:solidFill>
                <a:latin typeface="JetBrains Mono"/>
                <a:ea typeface="Noto Sans Mono CJK JP"/>
              </a:rPr>
              <a:t># Redraw static topology + active node highlight</a:t>
            </a:r>
          </a:p>
          <a:p>
            <a:pPr algn="l">
              <a:lnSpc>
                <a:spcPct val="125000"/>
              </a:lnSpc>
            </a:pPr>
            <a:r>
              <a:rPr sz="1100" b="0" i="0" u="none">
                <a:solidFill>
                  <a:srgbClr val="24292E"/>
                </a:solidFill>
                <a:latin typeface="JetBrains Mono"/>
                <a:ea typeface="Noto Sans Mono CJK JP"/>
              </a:rPr>
              <a:t>        </a:t>
            </a:r>
            <a:r>
              <a:rPr sz="1100" b="0" i="1" u="none">
                <a:solidFill>
                  <a:srgbClr val="64748B"/>
                </a:solidFill>
                <a:latin typeface="JetBrains Mono"/>
                <a:ea typeface="Noto Sans Mono CJK JP"/>
              </a:rPr>
              <a:t># Draw traveling request packet at (pkt_x, 46)</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circle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pkt_x</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46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radius</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AccentFlat</a:t>
            </a:r>
            <a:r>
              <a:rPr sz="1100" b="0" i="0" u="none">
                <a:solidFill>
                  <a:srgbClr val="24292E"/>
                </a:solidFill>
                <a:latin typeface="JetBrains Mono"/>
                <a:ea typeface="Noto Sans Mono CJK JP"/>
              </a:rPr>
              <a:t>)</a:t>
            </a:r>
          </a:p>
        </p:txBody>
      </p:sp>
      <p:sp>
        <p:nvSpPr>
          <p:cNvPr id="9" name="TextBox 8"/>
          <p:cNvSpPr txBox="1"/>
          <p:nvPr/>
        </p:nvSpPr>
        <p:spPr>
          <a:xfrm>
            <a:off x="508000" y="4114800"/>
            <a:ext cx="493776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Best Practices for Motion Loops</a:t>
            </a:r>
          </a:p>
        </p:txBody>
      </p:sp>
      <p:sp>
        <p:nvSpPr>
          <p:cNvPr id="10" name="TextBox 9"/>
          <p:cNvSpPr txBox="1"/>
          <p:nvPr/>
        </p:nvSpPr>
        <p:spPr>
          <a:xfrm>
            <a:off x="546100" y="4432300"/>
            <a:ext cx="4898136" cy="35560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Hoist Invariant Coordinates</a:t>
            </a:r>
            <a:r>
              <a:rPr sz="1000" b="0" i="0" u="none">
                <a:solidFill>
                  <a:srgbClr val="334155"/>
                </a:solidFill>
                <a:latin typeface="Inter"/>
                <a:ea typeface="Hiragino Sans"/>
              </a:rPr>
              <a:t>: Calculate node anchors and packet waypoints before entering the frame loop.</a:t>
            </a:r>
          </a:p>
        </p:txBody>
      </p:sp>
      <p:sp>
        <p:nvSpPr>
          <p:cNvPr id="11" name="TextBox 10"/>
          <p:cNvSpPr txBox="1"/>
          <p:nvPr/>
        </p:nvSpPr>
        <p:spPr>
          <a:xfrm>
            <a:off x="546100" y="4921250"/>
            <a:ext cx="4898136" cy="5778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Highlight Active Receiver</a:t>
            </a:r>
            <a:r>
              <a:rPr sz="1000" b="0" i="0" u="none">
                <a:solidFill>
                  <a:srgbClr val="334155"/>
                </a:solidFill>
                <a:latin typeface="Inter"/>
                <a:ea typeface="Hiragino Sans"/>
              </a:rPr>
              <a:t>: Use </a:t>
            </a:r>
            <a:r>
              <a:rPr sz="900" b="0" i="0" u="none">
                <a:solidFill>
                  <a:srgbClr val="4338CA"/>
                </a:solidFill>
                <a:highlight>
                  <a:srgbClr val="F1F5F9"/>
                </a:highlight>
                <a:latin typeface="JetBrains Mono"/>
                <a:ea typeface="Noto Sans Mono CJK JP"/>
              </a:rPr>
              <a:t>Styles.PrimaryFlat</a:t>
            </a:r>
            <a:r>
              <a:rPr sz="1000" b="0" i="0" u="none">
                <a:solidFill>
                  <a:srgbClr val="334155"/>
                </a:solidFill>
                <a:latin typeface="Inter"/>
                <a:ea typeface="Hiragino Sans"/>
              </a:rPr>
              <a:t> on the node currently processing the request while keeping idle nodes in </a:t>
            </a:r>
            <a:r>
              <a:rPr sz="900" b="0" i="0" u="none">
                <a:solidFill>
                  <a:srgbClr val="4338CA"/>
                </a:solidFill>
                <a:highlight>
                  <a:srgbClr val="F1F5F9"/>
                </a:highlight>
                <a:latin typeface="JetBrains Mono"/>
                <a:ea typeface="Noto Sans Mono CJK JP"/>
              </a:rPr>
              <a:t>Styles.Neutral</a:t>
            </a:r>
            <a:r>
              <a:rPr sz="1000" b="0" i="0" u="none">
                <a:solidFill>
                  <a:srgbClr val="334155"/>
                </a:solidFill>
                <a:latin typeface="Inter"/>
                <a:ea typeface="Hiragino Sans"/>
              </a:rPr>
              <a:t>.</a:t>
            </a:r>
          </a:p>
        </p:txBody>
      </p:sp>
      <p:sp>
        <p:nvSpPr>
          <p:cNvPr id="12" name="TextBox 11"/>
          <p:cNvSpPr txBox="1"/>
          <p:nvPr/>
        </p:nvSpPr>
        <p:spPr>
          <a:xfrm>
            <a:off x="546100" y="5619750"/>
            <a:ext cx="4898136" cy="3746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Smooth Color Fades</a:t>
            </a:r>
            <a:r>
              <a:rPr sz="1000" b="0" i="0" u="none">
                <a:solidFill>
                  <a:srgbClr val="334155"/>
                </a:solidFill>
                <a:latin typeface="Inter"/>
                <a:ea typeface="Hiragino Sans"/>
              </a:rPr>
              <a:t>: Use </a:t>
            </a:r>
            <a:r>
              <a:rPr sz="900" b="0" i="0" u="none">
                <a:solidFill>
                  <a:srgbClr val="4338CA"/>
                </a:solidFill>
                <a:highlight>
                  <a:srgbClr val="F1F5F9"/>
                </a:highlight>
                <a:latin typeface="JetBrains Mono"/>
                <a:ea typeface="Noto Sans Mono CJK JP"/>
              </a:rPr>
              <a:t>get_intermediate_colors(c1, c2, num=3, include_ends=True)</a:t>
            </a:r>
            <a:r>
              <a:rPr sz="1000" b="0" i="0" u="none">
                <a:solidFill>
                  <a:srgbClr val="334155"/>
                </a:solidFill>
                <a:latin typeface="Inter"/>
                <a:ea typeface="Hiragino Sans"/>
              </a:rPr>
              <a:t> for gradual heatmaps or status transitions.</a:t>
            </a:r>
          </a:p>
        </p:txBody>
      </p:sp>
      <p:pic>
        <p:nvPicPr>
          <p:cNvPr id="13" name="Picture 12" descr="packet_flow_anim.png"/>
          <p:cNvPicPr>
            <a:picLocks noChangeAspect="1"/>
          </p:cNvPicPr>
          <p:nvPr/>
        </p:nvPicPr>
        <p:blipFill>
          <a:blip r:embed="rId3"/>
          <a:stretch>
            <a:fillRect/>
          </a:stretch>
        </p:blipFill>
        <p:spPr>
          <a:xfrm>
            <a:off x="5461000" y="889185"/>
            <a:ext cx="6223000" cy="5333629"/>
          </a:xfrm>
          <a:prstGeom prst="rect">
            <a:avLst/>
          </a:prstGeom>
        </p:spPr>
      </p:pic>
      <p:sp>
        <p:nvSpPr>
          <p:cNvPr id="14" name="TextBox 13"/>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5: Multi-Frame Animations — Animating Primitives &amp; Packet Traffic</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Progressive Component Reveal (</a:t>
            </a:r>
            <a:r>
              <a:rPr sz="2340" b="0" i="0" u="none">
                <a:solidFill>
                  <a:srgbClr val="4338CA"/>
                </a:solidFill>
                <a:highlight>
                  <a:srgbClr val="F1F5F9"/>
                </a:highlight>
                <a:latin typeface="JetBrains Mono"/>
                <a:ea typeface="Noto Sans Mono CJK JP"/>
              </a:rPr>
              <a:t>.show = False</a:t>
            </a:r>
            <a:r>
              <a:rPr sz="2600" b="1" i="0" u="none">
                <a:solidFill>
                  <a:srgbClr val="1A73E8"/>
                </a:solidFill>
                <a:latin typeface="Inter"/>
                <a:ea typeface="Hiragino Sans"/>
              </a:rPr>
              <a:t> → </a:t>
            </a:r>
            <a:r>
              <a:rPr sz="2340" b="0" i="0" u="none">
                <a:solidFill>
                  <a:srgbClr val="4338CA"/>
                </a:solidFill>
                <a:highlight>
                  <a:srgbClr val="F1F5F9"/>
                </a:highlight>
                <a:latin typeface="JetBrains Mono"/>
                <a:ea typeface="Noto Sans Mono CJK JP"/>
              </a:rPr>
              <a:t>True</a:t>
            </a:r>
            <a:r>
              <a:rPr sz="2600" b="1" i="0" u="none">
                <a:solidFill>
                  <a:srgbClr val="1A73E8"/>
                </a:solidFill>
                <a:latin typeface="Inter"/>
                <a:ea typeface="Hiragino Sans"/>
              </a:rPr>
              <a:t>)</a:t>
            </a:r>
          </a:p>
        </p:txBody>
      </p:sp>
      <p:sp>
        <p:nvSpPr>
          <p:cNvPr id="4" name="Rounded Rectangle 3"/>
          <p:cNvSpPr/>
          <p:nvPr/>
        </p:nvSpPr>
        <p:spPr>
          <a:xfrm>
            <a:off x="508000" y="1702990"/>
            <a:ext cx="4699000" cy="2748359"/>
          </a:xfrm>
          <a:prstGeom prst="roundRect">
            <a:avLst>
              <a:gd name="adj" fmla="val 1848"/>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1937940"/>
            <a:ext cx="4432300" cy="3359150"/>
          </a:xfrm>
          <a:prstGeom prst="roundRect">
            <a:avLst>
              <a:gd name="adj" fmla="val 1512"/>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Zero Layout Jump Across Keyframes</a:t>
            </a:r>
          </a:p>
        </p:txBody>
      </p:sp>
      <p:sp>
        <p:nvSpPr>
          <p:cNvPr id="7" name="TextBox 6"/>
          <p:cNvSpPr txBox="1"/>
          <p:nvPr/>
        </p:nvSpPr>
        <p:spPr>
          <a:xfrm>
            <a:off x="508000" y="1296590"/>
            <a:ext cx="4937760" cy="4064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Every element in </a:t>
            </a:r>
            <a:r>
              <a:rPr sz="900" b="0" i="0" u="none">
                <a:solidFill>
                  <a:srgbClr val="4338CA"/>
                </a:solidFill>
                <a:highlight>
                  <a:srgbClr val="F1F5F9"/>
                </a:highlight>
                <a:latin typeface="JetBrains Mono"/>
                <a:ea typeface="Noto Sans Mono CJK JP"/>
              </a:rPr>
              <a:t>drawlib.smartarts</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drawlib.diagrams</a:t>
            </a:r>
            <a:r>
              <a:rPr sz="1000" b="0" i="0" u="none">
                <a:solidFill>
                  <a:srgbClr val="334155"/>
                </a:solidFill>
                <a:latin typeface="Inter"/>
                <a:ea typeface="Hiragino Sans"/>
              </a:rPr>
              <a:t>, and </a:t>
            </a:r>
            <a:r>
              <a:rPr sz="900" b="0" i="0" u="none">
                <a:solidFill>
                  <a:srgbClr val="4338CA"/>
                </a:solidFill>
                <a:highlight>
                  <a:srgbClr val="F1F5F9"/>
                </a:highlight>
                <a:latin typeface="JetBrains Mono"/>
                <a:ea typeface="Noto Sans Mono CJK JP"/>
              </a:rPr>
              <a:t>drawlib.graph</a:t>
            </a:r>
            <a:r>
              <a:rPr sz="1000" b="0" i="0" u="none">
                <a:solidFill>
                  <a:srgbClr val="334155"/>
                </a:solidFill>
                <a:latin typeface="Inter"/>
                <a:ea typeface="Hiragino Sans"/>
              </a:rPr>
              <a:t> supports a mutable </a:t>
            </a:r>
            <a:r>
              <a:rPr sz="900" b="0" i="0" u="none">
                <a:solidFill>
                  <a:srgbClr val="4338CA"/>
                </a:solidFill>
                <a:highlight>
                  <a:srgbClr val="F1F5F9"/>
                </a:highlight>
                <a:latin typeface="JetBrains Mono"/>
                <a:ea typeface="Noto Sans Mono CJK JP"/>
              </a:rPr>
              <a:t>.show: bool</a:t>
            </a:r>
            <a:r>
              <a:rPr sz="1000" b="0" i="0" u="none">
                <a:solidFill>
                  <a:srgbClr val="334155"/>
                </a:solidFill>
                <a:latin typeface="Inter"/>
                <a:ea typeface="Hiragino Sans"/>
              </a:rPr>
              <a:t> property.</a:t>
            </a:r>
          </a:p>
        </p:txBody>
      </p:sp>
      <p:sp>
        <p:nvSpPr>
          <p:cNvPr id="8" name="TextBox 7"/>
          <p:cNvSpPr txBox="1"/>
          <p:nvPr/>
        </p:nvSpPr>
        <p:spPr>
          <a:xfrm>
            <a:off x="800100" y="2045890"/>
            <a:ext cx="4437888" cy="3143250"/>
          </a:xfrm>
          <a:prstGeom prst="rect">
            <a:avLst/>
          </a:prstGeom>
          <a:noFill/>
        </p:spPr>
        <p:txBody>
          <a:bodyPr wrap="square" lIns="0" rIns="0" tIns="0" bIns="0" anchor="t">
            <a:spAutoFit/>
          </a:bodyPr>
          <a:lstStyle/>
          <a:p>
            <a:pPr algn="l">
              <a:lnSpc>
                <a:spcPct val="125000"/>
              </a:lnSpc>
            </a:pPr>
            <a:r>
              <a:rPr sz="1100" b="0" i="1" u="none">
                <a:solidFill>
                  <a:srgbClr val="64748B"/>
                </a:solidFill>
                <a:latin typeface="JetBrains Mono"/>
                <a:ea typeface="Noto Sans Mono CJK JP"/>
              </a:rPr>
              <a:t># Build full topology once outside the loop</a:t>
            </a:r>
          </a:p>
          <a:p>
            <a:pPr algn="l">
              <a:lnSpc>
                <a:spcPct val="125000"/>
              </a:lnSpc>
            </a:pPr>
            <a:r>
              <a:rPr sz="1100" b="0" i="0" u="none">
                <a:solidFill>
                  <a:srgbClr val="24292E"/>
                </a:solidFill>
                <a:latin typeface="JetBrains Mono"/>
                <a:ea typeface="Noto Sans Mono CJK JP"/>
              </a:rPr>
              <a:t>d</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ArchitectureDiagram</a:t>
            </a:r>
            <a:r>
              <a:rPr sz="1100" b="0" i="0" u="none">
                <a:solidFill>
                  <a:srgbClr val="24292E"/>
                </a:solidFill>
                <a:latin typeface="JetBrains Mono"/>
                <a:ea typeface="Noto Sans Mono CJK JP"/>
              </a:rPr>
              <a:t>(</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vpc</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add</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NodeGroup</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"Cloud VPC"</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xy</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8</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n1</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vpc</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add</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Node</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"1. Edge LB"</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xy</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14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24</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n2</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vpc</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add</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Node</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"2. App Tier"</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xy</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42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24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475569"/>
                </a:solidFill>
                <a:latin typeface="JetBrains Mono"/>
                <a:ea typeface="Noto Sans Mono CJK JP"/>
              </a:rPr>
              <a:t>=</a:t>
            </a:r>
            <a:r>
              <a:rPr sz="1100" b="1" i="0" u="none">
                <a:solidFill>
                  <a:srgbClr val="4F46E5"/>
                </a:solidFill>
                <a:latin typeface="JetBrains Mono"/>
                <a:ea typeface="Noto Sans Mono CJK JP"/>
              </a:rPr>
              <a:t>False</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n3</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vpc</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add</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Node</a:t>
            </a:r>
            <a:r>
              <a:rPr sz="1100" b="0" i="0" u="none">
                <a:solidFill>
                  <a:srgbClr val="24292E"/>
                </a:solidFill>
                <a:latin typeface="JetBrains Mono"/>
                <a:ea typeface="Noto Sans Mono CJK JP"/>
              </a:rPr>
              <a:t>(</a:t>
            </a:r>
            <a:r>
              <a:rPr sz="1100" b="0" i="0" u="none">
                <a:solidFill>
                  <a:srgbClr val="16A34A"/>
                </a:solidFill>
                <a:latin typeface="JetBrains Mono"/>
                <a:ea typeface="Noto Sans Mono CJK JP"/>
              </a:rPr>
              <a:t>"3. Storage"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width</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height</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14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xy</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70</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24</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475569"/>
                </a:solidFill>
                <a:latin typeface="JetBrains Mono"/>
                <a:ea typeface="Noto Sans Mono CJK JP"/>
              </a:rPr>
              <a:t>=</a:t>
            </a:r>
            <a:r>
              <a:rPr sz="1100" b="1" i="0" u="none">
                <a:solidFill>
                  <a:srgbClr val="4F46E5"/>
                </a:solidFill>
                <a:latin typeface="JetBrains Mono"/>
                <a:ea typeface="Noto Sans Mono CJK JP"/>
              </a:rPr>
              <a:t>False</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connect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n1</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n2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label</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"gRPC"</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connect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n2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n3</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label</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"SQL"</a:t>
            </a: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Reveal progressively across frames</a:t>
            </a:r>
          </a:p>
          <a:p>
            <a:pPr algn="l">
              <a:lnSpc>
                <a:spcPct val="125000"/>
              </a:lnSpc>
            </a:pPr>
            <a:r>
              <a:rPr sz="1100" b="1" i="0" u="none">
                <a:solidFill>
                  <a:srgbClr val="4F46E5"/>
                </a:solidFill>
                <a:latin typeface="JetBrains Mono"/>
                <a:ea typeface="Noto Sans Mono CJK JP"/>
              </a:rPr>
              <a:t>for</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step</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in</a:t>
            </a:r>
            <a:r>
              <a:rPr sz="1100" b="0" i="0" u="none">
                <a:solidFill>
                  <a:srgbClr val="24292E"/>
                </a:solidFill>
                <a:latin typeface="JetBrains Mono"/>
                <a:ea typeface="Noto Sans Mono CJK JP"/>
              </a:rPr>
              <a:t> </a:t>
            </a:r>
            <a:r>
              <a:rPr sz="1100" b="0" i="0" u="none">
                <a:solidFill>
                  <a:srgbClr val="0284C7"/>
                </a:solidFill>
                <a:latin typeface="JetBrains Mono"/>
                <a:ea typeface="Noto Sans Mono CJK JP"/>
              </a:rPr>
              <a:t>range</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3</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n2</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step</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&gt;=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n3</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step</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&gt;=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2</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with</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anim</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frame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duration</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0.8</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draw</a:t>
            </a:r>
            <a:r>
              <a:rPr sz="1100" b="0" i="0" u="none">
                <a:solidFill>
                  <a:srgbClr val="24292E"/>
                </a:solidFill>
                <a:latin typeface="JetBrains Mono"/>
                <a:ea typeface="Noto Sans Mono CJK JP"/>
              </a:rPr>
              <a:t>()</a:t>
            </a:r>
          </a:p>
        </p:txBody>
      </p:sp>
      <p:sp>
        <p:nvSpPr>
          <p:cNvPr id="9" name="TextBox 8"/>
          <p:cNvSpPr txBox="1"/>
          <p:nvPr/>
        </p:nvSpPr>
        <p:spPr>
          <a:xfrm>
            <a:off x="508000" y="4603750"/>
            <a:ext cx="4937760" cy="22225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Why </a:t>
            </a:r>
            <a:r>
              <a:rPr sz="1260" b="0" i="0" u="none">
                <a:solidFill>
                  <a:srgbClr val="4338CA"/>
                </a:solidFill>
                <a:highlight>
                  <a:srgbClr val="F1F5F9"/>
                </a:highlight>
                <a:latin typeface="JetBrains Mono"/>
                <a:ea typeface="Noto Sans Mono CJK JP"/>
              </a:rPr>
              <a:t>.show</a:t>
            </a:r>
            <a:r>
              <a:rPr sz="1400" b="1" i="0" u="none">
                <a:solidFill>
                  <a:srgbClr val="334155"/>
                </a:solidFill>
                <a:latin typeface="Inter"/>
                <a:ea typeface="Hiragino Sans"/>
              </a:rPr>
              <a:t> Beats Omitting </a:t>
            </a:r>
            <a:r>
              <a:rPr sz="1260" b="0" i="0" u="none">
                <a:solidFill>
                  <a:srgbClr val="4338CA"/>
                </a:solidFill>
                <a:highlight>
                  <a:srgbClr val="F1F5F9"/>
                </a:highlight>
                <a:latin typeface="JetBrains Mono"/>
                <a:ea typeface="Noto Sans Mono CJK JP"/>
              </a:rPr>
              <a:t>.add()</a:t>
            </a:r>
          </a:p>
        </p:txBody>
      </p:sp>
      <p:sp>
        <p:nvSpPr>
          <p:cNvPr id="10" name="TextBox 9"/>
          <p:cNvSpPr txBox="1"/>
          <p:nvPr/>
        </p:nvSpPr>
        <p:spPr>
          <a:xfrm>
            <a:off x="546100" y="4921250"/>
            <a:ext cx="4898136" cy="5778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Fixed Container Bounds</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NodeGroup</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ChevronProcess</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GridLayout</a:t>
            </a:r>
            <a:r>
              <a:rPr sz="1000" b="0" i="0" u="none">
                <a:solidFill>
                  <a:srgbClr val="334155"/>
                </a:solidFill>
                <a:latin typeface="Inter"/>
                <a:ea typeface="Hiragino Sans"/>
              </a:rPr>
              <a:t>, and </a:t>
            </a:r>
            <a:r>
              <a:rPr sz="900" b="0" i="0" u="none">
                <a:solidFill>
                  <a:srgbClr val="4338CA"/>
                </a:solidFill>
                <a:highlight>
                  <a:srgbClr val="F1F5F9"/>
                </a:highlight>
                <a:latin typeface="JetBrains Mono"/>
                <a:ea typeface="Noto Sans Mono CJK JP"/>
              </a:rPr>
              <a:t>LayerGraph</a:t>
            </a:r>
            <a:r>
              <a:rPr sz="1000" b="0" i="0" u="none">
                <a:solidFill>
                  <a:srgbClr val="334155"/>
                </a:solidFill>
                <a:latin typeface="Inter"/>
                <a:ea typeface="Hiragino Sans"/>
              </a:rPr>
              <a:t> compute full bounding boxes across all registered items—even when </a:t>
            </a:r>
            <a:r>
              <a:rPr sz="900" b="0" i="0" u="none">
                <a:solidFill>
                  <a:srgbClr val="4338CA"/>
                </a:solidFill>
                <a:highlight>
                  <a:srgbClr val="F1F5F9"/>
                </a:highlight>
                <a:latin typeface="JetBrains Mono"/>
                <a:ea typeface="Noto Sans Mono CJK JP"/>
              </a:rPr>
              <a:t>show=False</a:t>
            </a:r>
            <a:r>
              <a:rPr sz="1000" b="0" i="0" u="none">
                <a:solidFill>
                  <a:srgbClr val="334155"/>
                </a:solidFill>
                <a:latin typeface="Inter"/>
                <a:ea typeface="Hiragino Sans"/>
              </a:rPr>
              <a:t>.</a:t>
            </a:r>
          </a:p>
        </p:txBody>
      </p:sp>
      <p:sp>
        <p:nvSpPr>
          <p:cNvPr id="11" name="TextBox 10"/>
          <p:cNvSpPr txBox="1"/>
          <p:nvPr/>
        </p:nvSpPr>
        <p:spPr>
          <a:xfrm>
            <a:off x="546100" y="5619750"/>
            <a:ext cx="4898136" cy="3619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Automatic Edge Hiding</a:t>
            </a:r>
            <a:r>
              <a:rPr sz="1000" b="0" i="0" u="none">
                <a:solidFill>
                  <a:srgbClr val="334155"/>
                </a:solidFill>
                <a:latin typeface="Inter"/>
                <a:ea typeface="Hiragino Sans"/>
              </a:rPr>
              <a:t>: Hiding a diagram node (</a:t>
            </a:r>
            <a:r>
              <a:rPr sz="900" b="0" i="0" u="none">
                <a:solidFill>
                  <a:srgbClr val="4338CA"/>
                </a:solidFill>
                <a:highlight>
                  <a:srgbClr val="F1F5F9"/>
                </a:highlight>
                <a:latin typeface="JetBrains Mono"/>
                <a:ea typeface="Noto Sans Mono CJK JP"/>
              </a:rPr>
              <a:t>n3.show = False</a:t>
            </a:r>
            <a:r>
              <a:rPr sz="1000" b="0" i="0" u="none">
                <a:solidFill>
                  <a:srgbClr val="334155"/>
                </a:solidFill>
                <a:latin typeface="Inter"/>
                <a:ea typeface="Hiragino Sans"/>
              </a:rPr>
              <a:t>) automatically hides its incoming/outgoing edges and dangling junctions.</a:t>
            </a:r>
          </a:p>
        </p:txBody>
      </p:sp>
      <p:pic>
        <p:nvPicPr>
          <p:cNvPr id="12" name="Picture 11" descr="progressive_arch_anim.png"/>
          <p:cNvPicPr>
            <a:picLocks noChangeAspect="1"/>
          </p:cNvPicPr>
          <p:nvPr/>
        </p:nvPicPr>
        <p:blipFill>
          <a:blip r:embed="rId3"/>
          <a:stretch>
            <a:fillRect/>
          </a:stretch>
        </p:blipFill>
        <p:spPr>
          <a:xfrm>
            <a:off x="5461000" y="889185"/>
            <a:ext cx="6223000" cy="5333629"/>
          </a:xfrm>
          <a:prstGeom prst="rect">
            <a:avLst/>
          </a:prstGeom>
        </p:spPr>
      </p:pic>
      <p:sp>
        <p:nvSpPr>
          <p:cNvPr id="13" name="TextBox 12"/>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5: Multi-Frame Animations — Layout-Preserving Progressive Reveal</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Quantitative Chart Growth (</a:t>
            </a:r>
            <a:r>
              <a:rPr sz="2340" b="0" i="0" u="none">
                <a:solidFill>
                  <a:srgbClr val="4338CA"/>
                </a:solidFill>
                <a:highlight>
                  <a:srgbClr val="F1F5F9"/>
                </a:highlight>
                <a:latin typeface="JetBrains Mono"/>
                <a:ea typeface="Noto Sans Mono CJK JP"/>
              </a:rPr>
              <a:t>.draw_ratio</a:t>
            </a:r>
            <a:r>
              <a:rPr sz="2600" b="1" i="0" u="none">
                <a:solidFill>
                  <a:srgbClr val="1A73E8"/>
                </a:solidFill>
                <a:latin typeface="Inter"/>
                <a:ea typeface="Hiragino Sans"/>
              </a:rPr>
              <a:t> &amp; </a:t>
            </a:r>
            <a:r>
              <a:rPr sz="2340" b="0" i="0" u="none">
                <a:solidFill>
                  <a:srgbClr val="4338CA"/>
                </a:solidFill>
                <a:highlight>
                  <a:srgbClr val="F1F5F9"/>
                </a:highlight>
                <a:latin typeface="JetBrains Mono"/>
                <a:ea typeface="Noto Sans Mono CJK JP"/>
              </a:rPr>
              <a:t>.draw_direction</a:t>
            </a:r>
            <a:r>
              <a:rPr sz="2600" b="1" i="0" u="none">
                <a:solidFill>
                  <a:srgbClr val="1A73E8"/>
                </a:solidFill>
                <a:latin typeface="Inter"/>
                <a:ea typeface="Hiragino Sans"/>
              </a:rPr>
              <a:t>)</a:t>
            </a:r>
          </a:p>
        </p:txBody>
      </p:sp>
      <p:sp>
        <p:nvSpPr>
          <p:cNvPr id="4" name="Rounded Rectangle 3"/>
          <p:cNvSpPr/>
          <p:nvPr/>
        </p:nvSpPr>
        <p:spPr>
          <a:xfrm>
            <a:off x="508000" y="1906190"/>
            <a:ext cx="4699000" cy="2348309"/>
          </a:xfrm>
          <a:prstGeom prst="roundRect">
            <a:avLst>
              <a:gd name="adj" fmla="val 2163"/>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141140"/>
            <a:ext cx="4432300" cy="3778250"/>
          </a:xfrm>
          <a:prstGeom prst="roundRect">
            <a:avLst>
              <a:gd name="adj" fmla="val 1344"/>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Spatial Interpolation with Locked Axes</a:t>
            </a:r>
          </a:p>
        </p:txBody>
      </p:sp>
      <p:sp>
        <p:nvSpPr>
          <p:cNvPr id="7" name="TextBox 6"/>
          <p:cNvSpPr txBox="1"/>
          <p:nvPr/>
        </p:nvSpPr>
        <p:spPr>
          <a:xfrm>
            <a:off x="508000" y="1296590"/>
            <a:ext cx="4937760" cy="6096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All 7 chart types in </a:t>
            </a:r>
            <a:r>
              <a:rPr sz="900" b="0" i="0" u="none">
                <a:solidFill>
                  <a:srgbClr val="4338CA"/>
                </a:solidFill>
                <a:highlight>
                  <a:srgbClr val="F1F5F9"/>
                </a:highlight>
                <a:latin typeface="JetBrains Mono"/>
                <a:ea typeface="Noto Sans Mono CJK JP"/>
              </a:rPr>
              <a:t>drawlib.charts</a:t>
            </a:r>
            <a:r>
              <a:rPr sz="1000" b="0" i="0" u="none">
                <a:solidFill>
                  <a:srgbClr val="334155"/>
                </a:solidFill>
                <a:latin typeface="Inter"/>
                <a:ea typeface="Hiragino Sans"/>
              </a:rPr>
              <a:t> return mutable </a:t>
            </a:r>
            <a:r>
              <a:rPr sz="900" b="0" i="0" u="none">
                <a:solidFill>
                  <a:srgbClr val="4338CA"/>
                </a:solidFill>
                <a:highlight>
                  <a:srgbClr val="F1F5F9"/>
                </a:highlight>
                <a:latin typeface="JetBrains Mono"/>
                <a:ea typeface="Noto Sans Mono CJK JP"/>
              </a:rPr>
              <a:t>Series</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Slice</a:t>
            </a:r>
            <a:r>
              <a:rPr sz="1000" b="0" i="0" u="none">
                <a:solidFill>
                  <a:srgbClr val="334155"/>
                </a:solidFill>
                <a:latin typeface="Inter"/>
                <a:ea typeface="Hiragino Sans"/>
              </a:rPr>
              <a:t>, or </a:t>
            </a:r>
            <a:r>
              <a:rPr sz="900" b="0" i="0" u="none">
                <a:solidFill>
                  <a:srgbClr val="4338CA"/>
                </a:solidFill>
                <a:highlight>
                  <a:srgbClr val="F1F5F9"/>
                </a:highlight>
                <a:latin typeface="JetBrains Mono"/>
                <a:ea typeface="Noto Sans Mono CJK JP"/>
              </a:rPr>
              <a:t>Task</a:t>
            </a:r>
            <a:r>
              <a:rPr sz="1000" b="0" i="0" u="none">
                <a:solidFill>
                  <a:srgbClr val="334155"/>
                </a:solidFill>
                <a:latin typeface="Inter"/>
                <a:ea typeface="Hiragino Sans"/>
              </a:rPr>
              <a:t> objects supporting </a:t>
            </a:r>
            <a:r>
              <a:rPr sz="900" b="0" i="0" u="none">
                <a:solidFill>
                  <a:srgbClr val="4338CA"/>
                </a:solidFill>
                <a:highlight>
                  <a:srgbClr val="F1F5F9"/>
                </a:highlight>
                <a:latin typeface="JetBrains Mono"/>
                <a:ea typeface="Noto Sans Mono CJK JP"/>
              </a:rPr>
              <a:t>.draw_ratio</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0.0</a:t>
            </a:r>
            <a:r>
              <a:rPr sz="1000" b="0" i="0" u="none">
                <a:solidFill>
                  <a:srgbClr val="334155"/>
                </a:solidFill>
                <a:latin typeface="Inter"/>
                <a:ea typeface="Hiragino Sans"/>
              </a:rPr>
              <a:t> → </a:t>
            </a:r>
            <a:r>
              <a:rPr sz="900" b="0" i="0" u="none">
                <a:solidFill>
                  <a:srgbClr val="4338CA"/>
                </a:solidFill>
                <a:highlight>
                  <a:srgbClr val="F1F5F9"/>
                </a:highlight>
                <a:latin typeface="JetBrains Mono"/>
                <a:ea typeface="Noto Sans Mono CJK JP"/>
              </a:rPr>
              <a:t>1.0</a:t>
            </a:r>
            <a:r>
              <a:rPr sz="1000" b="0" i="0" u="none">
                <a:solidFill>
                  <a:srgbClr val="334155"/>
                </a:solidFill>
                <a:latin typeface="Inter"/>
                <a:ea typeface="Hiragino Sans"/>
              </a:rPr>
              <a:t>) and </a:t>
            </a:r>
            <a:r>
              <a:rPr sz="900" b="0" i="0" u="none">
                <a:solidFill>
                  <a:srgbClr val="4338CA"/>
                </a:solidFill>
                <a:highlight>
                  <a:srgbClr val="F1F5F9"/>
                </a:highlight>
                <a:latin typeface="JetBrains Mono"/>
                <a:ea typeface="Noto Sans Mono CJK JP"/>
              </a:rPr>
              <a:t>.draw_direction</a:t>
            </a:r>
            <a:r>
              <a:rPr sz="1000" b="0" i="0" u="none">
                <a:solidFill>
                  <a:srgbClr val="334155"/>
                </a:solidFill>
                <a:latin typeface="Inter"/>
                <a:ea typeface="Hiragino Sans"/>
              </a:rPr>
              <a:t>.</a:t>
            </a:r>
          </a:p>
        </p:txBody>
      </p:sp>
      <p:sp>
        <p:nvSpPr>
          <p:cNvPr id="8" name="TextBox 7"/>
          <p:cNvSpPr txBox="1"/>
          <p:nvPr/>
        </p:nvSpPr>
        <p:spPr>
          <a:xfrm>
            <a:off x="800100" y="2249090"/>
            <a:ext cx="4437888" cy="3562350"/>
          </a:xfrm>
          <a:prstGeom prst="rect">
            <a:avLst/>
          </a:prstGeom>
          <a:noFill/>
        </p:spPr>
        <p:txBody>
          <a:bodyPr wrap="square" lIns="0" rIns="0" tIns="0" bIns="0" anchor="t">
            <a:spAutoFit/>
          </a:bodyPr>
          <a:lstStyle/>
          <a:p>
            <a:pPr algn="l">
              <a:lnSpc>
                <a:spcPct val="125000"/>
              </a:lnSpc>
            </a:pPr>
            <a:r>
              <a:rPr sz="1100" b="0" i="0" u="none">
                <a:solidFill>
                  <a:srgbClr val="24292E"/>
                </a:solidFill>
                <a:latin typeface="JetBrains Mono"/>
                <a:ea typeface="Noto Sans Mono CJK JP"/>
              </a:rPr>
              <a:t>bar_s</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bar_chart</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add_series</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"Throughput"</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42</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68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95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128</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PrimaryFlat</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draw_direction</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"bottom_to_top"</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line_s</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line_chart</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add_series</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"P99 Latency"</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38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29</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19</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12</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Styles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AccentFlat</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draw_direction</a:t>
            </a:r>
            <a:r>
              <a:rPr sz="1100" b="0" i="0" u="none">
                <a:solidFill>
                  <a:srgbClr val="475569"/>
                </a:solidFill>
                <a:latin typeface="JetBrains Mono"/>
                <a:ea typeface="Noto Sans Mono CJK JP"/>
              </a:rPr>
              <a:t>=</a:t>
            </a:r>
            <a:r>
              <a:rPr sz="1100" b="0" i="0" u="none">
                <a:solidFill>
                  <a:srgbClr val="16A34A"/>
                </a:solidFill>
                <a:latin typeface="JetBrains Mono"/>
                <a:ea typeface="Noto Sans Mono CJK JP"/>
              </a:rPr>
              <a:t>"left_to_right"</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a:t>
            </a:r>
          </a:p>
          <a:p>
            <a:pPr algn="l">
              <a:lnSpc>
                <a:spcPct val="125000"/>
              </a:lnSpc>
            </a:pPr>
            <a:r>
              <a:rPr sz="1100" b="0" i="0" u="none">
                <a:solidFill>
                  <a:srgbClr val="202124"/>
                </a:solidFill>
                <a:latin typeface="Inter"/>
                <a:ea typeface="Hiragino Sans"/>
              </a:rPr>
              <a:t> </a:t>
            </a:r>
          </a:p>
          <a:p>
            <a:pPr algn="l">
              <a:lnSpc>
                <a:spcPct val="125000"/>
              </a:lnSpc>
            </a:pPr>
            <a:r>
              <a:rPr sz="1100" b="1" i="0" u="none">
                <a:solidFill>
                  <a:srgbClr val="4F46E5"/>
                </a:solidFill>
                <a:latin typeface="JetBrains Mono"/>
                <a:ea typeface="Noto Sans Mono CJK JP"/>
              </a:rPr>
              <a:t>for</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ratio</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in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0.15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0.3</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0.45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0.6</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0.75</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0.9</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bar_s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draw_ratio</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ratio</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line_s</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draw_ratio</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ratio</a:t>
            </a:r>
          </a:p>
          <a:p>
            <a:pPr algn="l">
              <a:lnSpc>
                <a:spcPct val="125000"/>
              </a:lnSpc>
            </a:pP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with</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anim</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frame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duration</a:t>
            </a:r>
            <a:r>
              <a:rPr sz="1100" b="0" i="0" u="none">
                <a:solidFill>
                  <a:srgbClr val="475569"/>
                </a:solidFill>
                <a:latin typeface="JetBrains Mono"/>
                <a:ea typeface="Noto Sans Mono CJK JP"/>
              </a:rPr>
              <a:t>=</a:t>
            </a:r>
            <a:r>
              <a:rPr sz="1100" b="0" i="0" u="none">
                <a:solidFill>
                  <a:srgbClr val="D97706"/>
                </a:solidFill>
                <a:latin typeface="JetBrains Mono"/>
                <a:ea typeface="Noto Sans Mono CJK JP"/>
              </a:rPr>
              <a:t>2.0</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if</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ratio</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1.0</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else</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0.12</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bar_chart</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draw</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xy</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44</a:t>
            </a:r>
            <a:r>
              <a:rPr sz="1100" b="0" i="0" u="none">
                <a:solidFill>
                  <a:srgbClr val="24292E"/>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line_chart</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draw</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xy</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a:t>
            </a:r>
            <a:r>
              <a:rPr sz="1100" b="0" i="0" u="none">
                <a:solidFill>
                  <a:srgbClr val="D97706"/>
                </a:solidFill>
                <a:latin typeface="JetBrains Mono"/>
                <a:ea typeface="Noto Sans Mono CJK JP"/>
              </a:rPr>
              <a:t>8</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D97706"/>
                </a:solidFill>
                <a:latin typeface="JetBrains Mono"/>
                <a:ea typeface="Noto Sans Mono CJK JP"/>
              </a:rPr>
              <a:t>6</a:t>
            </a:r>
            <a:r>
              <a:rPr sz="1100" b="0" i="0" u="none">
                <a:solidFill>
                  <a:srgbClr val="24292E"/>
                </a:solidFill>
                <a:latin typeface="JetBrains Mono"/>
                <a:ea typeface="Noto Sans Mono CJK JP"/>
              </a:rPr>
              <a:t>))</a:t>
            </a:r>
          </a:p>
        </p:txBody>
      </p:sp>
      <p:sp>
        <p:nvSpPr>
          <p:cNvPr id="9" name="TextBox 8"/>
          <p:cNvSpPr txBox="1"/>
          <p:nvPr/>
        </p:nvSpPr>
        <p:spPr>
          <a:xfrm>
            <a:off x="508000" y="4406900"/>
            <a:ext cx="493776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Dual Direction Modes across Chart Families</a:t>
            </a:r>
          </a:p>
        </p:txBody>
      </p:sp>
      <p:sp>
        <p:nvSpPr>
          <p:cNvPr id="10" name="TextBox 9"/>
          <p:cNvSpPr txBox="1"/>
          <p:nvPr/>
        </p:nvSpPr>
        <p:spPr>
          <a:xfrm>
            <a:off x="546100" y="4718050"/>
            <a:ext cx="4898136" cy="565150"/>
          </a:xfrm>
          <a:prstGeom prst="rect">
            <a:avLst/>
          </a:prstGeom>
          <a:noFill/>
        </p:spPr>
        <p:txBody>
          <a:bodyPr wrap="square" lIns="0" rIns="0" tIns="0" bIns="0" anchor="t">
            <a:spAutoFit/>
          </a:bodyPr>
          <a:lstStyle/>
          <a:p>
            <a:pPr algn="l" marL="215900" indent="-215900">
              <a:lnSpc>
                <a:spcPct val="133000"/>
              </a:lnSpc>
              <a:tabLst>
                <a:tab pos="215900"/>
              </a:tabLst>
            </a:pPr>
            <a:r>
              <a:rPr sz="900" b="0" i="0" u="none">
                <a:solidFill>
                  <a:srgbClr val="4338CA"/>
                </a:solidFill>
                <a:latin typeface="JetBrains Mono"/>
                <a:ea typeface="Noto Sans Mono CJK JP"/>
              </a:rPr>
              <a:t>•	</a:t>
            </a:r>
            <a:r>
              <a:rPr sz="900" b="0" i="0" u="none">
                <a:solidFill>
                  <a:srgbClr val="4338CA"/>
                </a:solidFill>
                <a:highlight>
                  <a:srgbClr val="F1F5F9"/>
                </a:highlight>
                <a:latin typeface="JetBrains Mono"/>
                <a:ea typeface="Noto Sans Mono CJK JP"/>
              </a:rPr>
              <a:t>"bottom_to_top"</a:t>
            </a:r>
            <a:r>
              <a:rPr sz="1000" b="0" i="0" u="none">
                <a:solidFill>
                  <a:srgbClr val="334155"/>
                </a:solidFill>
                <a:latin typeface="Inter"/>
                <a:ea typeface="Hiragino Sans"/>
              </a:rPr>
              <a:t>: Bars grow vertically from baseline; </a:t>
            </a:r>
            <a:r>
              <a:rPr sz="900" b="0" i="0" u="none">
                <a:solidFill>
                  <a:srgbClr val="4338CA"/>
                </a:solidFill>
                <a:highlight>
                  <a:srgbClr val="F1F5F9"/>
                </a:highlight>
                <a:latin typeface="JetBrains Mono"/>
                <a:ea typeface="Noto Sans Mono CJK JP"/>
              </a:rPr>
              <a:t>RadarChart</a:t>
            </a:r>
            <a:r>
              <a:rPr sz="1000" b="0" i="0" u="none">
                <a:solidFill>
                  <a:srgbClr val="334155"/>
                </a:solidFill>
                <a:latin typeface="Inter"/>
                <a:ea typeface="Hiragino Sans"/>
              </a:rPr>
              <a:t> polygons expand radially outward; </a:t>
            </a:r>
            <a:r>
              <a:rPr sz="900" b="0" i="0" u="none">
                <a:solidFill>
                  <a:srgbClr val="4338CA"/>
                </a:solidFill>
                <a:highlight>
                  <a:srgbClr val="F1F5F9"/>
                </a:highlight>
                <a:latin typeface="JetBrains Mono"/>
                <a:ea typeface="Noto Sans Mono CJK JP"/>
              </a:rPr>
              <a:t>PieChart</a:t>
            </a:r>
            <a:r>
              <a:rPr sz="1000" b="0" i="0" u="none">
                <a:solidFill>
                  <a:srgbClr val="334155"/>
                </a:solidFill>
                <a:latin typeface="Inter"/>
                <a:ea typeface="Hiragino Sans"/>
              </a:rPr>
              <a:t> wedges grow from inner hole to outer radius.</a:t>
            </a:r>
          </a:p>
        </p:txBody>
      </p:sp>
      <p:sp>
        <p:nvSpPr>
          <p:cNvPr id="11" name="TextBox 10"/>
          <p:cNvSpPr txBox="1"/>
          <p:nvPr/>
        </p:nvSpPr>
        <p:spPr>
          <a:xfrm>
            <a:off x="546100" y="5416550"/>
            <a:ext cx="4898136" cy="565150"/>
          </a:xfrm>
          <a:prstGeom prst="rect">
            <a:avLst/>
          </a:prstGeom>
          <a:noFill/>
        </p:spPr>
        <p:txBody>
          <a:bodyPr wrap="square" lIns="0" rIns="0" tIns="0" bIns="0" anchor="t">
            <a:spAutoFit/>
          </a:bodyPr>
          <a:lstStyle/>
          <a:p>
            <a:pPr algn="l" marL="215900" indent="-215900">
              <a:lnSpc>
                <a:spcPct val="133000"/>
              </a:lnSpc>
              <a:tabLst>
                <a:tab pos="215900"/>
              </a:tabLst>
            </a:pPr>
            <a:r>
              <a:rPr sz="900" b="0" i="0" u="none">
                <a:solidFill>
                  <a:srgbClr val="4338CA"/>
                </a:solidFill>
                <a:latin typeface="JetBrains Mono"/>
                <a:ea typeface="Noto Sans Mono CJK JP"/>
              </a:rPr>
              <a:t>•	</a:t>
            </a:r>
            <a:r>
              <a:rPr sz="900" b="0" i="0" u="none">
                <a:solidFill>
                  <a:srgbClr val="4338CA"/>
                </a:solidFill>
                <a:highlight>
                  <a:srgbClr val="F1F5F9"/>
                </a:highlight>
                <a:latin typeface="JetBrains Mono"/>
                <a:ea typeface="Noto Sans Mono CJK JP"/>
              </a:rPr>
              <a:t>"left_to_right"</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LineChart</a:t>
            </a:r>
            <a:r>
              <a:rPr sz="1000" b="0" i="0" u="none">
                <a:solidFill>
                  <a:srgbClr val="334155"/>
                </a:solidFill>
                <a:latin typeface="Inter"/>
                <a:ea typeface="Hiragino Sans"/>
              </a:rPr>
              <a:t> &amp; </a:t>
            </a:r>
            <a:r>
              <a:rPr sz="900" b="0" i="0" u="none">
                <a:solidFill>
                  <a:srgbClr val="4338CA"/>
                </a:solidFill>
                <a:highlight>
                  <a:srgbClr val="F1F5F9"/>
                </a:highlight>
                <a:latin typeface="JetBrains Mono"/>
                <a:ea typeface="Noto Sans Mono CJK JP"/>
              </a:rPr>
              <a:t>AreaChart</a:t>
            </a:r>
            <a:r>
              <a:rPr sz="1000" b="0" i="0" u="none">
                <a:solidFill>
                  <a:srgbClr val="334155"/>
                </a:solidFill>
                <a:latin typeface="Inter"/>
                <a:ea typeface="Hiragino Sans"/>
              </a:rPr>
              <a:t> sweep continuously along arc length; </a:t>
            </a:r>
            <a:r>
              <a:rPr sz="900" b="0" i="0" u="none">
                <a:solidFill>
                  <a:srgbClr val="4338CA"/>
                </a:solidFill>
                <a:highlight>
                  <a:srgbClr val="F1F5F9"/>
                </a:highlight>
                <a:latin typeface="JetBrains Mono"/>
                <a:ea typeface="Noto Sans Mono CJK JP"/>
              </a:rPr>
              <a:t>GanttChart</a:t>
            </a:r>
            <a:r>
              <a:rPr sz="1000" b="0" i="0" u="none">
                <a:solidFill>
                  <a:srgbClr val="334155"/>
                </a:solidFill>
                <a:latin typeface="Inter"/>
                <a:ea typeface="Hiragino Sans"/>
              </a:rPr>
              <a:t> tasks extend across timeline; </a:t>
            </a:r>
            <a:r>
              <a:rPr sz="900" b="0" i="0" u="none">
                <a:solidFill>
                  <a:srgbClr val="4338CA"/>
                </a:solidFill>
                <a:highlight>
                  <a:srgbClr val="F1F5F9"/>
                </a:highlight>
                <a:latin typeface="JetBrains Mono"/>
                <a:ea typeface="Noto Sans Mono CJK JP"/>
              </a:rPr>
              <a:t>PieChart</a:t>
            </a:r>
            <a:r>
              <a:rPr sz="1000" b="0" i="0" u="none">
                <a:solidFill>
                  <a:srgbClr val="334155"/>
                </a:solidFill>
                <a:latin typeface="Inter"/>
                <a:ea typeface="Hiragino Sans"/>
              </a:rPr>
              <a:t> sweeps angularly.</a:t>
            </a:r>
          </a:p>
        </p:txBody>
      </p:sp>
      <p:pic>
        <p:nvPicPr>
          <p:cNvPr id="12" name="Picture 11" descr="chart_growth_anim.png"/>
          <p:cNvPicPr>
            <a:picLocks noChangeAspect="1"/>
          </p:cNvPicPr>
          <p:nvPr/>
        </p:nvPicPr>
        <p:blipFill>
          <a:blip r:embed="rId3"/>
          <a:stretch>
            <a:fillRect/>
          </a:stretch>
        </p:blipFill>
        <p:spPr>
          <a:xfrm>
            <a:off x="5461000" y="889185"/>
            <a:ext cx="6223000" cy="5333629"/>
          </a:xfrm>
          <a:prstGeom prst="rect">
            <a:avLst/>
          </a:prstGeom>
        </p:spPr>
      </p:pic>
      <p:sp>
        <p:nvSpPr>
          <p:cNvPr id="13" name="TextBox 12"/>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5: Multi-Frame Animations — Quantitative Chart Growth (.draw_ratio)</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Interactive Slide Animation Controls (</a:t>
            </a:r>
            <a:r>
              <a:rPr sz="2340" b="0" i="0" u="none">
                <a:solidFill>
                  <a:srgbClr val="4338CA"/>
                </a:solidFill>
                <a:highlight>
                  <a:srgbClr val="F1F5F9"/>
                </a:highlight>
                <a:latin typeface="JetBrains Mono"/>
                <a:ea typeface="Noto Sans Mono CJK JP"/>
              </a:rPr>
              <a:t>click</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once</a:t>
            </a:r>
            <a:r>
              <a:rPr sz="2600" b="1" i="0" u="none">
                <a:solidFill>
                  <a:srgbClr val="1A73E8"/>
                </a:solidFill>
                <a:latin typeface="Inter"/>
                <a:ea typeface="Hiragino Sans"/>
              </a:rPr>
              <a:t>, </a:t>
            </a:r>
            <a:r>
              <a:rPr sz="2340" b="0" i="0" u="none">
                <a:solidFill>
                  <a:srgbClr val="4338CA"/>
                </a:solidFill>
                <a:highlight>
                  <a:srgbClr val="F1F5F9"/>
                </a:highlight>
                <a:latin typeface="JetBrains Mono"/>
                <a:ea typeface="Noto Sans Mono CJK JP"/>
              </a:rPr>
              <a:t>pause</a:t>
            </a:r>
            <a:r>
              <a:rPr sz="2600" b="1" i="0" u="none">
                <a:solidFill>
                  <a:srgbClr val="1A73E8"/>
                </a:solidFill>
                <a:latin typeface="Inter"/>
                <a:ea typeface="Hiragino Sans"/>
              </a:rPr>
              <a:t>)</a:t>
            </a:r>
          </a:p>
        </p:txBody>
      </p:sp>
      <p:sp>
        <p:nvSpPr>
          <p:cNvPr id="4" name="Rounded Rectangle 3"/>
          <p:cNvSpPr/>
          <p:nvPr/>
        </p:nvSpPr>
        <p:spPr>
          <a:xfrm>
            <a:off x="508000" y="1906190"/>
            <a:ext cx="4826000" cy="266700"/>
          </a:xfrm>
          <a:prstGeom prst="roundRect">
            <a:avLst>
              <a:gd name="adj" fmla="val 19047"/>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141140"/>
            <a:ext cx="4559300" cy="844550"/>
          </a:xfrm>
          <a:prstGeom prst="roundRect">
            <a:avLst>
              <a:gd name="adj" fmla="val 6015"/>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506984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Presenter-Driven Keyframe Stepping</a:t>
            </a:r>
          </a:p>
        </p:txBody>
      </p:sp>
      <p:sp>
        <p:nvSpPr>
          <p:cNvPr id="7" name="TextBox 6"/>
          <p:cNvSpPr txBox="1"/>
          <p:nvPr/>
        </p:nvSpPr>
        <p:spPr>
          <a:xfrm>
            <a:off x="508000" y="1296590"/>
            <a:ext cx="5069840" cy="6096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In slide decks, you control </a:t>
            </a:r>
            <a:r>
              <a:rPr sz="900" b="0" i="0" u="none">
                <a:solidFill>
                  <a:srgbClr val="4338CA"/>
                </a:solidFill>
                <a:highlight>
                  <a:srgbClr val="F1F5F9"/>
                </a:highlight>
                <a:latin typeface="JetBrains Mono"/>
                <a:ea typeface="Noto Sans Mono CJK JP"/>
              </a:rPr>
              <a:t>&lt;canvas&gt;</a:t>
            </a:r>
            <a:r>
              <a:rPr sz="1000" b="0" i="0" u="none">
                <a:solidFill>
                  <a:srgbClr val="334155"/>
                </a:solidFill>
                <a:latin typeface="Inter"/>
                <a:ea typeface="Hiragino Sans"/>
              </a:rPr>
              <a:t> animation playback directly from the </a:t>
            </a:r>
            <a:r>
              <a:rPr sz="900" b="0" i="0" u="none">
                <a:solidFill>
                  <a:srgbClr val="4338CA"/>
                </a:solidFill>
                <a:highlight>
                  <a:srgbClr val="F1F5F9"/>
                </a:highlight>
                <a:latin typeface="JetBrains Mono"/>
                <a:ea typeface="Noto Sans Mono CJK JP"/>
              </a:rPr>
              <a:t>```drawlib</a:t>
            </a:r>
            <a:r>
              <a:rPr sz="1000" b="0" i="0" u="none">
                <a:solidFill>
                  <a:srgbClr val="334155"/>
                </a:solidFill>
                <a:latin typeface="Inter"/>
                <a:ea typeface="Hiragino Sans"/>
              </a:rPr>
              <a:t> code fence header—turning multi-frame APNGs into interactive slide builds:</a:t>
            </a:r>
          </a:p>
        </p:txBody>
      </p:sp>
      <p:sp>
        <p:nvSpPr>
          <p:cNvPr id="8" name="TextBox 7"/>
          <p:cNvSpPr txBox="1"/>
          <p:nvPr/>
        </p:nvSpPr>
        <p:spPr>
          <a:xfrm>
            <a:off x="800100" y="2249090"/>
            <a:ext cx="4572508" cy="628650"/>
          </a:xfrm>
          <a:prstGeom prst="rect">
            <a:avLst/>
          </a:prstGeom>
          <a:noFill/>
        </p:spPr>
        <p:txBody>
          <a:bodyPr wrap="square" lIns="0" rIns="0" tIns="0" bIns="0" anchor="t">
            <a:spAutoFit/>
          </a:bodyPr>
          <a:lstStyle/>
          <a:p>
            <a:pPr algn="l">
              <a:lnSpc>
                <a:spcPct val="125000"/>
              </a:lnSpc>
            </a:pPr>
            <a:r>
              <a:rPr sz="1100" b="0" i="0" u="none">
                <a:solidFill>
                  <a:srgbClr val="16A34A"/>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file=step_click_demo.png anim_trigger=click anim_loop=once anim_pause=(1, 2)</a:t>
            </a:r>
          </a:p>
          <a:p>
            <a:pPr algn="l">
              <a:lnSpc>
                <a:spcPct val="125000"/>
              </a:lnSpc>
            </a:pPr>
            <a:r>
              <a:rPr sz="1100" b="0" i="0" u="none">
                <a:solidFill>
                  <a:srgbClr val="16A34A"/>
                </a:solidFill>
                <a:latin typeface="JetBrains Mono"/>
                <a:ea typeface="Noto Sans Mono CJK JP"/>
              </a:rPr>
              <a:t># 4-frame architectural walkthrough (Frames 0, 1, 2, 3)</a:t>
            </a:r>
          </a:p>
          <a:p>
            <a:pPr algn="l">
              <a:lnSpc>
                <a:spcPct val="125000"/>
              </a:lnSpc>
            </a:pPr>
            <a:r>
              <a:rPr sz="1100" b="0" i="0" u="none">
                <a:solidFill>
                  <a:srgbClr val="16A34A"/>
                </a:solidFill>
                <a:latin typeface="JetBrains Mono"/>
                <a:ea typeface="Noto Sans Mono CJK JP"/>
              </a:rPr>
              <a:t>```</a:t>
            </a:r>
          </a:p>
        </p:txBody>
      </p:sp>
      <p:graphicFrame>
        <p:nvGraphicFramePr>
          <p:cNvPr id="9" name="Table 8"/>
          <p:cNvGraphicFramePr>
            <a:graphicFrameLocks noGrp="1"/>
          </p:cNvGraphicFramePr>
          <p:nvPr/>
        </p:nvGraphicFramePr>
        <p:xfrm>
          <a:off x="508000" y="2274490"/>
          <a:ext cx="4825998" cy="3781425"/>
        </p:xfrm>
        <a:graphic>
          <a:graphicData uri="http://schemas.openxmlformats.org/drawingml/2006/table">
            <a:tbl>
              <a:tblPr>
                <a:tableStyleId>{5C22544A-7EE6-4342-B048-85BDC9FD1C3A}</a:tableStyleId>
              </a:tblPr>
              <a:tblGrid>
                <a:gridCol w="1401960"/>
                <a:gridCol w="1364059"/>
                <a:gridCol w="2059979"/>
              </a:tblGrid>
              <a:tr h="511175">
                <a:tc>
                  <a:txBody>
                    <a:bodyPr wrap="square"/>
                    <a:lstStyle/>
                    <a:p>
                      <a:pPr algn="l">
                        <a:lnSpc>
                          <a:spcPct val="113000"/>
                        </a:lnSpc>
                      </a:pPr>
                      <a:r>
                        <a:rPr sz="1100" b="1" i="0" u="none">
                          <a:solidFill>
                            <a:srgbClr val="4F46E5"/>
                          </a:solidFill>
                          <a:latin typeface="Inter"/>
                          <a:ea typeface="Hiragino Sans"/>
                        </a:rPr>
                        <a:t>Fence Option</a:t>
                      </a:r>
                    </a:p>
                  </a:txBody>
                  <a:tcPr marT="88900" marR="127000" marB="88900" marL="127000" anchor="ctr">
                    <a:lnL>
                      <a:noFill/>
                    </a:lnL>
                    <a:lnR>
                      <a:noFill/>
                    </a:lnR>
                    <a:lnT>
                      <a:noFill/>
                    </a:lnT>
                    <a:lnB w="6350">
                      <a:solidFill>
                        <a:srgbClr val="E2E8F0"/>
                      </a:solidFill>
                    </a:lnB>
                    <a:solidFill>
                      <a:srgbClr val="F1F5F9"/>
                    </a:solidFill>
                  </a:tcPr>
                </a:tc>
                <a:tc>
                  <a:txBody>
                    <a:bodyPr wrap="square"/>
                    <a:lstStyle/>
                    <a:p>
                      <a:pPr algn="l">
                        <a:lnSpc>
                          <a:spcPct val="113000"/>
                        </a:lnSpc>
                      </a:pPr>
                      <a:r>
                        <a:rPr sz="1100" b="1" i="0" u="none">
                          <a:solidFill>
                            <a:srgbClr val="4F46E5"/>
                          </a:solidFill>
                          <a:latin typeface="Inter"/>
                          <a:ea typeface="Hiragino Sans"/>
                        </a:rPr>
                        <a:t>Shorthand / Alias</a:t>
                      </a:r>
                    </a:p>
                  </a:txBody>
                  <a:tcPr marT="88900" marR="127000" marB="88900" marL="127000" anchor="ctr">
                    <a:lnL>
                      <a:noFill/>
                    </a:lnL>
                    <a:lnR>
                      <a:noFill/>
                    </a:lnR>
                    <a:lnT>
                      <a:noFill/>
                    </a:lnT>
                    <a:lnB w="6350">
                      <a:solidFill>
                        <a:srgbClr val="E2E8F0"/>
                      </a:solidFill>
                    </a:lnB>
                    <a:solidFill>
                      <a:srgbClr val="F1F5F9"/>
                    </a:solidFill>
                  </a:tcPr>
                </a:tc>
                <a:tc>
                  <a:txBody>
                    <a:bodyPr wrap="square"/>
                    <a:lstStyle/>
                    <a:p>
                      <a:pPr algn="l">
                        <a:lnSpc>
                          <a:spcPct val="113000"/>
                        </a:lnSpc>
                      </a:pPr>
                      <a:r>
                        <a:rPr sz="1100" b="1" i="0" u="none">
                          <a:solidFill>
                            <a:srgbClr val="4F46E5"/>
                          </a:solidFill>
                          <a:latin typeface="Inter"/>
                          <a:ea typeface="Hiragino Sans"/>
                        </a:rPr>
                        <a:t>Behavior in </a:t>
                      </a:r>
                      <a:r>
                        <a:rPr sz="990" b="0" i="0" u="none">
                          <a:solidFill>
                            <a:srgbClr val="4338CA"/>
                          </a:solidFill>
                          <a:highlight>
                            <a:srgbClr val="F1F5F9"/>
                          </a:highlight>
                          <a:latin typeface="JetBrains Mono"/>
                          <a:ea typeface="Noto Sans Mono CJK JP"/>
                        </a:rPr>
                        <a:t>slide.js</a:t>
                      </a:r>
                    </a:p>
                  </a:txBody>
                  <a:tcPr marT="88900" marR="127000" marB="88900" marL="127000" anchor="ctr">
                    <a:lnL>
                      <a:noFill/>
                    </a:lnL>
                    <a:lnR>
                      <a:noFill/>
                    </a:lnR>
                    <a:lnT>
                      <a:noFill/>
                    </a:lnT>
                    <a:lnB w="6350">
                      <a:solidFill>
                        <a:srgbClr val="E2E8F0"/>
                      </a:solidFill>
                    </a:lnB>
                    <a:solidFill>
                      <a:srgbClr val="F1F5F9"/>
                    </a:solidFill>
                  </a:tcPr>
                </a:tc>
              </a:tr>
              <a:tr h="527050">
                <a:tc>
                  <a:txBody>
                    <a:bodyPr wrap="square"/>
                    <a:lstStyle/>
                    <a:p>
                      <a:pPr algn="l">
                        <a:lnSpc>
                          <a:spcPct val="113000"/>
                        </a:lnSpc>
                      </a:pPr>
                      <a:r>
                        <a:rPr sz="990" b="0" i="0" u="none">
                          <a:solidFill>
                            <a:srgbClr val="4338CA"/>
                          </a:solidFill>
                          <a:highlight>
                            <a:srgbClr val="F1F5F9"/>
                          </a:highlight>
                          <a:latin typeface="JetBrains Mono"/>
                          <a:ea typeface="Noto Sans Mono CJK JP"/>
                        </a:rPr>
                        <a:t>anim-trigger:auto</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990" b="0" i="0" u="none">
                          <a:solidFill>
                            <a:srgbClr val="4338CA"/>
                          </a:solidFill>
                          <a:highlight>
                            <a:srgbClr val="F1F5F9"/>
                          </a:highlight>
                          <a:latin typeface="JetBrains Mono"/>
                          <a:ea typeface="Noto Sans Mono CJK JP"/>
                        </a:rPr>
                        <a:t>anim:auto</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0" i="0" u="none">
                          <a:solidFill>
                            <a:srgbClr val="334155"/>
                          </a:solidFill>
                          <a:latin typeface="Inter"/>
                          <a:ea typeface="Hiragino Sans"/>
                        </a:rPr>
                        <a:t>Starts playing automatically when entering the slide.</a:t>
                      </a:r>
                    </a:p>
                  </a:txBody>
                  <a:tcPr marT="88900" marR="127000" marB="88900" marL="127000" anchor="ctr">
                    <a:lnL>
                      <a:noFill/>
                    </a:lnL>
                    <a:lnR>
                      <a:noFill/>
                    </a:lnR>
                    <a:lnT>
                      <a:noFill/>
                    </a:lnT>
                    <a:lnB w="6350">
                      <a:solidFill>
                        <a:srgbClr val="E2E8F0"/>
                      </a:solidFill>
                    </a:lnB>
                    <a:noFill/>
                  </a:tcPr>
                </a:tc>
              </a:tr>
              <a:tr h="692150">
                <a:tc>
                  <a:txBody>
                    <a:bodyPr wrap="square"/>
                    <a:lstStyle/>
                    <a:p>
                      <a:pPr algn="l">
                        <a:lnSpc>
                          <a:spcPct val="113000"/>
                        </a:lnSpc>
                      </a:pPr>
                      <a:r>
                        <a:rPr sz="990" b="0" i="0" u="none">
                          <a:solidFill>
                            <a:srgbClr val="4338CA"/>
                          </a:solidFill>
                          <a:highlight>
                            <a:srgbClr val="F1F5F9"/>
                          </a:highlight>
                          <a:latin typeface="JetBrains Mono"/>
                          <a:ea typeface="Noto Sans Mono CJK JP"/>
                        </a:rPr>
                        <a:t>anim-trigger:click</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990" b="0" i="0" u="none">
                          <a:solidFill>
                            <a:srgbClr val="4338CA"/>
                          </a:solidFill>
                          <a:highlight>
                            <a:srgbClr val="F1F5F9"/>
                          </a:highlight>
                          <a:latin typeface="JetBrains Mono"/>
                          <a:ea typeface="Noto Sans Mono CJK JP"/>
                        </a:rPr>
                        <a:t>anim:click</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0" i="0" u="none">
                          <a:solidFill>
                            <a:srgbClr val="334155"/>
                          </a:solidFill>
                          <a:latin typeface="Inter"/>
                          <a:ea typeface="Hiragino Sans"/>
                        </a:rPr>
                        <a:t>Holds on </a:t>
                      </a:r>
                      <a:r>
                        <a:rPr sz="1100" b="1" i="0" u="none">
                          <a:solidFill>
                            <a:srgbClr val="334155"/>
                          </a:solidFill>
                          <a:latin typeface="Inter"/>
                          <a:ea typeface="Hiragino Sans"/>
                        </a:rPr>
                        <a:t>Frame 0 (</a:t>
                      </a:r>
                      <a:r>
                        <a:rPr sz="990" b="0" i="0" u="none">
                          <a:solidFill>
                            <a:srgbClr val="4338CA"/>
                          </a:solidFill>
                          <a:highlight>
                            <a:srgbClr val="F1F5F9"/>
                          </a:highlight>
                          <a:latin typeface="JetBrains Mono"/>
                          <a:ea typeface="Noto Sans Mono CJK JP"/>
                        </a:rPr>
                        <a:t>READY</a:t>
                      </a:r>
                      <a:r>
                        <a:rPr sz="1100" b="1" i="0" u="none">
                          <a:solidFill>
                            <a:srgbClr val="334155"/>
                          </a:solidFill>
                          <a:latin typeface="Inter"/>
                          <a:ea typeface="Hiragino Sans"/>
                        </a:rPr>
                        <a:t>)</a:t>
                      </a:r>
                      <a:r>
                        <a:rPr sz="1100" b="0" i="0" u="none">
                          <a:solidFill>
                            <a:srgbClr val="334155"/>
                          </a:solidFill>
                          <a:latin typeface="Inter"/>
                          <a:ea typeface="Hiragino Sans"/>
                        </a:rPr>
                        <a:t> until clicked or </a:t>
                      </a:r>
                      <a:r>
                        <a:rPr sz="990" b="0" i="0" u="none">
                          <a:solidFill>
                            <a:srgbClr val="4338CA"/>
                          </a:solidFill>
                          <a:highlight>
                            <a:srgbClr val="F1F5F9"/>
                          </a:highlight>
                          <a:latin typeface="JetBrains Mono"/>
                          <a:ea typeface="Noto Sans Mono CJK JP"/>
                        </a:rPr>
                        <a:t>A</a:t>
                      </a:r>
                      <a:r>
                        <a:rPr sz="1100" b="0" i="0" u="none">
                          <a:solidFill>
                            <a:srgbClr val="334155"/>
                          </a:solidFill>
                          <a:latin typeface="Inter"/>
                          <a:ea typeface="Hiragino Sans"/>
                        </a:rPr>
                        <a:t> is pressed.</a:t>
                      </a:r>
                    </a:p>
                  </a:txBody>
                  <a:tcPr marT="88900" marR="127000" marB="88900" marL="127000" anchor="ctr">
                    <a:lnL>
                      <a:noFill/>
                    </a:lnL>
                    <a:lnR>
                      <a:noFill/>
                    </a:lnR>
                    <a:lnT>
                      <a:noFill/>
                    </a:lnT>
                    <a:lnB w="6350">
                      <a:solidFill>
                        <a:srgbClr val="E2E8F0"/>
                      </a:solidFill>
                    </a:lnB>
                    <a:noFill/>
                  </a:tcPr>
                </a:tc>
              </a:tr>
              <a:tr h="679450">
                <a:tc>
                  <a:txBody>
                    <a:bodyPr wrap="square"/>
                    <a:lstStyle/>
                    <a:p>
                      <a:pPr algn="l">
                        <a:lnSpc>
                          <a:spcPct val="113000"/>
                        </a:lnSpc>
                      </a:pPr>
                      <a:r>
                        <a:rPr sz="990" b="0" i="0" u="none">
                          <a:solidFill>
                            <a:srgbClr val="4338CA"/>
                          </a:solidFill>
                          <a:highlight>
                            <a:srgbClr val="F1F5F9"/>
                          </a:highlight>
                          <a:latin typeface="JetBrains Mono"/>
                          <a:ea typeface="Noto Sans Mono CJK JP"/>
                        </a:rPr>
                        <a:t>anim-loop:infinite</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990" b="0" i="0" u="none">
                          <a:solidFill>
                            <a:srgbClr val="4338CA"/>
                          </a:solidFill>
                          <a:highlight>
                            <a:srgbClr val="F1F5F9"/>
                          </a:highlight>
                          <a:latin typeface="JetBrains Mono"/>
                          <a:ea typeface="Noto Sans Mono CJK JP"/>
                        </a:rPr>
                        <a:t>loop:infinite</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0" i="0" u="none">
                          <a:solidFill>
                            <a:srgbClr val="334155"/>
                          </a:solidFill>
                          <a:latin typeface="Inter"/>
                          <a:ea typeface="Hiragino Sans"/>
                        </a:rPr>
                        <a:t>Loops continuously back to Frame 0 after the last frame.</a:t>
                      </a:r>
                    </a:p>
                  </a:txBody>
                  <a:tcPr marT="88900" marR="127000" marB="88900" marL="127000" anchor="ctr">
                    <a:lnL>
                      <a:noFill/>
                    </a:lnL>
                    <a:lnR>
                      <a:noFill/>
                    </a:lnR>
                    <a:lnT>
                      <a:noFill/>
                    </a:lnT>
                    <a:lnB w="6350">
                      <a:solidFill>
                        <a:srgbClr val="E2E8F0"/>
                      </a:solidFill>
                    </a:lnB>
                    <a:noFill/>
                  </a:tcPr>
                </a:tc>
              </a:tr>
              <a:tr h="685800">
                <a:tc>
                  <a:txBody>
                    <a:bodyPr wrap="square"/>
                    <a:lstStyle/>
                    <a:p>
                      <a:pPr algn="l">
                        <a:lnSpc>
                          <a:spcPct val="113000"/>
                        </a:lnSpc>
                      </a:pPr>
                      <a:r>
                        <a:rPr sz="990" b="0" i="0" u="none">
                          <a:solidFill>
                            <a:srgbClr val="4338CA"/>
                          </a:solidFill>
                          <a:highlight>
                            <a:srgbClr val="F1F5F9"/>
                          </a:highlight>
                          <a:latin typeface="JetBrains Mono"/>
                          <a:ea typeface="Noto Sans Mono CJK JP"/>
                        </a:rPr>
                        <a:t>anim-loop:once</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990" b="0" i="0" u="none">
                          <a:solidFill>
                            <a:srgbClr val="4338CA"/>
                          </a:solidFill>
                          <a:highlight>
                            <a:srgbClr val="F1F5F9"/>
                          </a:highlight>
                          <a:latin typeface="JetBrains Mono"/>
                          <a:ea typeface="Noto Sans Mono CJK JP"/>
                        </a:rPr>
                        <a:t>loop:once</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0" i="0" u="none">
                          <a:solidFill>
                            <a:srgbClr val="334155"/>
                          </a:solidFill>
                          <a:latin typeface="Inter"/>
                          <a:ea typeface="Hiragino Sans"/>
                        </a:rPr>
                        <a:t>Stops on the final frame (</a:t>
                      </a:r>
                      <a:r>
                        <a:rPr sz="990" b="0" i="0" u="none">
                          <a:solidFill>
                            <a:srgbClr val="4338CA"/>
                          </a:solidFill>
                          <a:highlight>
                            <a:srgbClr val="F1F5F9"/>
                          </a:highlight>
                          <a:latin typeface="JetBrains Mono"/>
                          <a:ea typeface="Noto Sans Mono CJK JP"/>
                        </a:rPr>
                        <a:t>ENDED</a:t>
                      </a:r>
                      <a:r>
                        <a:rPr sz="1100" b="0" i="0" u="none">
                          <a:solidFill>
                            <a:srgbClr val="334155"/>
                          </a:solidFill>
                          <a:latin typeface="Inter"/>
                          <a:ea typeface="Hiragino Sans"/>
                        </a:rPr>
                        <a:t> badge; click to reset).</a:t>
                      </a:r>
                    </a:p>
                  </a:txBody>
                  <a:tcPr marT="88900" marR="127000" marB="88900" marL="127000" anchor="ctr">
                    <a:lnL>
                      <a:noFill/>
                    </a:lnL>
                    <a:lnR>
                      <a:noFill/>
                    </a:lnR>
                    <a:lnT>
                      <a:noFill/>
                    </a:lnT>
                    <a:lnB w="6350">
                      <a:solidFill>
                        <a:srgbClr val="E2E8F0"/>
                      </a:solidFill>
                    </a:lnB>
                    <a:noFill/>
                  </a:tcPr>
                </a:tc>
              </a:tr>
              <a:tr h="685800">
                <a:tc>
                  <a:txBody>
                    <a:bodyPr wrap="square"/>
                    <a:lstStyle/>
                    <a:p>
                      <a:pPr algn="l">
                        <a:lnSpc>
                          <a:spcPct val="113000"/>
                        </a:lnSpc>
                      </a:pPr>
                      <a:r>
                        <a:rPr sz="990" b="0" i="0" u="none">
                          <a:solidFill>
                            <a:srgbClr val="4338CA"/>
                          </a:solidFill>
                          <a:highlight>
                            <a:srgbClr val="F1F5F9"/>
                          </a:highlight>
                          <a:latin typeface="JetBrains Mono"/>
                          <a:ea typeface="Noto Sans Mono CJK JP"/>
                        </a:rPr>
                        <a:t>anim-pause:1,2</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990" b="0" i="0" u="none">
                          <a:solidFill>
                            <a:srgbClr val="4338CA"/>
                          </a:solidFill>
                          <a:highlight>
                            <a:srgbClr val="F1F5F9"/>
                          </a:highlight>
                          <a:latin typeface="JetBrains Mono"/>
                          <a:ea typeface="Noto Sans Mono CJK JP"/>
                        </a:rPr>
                        <a:t>pause:1,2</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0" i="0" u="none">
                          <a:solidFill>
                            <a:srgbClr val="334155"/>
                          </a:solidFill>
                          <a:latin typeface="Inter"/>
                          <a:ea typeface="Hiragino Sans"/>
                        </a:rPr>
                        <a:t>Pauses at 0-based frame indices (</a:t>
                      </a:r>
                      <a:r>
                        <a:rPr sz="990" b="0" i="0" u="none">
                          <a:solidFill>
                            <a:srgbClr val="4338CA"/>
                          </a:solidFill>
                          <a:highlight>
                            <a:srgbClr val="F1F5F9"/>
                          </a:highlight>
                          <a:latin typeface="JetBrains Mono"/>
                          <a:ea typeface="Noto Sans Mono CJK JP"/>
                        </a:rPr>
                        <a:t>PAUSED</a:t>
                      </a:r>
                      <a:r>
                        <a:rPr sz="1100" b="0" i="0" u="none">
                          <a:solidFill>
                            <a:srgbClr val="334155"/>
                          </a:solidFill>
                          <a:latin typeface="Inter"/>
                          <a:ea typeface="Hiragino Sans"/>
                        </a:rPr>
                        <a:t> badge) until the next trigger.</a:t>
                      </a:r>
                    </a:p>
                  </a:txBody>
                  <a:tcPr marT="88900" marR="127000" marB="88900" marL="127000" anchor="ctr">
                    <a:lnL>
                      <a:noFill/>
                    </a:lnL>
                    <a:lnR>
                      <a:noFill/>
                    </a:lnR>
                    <a:lnT>
                      <a:noFill/>
                    </a:lnT>
                    <a:lnB w="6350">
                      <a:solidFill>
                        <a:srgbClr val="E2E8F0"/>
                      </a:solidFill>
                    </a:lnB>
                    <a:noFill/>
                  </a:tcPr>
                </a:tc>
              </a:tr>
            </a:tbl>
          </a:graphicData>
        </a:graphic>
      </p:graphicFrame>
      <p:sp>
        <p:nvSpPr>
          <p:cNvPr id="10" name="TextBox 9"/>
          <p:cNvSpPr txBox="1"/>
          <p:nvPr/>
        </p:nvSpPr>
        <p:spPr>
          <a:xfrm>
            <a:off x="508000" y="6363890"/>
            <a:ext cx="506984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Synchronized Dual-Window Control</a:t>
            </a:r>
          </a:p>
        </p:txBody>
      </p:sp>
      <p:sp>
        <p:nvSpPr>
          <p:cNvPr id="11" name="TextBox 10"/>
          <p:cNvSpPr txBox="1"/>
          <p:nvPr/>
        </p:nvSpPr>
        <p:spPr>
          <a:xfrm>
            <a:off x="546100" y="6681390"/>
            <a:ext cx="5030216" cy="55880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Keyboard &amp; Click</a:t>
            </a:r>
            <a:r>
              <a:rPr sz="1000" b="0" i="0" u="none">
                <a:solidFill>
                  <a:srgbClr val="334155"/>
                </a:solidFill>
                <a:latin typeface="Inter"/>
                <a:ea typeface="Hiragino Sans"/>
              </a:rPr>
              <a:t>: Click the diagram, press </a:t>
            </a:r>
            <a:r>
              <a:rPr sz="900" b="0" i="0" u="none">
                <a:solidFill>
                  <a:srgbClr val="4338CA"/>
                </a:solidFill>
                <a:highlight>
                  <a:srgbClr val="F1F5F9"/>
                </a:highlight>
                <a:latin typeface="JetBrains Mono"/>
                <a:ea typeface="Noto Sans Mono CJK JP"/>
              </a:rPr>
              <a:t>A</a:t>
            </a:r>
            <a:r>
              <a:rPr sz="1000" b="0" i="0" u="none">
                <a:solidFill>
                  <a:srgbClr val="334155"/>
                </a:solidFill>
                <a:latin typeface="Inter"/>
                <a:ea typeface="Hiragino Sans"/>
              </a:rPr>
              <a:t>, or click </a:t>
            </a:r>
            <a:r>
              <a:rPr sz="900" b="0" i="0" u="none">
                <a:solidFill>
                  <a:srgbClr val="4338CA"/>
                </a:solidFill>
                <a:highlight>
                  <a:srgbClr val="F1F5F9"/>
                </a:highlight>
                <a:latin typeface="JetBrains Mono"/>
                <a:ea typeface="Noto Sans Mono CJK JP"/>
              </a:rPr>
              <a:t>▶ Play / Resume Animation</a:t>
            </a:r>
            <a:r>
              <a:rPr sz="1000" b="0" i="0" u="none">
                <a:solidFill>
                  <a:srgbClr val="334155"/>
                </a:solidFill>
                <a:latin typeface="Inter"/>
                <a:ea typeface="Hiragino Sans"/>
              </a:rPr>
              <a:t> in Presenter View (</a:t>
            </a:r>
            <a:r>
              <a:rPr sz="900" b="0" i="0" u="none">
                <a:solidFill>
                  <a:srgbClr val="4338CA"/>
                </a:solidFill>
                <a:highlight>
                  <a:srgbClr val="F1F5F9"/>
                </a:highlight>
                <a:latin typeface="JetBrains Mono"/>
                <a:ea typeface="Noto Sans Mono CJK JP"/>
              </a:rPr>
              <a:t>P</a:t>
            </a:r>
            <a:r>
              <a:rPr sz="1000" b="0" i="0" u="none">
                <a:solidFill>
                  <a:srgbClr val="334155"/>
                </a:solidFill>
                <a:latin typeface="Inter"/>
                <a:ea typeface="Hiragino Sans"/>
              </a:rPr>
              <a:t>) to step through pause points in real time across both screens.</a:t>
            </a:r>
          </a:p>
        </p:txBody>
      </p:sp>
      <p:pic>
        <p:nvPicPr>
          <p:cNvPr id="12" name="Picture 11" descr="step_click_demo.png"/>
          <p:cNvPicPr>
            <a:picLocks noChangeAspect="1"/>
          </p:cNvPicPr>
          <p:nvPr/>
        </p:nvPicPr>
        <p:blipFill>
          <a:blip r:embed="rId3"/>
          <a:stretch>
            <a:fillRect/>
          </a:stretch>
        </p:blipFill>
        <p:spPr>
          <a:xfrm>
            <a:off x="5588000" y="889000"/>
            <a:ext cx="6096000" cy="5334000"/>
          </a:xfrm>
          <a:prstGeom prst="rect">
            <a:avLst/>
          </a:prstGeom>
        </p:spPr>
      </p:pic>
      <p:sp>
        <p:nvSpPr>
          <p:cNvPr id="13" name="TextBox 12"/>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5: Multi-Frame Animations — Interactive Slide Playback Controls</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Zero-Dependency Base64 Canvas Playback (</a:t>
            </a:r>
            <a:r>
              <a:rPr sz="2340" b="0" i="0" u="none">
                <a:solidFill>
                  <a:srgbClr val="4338CA"/>
                </a:solidFill>
                <a:highlight>
                  <a:srgbClr val="F1F5F9"/>
                </a:highlight>
                <a:latin typeface="JetBrains Mono"/>
                <a:ea typeface="Noto Sans Mono CJK JP"/>
              </a:rPr>
              <a:t>file://</a:t>
            </a:r>
            <a:r>
              <a:rPr sz="2600" b="1" i="0" u="none">
                <a:solidFill>
                  <a:srgbClr val="1A73E8"/>
                </a:solidFill>
                <a:latin typeface="Inter"/>
                <a:ea typeface="Hiragino Sans"/>
              </a:rPr>
              <a:t> Ready)</a:t>
            </a:r>
          </a:p>
        </p:txBody>
      </p:sp>
      <p:sp>
        <p:nvSpPr>
          <p:cNvPr id="4" name="TextBox 3"/>
          <p:cNvSpPr txBox="1"/>
          <p:nvPr/>
        </p:nvSpPr>
        <p:spPr>
          <a:xfrm>
            <a:off x="508000" y="889000"/>
            <a:ext cx="493776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Why Standard </a:t>
            </a:r>
            <a:r>
              <a:rPr sz="1530" b="0" i="0" u="none">
                <a:solidFill>
                  <a:srgbClr val="4338CA"/>
                </a:solidFill>
                <a:highlight>
                  <a:srgbClr val="F1F5F9"/>
                </a:highlight>
                <a:latin typeface="JetBrains Mono"/>
                <a:ea typeface="Noto Sans Mono CJK JP"/>
              </a:rPr>
              <a:t>&lt;img&gt;</a:t>
            </a:r>
            <a:r>
              <a:rPr sz="1700" b="0" i="0" u="none">
                <a:solidFill>
                  <a:srgbClr val="64748B"/>
                </a:solidFill>
                <a:latin typeface="Inter"/>
                <a:ea typeface="Hiragino Sans"/>
              </a:rPr>
              <a:t> APNGs Fail in Slide Decks</a:t>
            </a:r>
          </a:p>
        </p:txBody>
      </p:sp>
      <p:sp>
        <p:nvSpPr>
          <p:cNvPr id="5" name="TextBox 4"/>
          <p:cNvSpPr txBox="1"/>
          <p:nvPr/>
        </p:nvSpPr>
        <p:spPr>
          <a:xfrm>
            <a:off x="508000" y="1577181"/>
            <a:ext cx="4937760" cy="6096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Browsers play </a:t>
            </a:r>
            <a:r>
              <a:rPr sz="900" b="0" i="0" u="none">
                <a:solidFill>
                  <a:srgbClr val="4338CA"/>
                </a:solidFill>
                <a:highlight>
                  <a:srgbClr val="F1F5F9"/>
                </a:highlight>
                <a:latin typeface="JetBrains Mono"/>
                <a:ea typeface="Noto Sans Mono CJK JP"/>
              </a:rPr>
              <a:t>&lt;img src="anim.png"&gt;</a:t>
            </a:r>
            <a:r>
              <a:rPr sz="1000" b="0" i="0" u="none">
                <a:solidFill>
                  <a:srgbClr val="334155"/>
                </a:solidFill>
                <a:latin typeface="Inter"/>
                <a:ea typeface="Hiragino Sans"/>
              </a:rPr>
              <a:t> passively with </a:t>
            </a:r>
            <a:r>
              <a:rPr sz="1000" b="1" i="0" u="none">
                <a:solidFill>
                  <a:srgbClr val="334155"/>
                </a:solidFill>
                <a:latin typeface="Inter"/>
                <a:ea typeface="Hiragino Sans"/>
              </a:rPr>
              <a:t>zero JavaScript API</a:t>
            </a:r>
            <a:r>
              <a:rPr sz="1000" b="0" i="0" u="none">
                <a:solidFill>
                  <a:srgbClr val="334155"/>
                </a:solidFill>
                <a:latin typeface="Inter"/>
                <a:ea typeface="Hiragino Sans"/>
              </a:rPr>
              <a:t> to pause, step, reset on slide entry, or synchronize with Presenter View—and </a:t>
            </a:r>
            <a:r>
              <a:rPr sz="900" b="0" i="0" u="none">
                <a:solidFill>
                  <a:srgbClr val="4338CA"/>
                </a:solidFill>
                <a:highlight>
                  <a:srgbClr val="F1F5F9"/>
                </a:highlight>
                <a:latin typeface="JetBrains Mono"/>
                <a:ea typeface="Noto Sans Mono CJK JP"/>
              </a:rPr>
              <a:t>fetch("anim.png")</a:t>
            </a:r>
            <a:r>
              <a:rPr sz="1000" b="0" i="0" u="none">
                <a:solidFill>
                  <a:srgbClr val="334155"/>
                </a:solidFill>
                <a:latin typeface="Inter"/>
                <a:ea typeface="Hiragino Sans"/>
              </a:rPr>
              <a:t> fails with CORS errors when opened via </a:t>
            </a:r>
            <a:r>
              <a:rPr sz="900" b="0" i="0" u="none">
                <a:solidFill>
                  <a:srgbClr val="4338CA"/>
                </a:solidFill>
                <a:highlight>
                  <a:srgbClr val="F1F5F9"/>
                </a:highlight>
                <a:latin typeface="JetBrains Mono"/>
                <a:ea typeface="Noto Sans Mono CJK JP"/>
              </a:rPr>
              <a:t>file://</a:t>
            </a:r>
            <a:r>
              <a:rPr sz="1000" b="0" i="0" u="none">
                <a:solidFill>
                  <a:srgbClr val="334155"/>
                </a:solidFill>
                <a:latin typeface="Inter"/>
                <a:ea typeface="Hiragino Sans"/>
              </a:rPr>
              <a:t>.</a:t>
            </a:r>
          </a:p>
        </p:txBody>
      </p:sp>
      <p:sp>
        <p:nvSpPr>
          <p:cNvPr id="6" name="TextBox 5"/>
          <p:cNvSpPr txBox="1"/>
          <p:nvPr/>
        </p:nvSpPr>
        <p:spPr>
          <a:xfrm>
            <a:off x="508000" y="2339181"/>
            <a:ext cx="4937760" cy="22225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Drawlib's Offline </a:t>
            </a:r>
            <a:r>
              <a:rPr sz="1260" b="0" i="0" u="none">
                <a:solidFill>
                  <a:srgbClr val="4338CA"/>
                </a:solidFill>
                <a:highlight>
                  <a:srgbClr val="F1F5F9"/>
                </a:highlight>
                <a:latin typeface="JetBrains Mono"/>
                <a:ea typeface="Noto Sans Mono CJK JP"/>
              </a:rPr>
              <a:t>&lt;canvas&gt;</a:t>
            </a:r>
            <a:r>
              <a:rPr sz="1400" b="1" i="0" u="none">
                <a:solidFill>
                  <a:srgbClr val="334155"/>
                </a:solidFill>
                <a:latin typeface="Inter"/>
                <a:ea typeface="Hiragino Sans"/>
              </a:rPr>
              <a:t> Architecture</a:t>
            </a:r>
          </a:p>
        </p:txBody>
      </p:sp>
      <p:sp>
        <p:nvSpPr>
          <p:cNvPr id="7" name="TextBox 6"/>
          <p:cNvSpPr txBox="1"/>
          <p:nvPr/>
        </p:nvSpPr>
        <p:spPr>
          <a:xfrm>
            <a:off x="330200" y="2663031"/>
            <a:ext cx="5122672" cy="1587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1.	</a:t>
            </a:r>
            <a:r>
              <a:rPr sz="1000" b="1" i="0" u="none">
                <a:solidFill>
                  <a:srgbClr val="4F46E5"/>
                </a:solidFill>
                <a:latin typeface="Inter"/>
                <a:ea typeface="Hiragino Sans"/>
              </a:rPr>
              <a:t>Build-Time Base64 Embedding (</a:t>
            </a:r>
            <a:r>
              <a:rPr sz="900" b="0" i="0" u="none">
                <a:solidFill>
                  <a:srgbClr val="4338CA"/>
                </a:solidFill>
                <a:highlight>
                  <a:srgbClr val="F1F5F9"/>
                </a:highlight>
                <a:latin typeface="JetBrains Mono"/>
                <a:ea typeface="Noto Sans Mono CJK JP"/>
              </a:rPr>
              <a:t>_assets.py</a:t>
            </a:r>
            <a:r>
              <a:rPr sz="1000" b="1" i="0" u="none">
                <a:solidFill>
                  <a:srgbClr val="4F46E5"/>
                </a:solidFill>
                <a:latin typeface="Inter"/>
                <a:ea typeface="Hiragino Sans"/>
              </a:rPr>
              <a:t>)</a:t>
            </a:r>
            <a:r>
              <a:rPr sz="1000" b="0" i="0" u="none">
                <a:solidFill>
                  <a:srgbClr val="334155"/>
                </a:solidFill>
                <a:latin typeface="Inter"/>
                <a:ea typeface="Hiragino Sans"/>
              </a:rPr>
              <a:t>:</a:t>
            </a:r>
          </a:p>
        </p:txBody>
      </p:sp>
      <p:sp>
        <p:nvSpPr>
          <p:cNvPr id="8" name="TextBox 7"/>
          <p:cNvSpPr txBox="1"/>
          <p:nvPr/>
        </p:nvSpPr>
        <p:spPr>
          <a:xfrm>
            <a:off x="546100" y="2859881"/>
            <a:ext cx="4898136" cy="5778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334155"/>
                </a:solidFill>
                <a:latin typeface="Inter"/>
                <a:ea typeface="Hiragino Sans"/>
              </a:rPr>
              <a:t>◦	</a:t>
            </a:r>
            <a:r>
              <a:rPr sz="1000" b="0" i="0" u="none">
                <a:solidFill>
                  <a:srgbClr val="334155"/>
                </a:solidFill>
                <a:latin typeface="Inter"/>
                <a:ea typeface="Hiragino Sans"/>
              </a:rPr>
              <a:t>During </a:t>
            </a:r>
            <a:r>
              <a:rPr sz="900" b="0" i="0" u="none">
                <a:solidFill>
                  <a:srgbClr val="4338CA"/>
                </a:solidFill>
                <a:highlight>
                  <a:srgbClr val="F1F5F9"/>
                </a:highlight>
                <a:latin typeface="JetBrains Mono"/>
                <a:ea typeface="Noto Sans Mono CJK JP"/>
              </a:rPr>
              <a:t>drawlib build</a:t>
            </a:r>
            <a:r>
              <a:rPr sz="1000" b="0" i="0" u="none">
                <a:solidFill>
                  <a:srgbClr val="334155"/>
                </a:solidFill>
                <a:latin typeface="Inter"/>
                <a:ea typeface="Hiragino Sans"/>
              </a:rPr>
              <a:t>, the compiled APNG/WebP binary is Base64-encoded directly into </a:t>
            </a:r>
            <a:r>
              <a:rPr sz="900" b="0" i="0" u="none">
                <a:solidFill>
                  <a:srgbClr val="4338CA"/>
                </a:solidFill>
                <a:highlight>
                  <a:srgbClr val="F1F5F9"/>
                </a:highlight>
                <a:latin typeface="JetBrains Mono"/>
                <a:ea typeface="Noto Sans Mono CJK JP"/>
              </a:rPr>
              <a:t>&lt;canvas class="drawlib-anim-canvas" data-base64="..."&gt;</a:t>
            </a:r>
            <a:r>
              <a:rPr sz="1000" b="0" i="0" u="none">
                <a:solidFill>
                  <a:srgbClr val="334155"/>
                </a:solidFill>
                <a:latin typeface="Inter"/>
                <a:ea typeface="Hiragino Sans"/>
              </a:rPr>
              <a:t> alongside the file in </a:t>
            </a:r>
            <a:r>
              <a:rPr sz="900" b="0" i="0" u="none">
                <a:solidFill>
                  <a:srgbClr val="4338CA"/>
                </a:solidFill>
                <a:highlight>
                  <a:srgbClr val="F1F5F9"/>
                </a:highlight>
                <a:latin typeface="JetBrains Mono"/>
                <a:ea typeface="Noto Sans Mono CJK JP"/>
              </a:rPr>
              <a:t>images/</a:t>
            </a:r>
            <a:r>
              <a:rPr sz="1000" b="0" i="0" u="none">
                <a:solidFill>
                  <a:srgbClr val="334155"/>
                </a:solidFill>
                <a:latin typeface="Inter"/>
                <a:ea typeface="Hiragino Sans"/>
              </a:rPr>
              <a:t>.</a:t>
            </a:r>
          </a:p>
        </p:txBody>
      </p:sp>
      <p:sp>
        <p:nvSpPr>
          <p:cNvPr id="9" name="TextBox 8"/>
          <p:cNvSpPr txBox="1"/>
          <p:nvPr/>
        </p:nvSpPr>
        <p:spPr>
          <a:xfrm>
            <a:off x="330200" y="3602831"/>
            <a:ext cx="5122672" cy="1587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2.	</a:t>
            </a:r>
            <a:r>
              <a:rPr sz="1000" b="1" i="0" u="none">
                <a:solidFill>
                  <a:srgbClr val="4F46E5"/>
                </a:solidFill>
                <a:latin typeface="Inter"/>
                <a:ea typeface="Hiragino Sans"/>
              </a:rPr>
              <a:t>Zero-CORS Binary Decoding (</a:t>
            </a:r>
            <a:r>
              <a:rPr sz="900" b="0" i="0" u="none">
                <a:solidFill>
                  <a:srgbClr val="4338CA"/>
                </a:solidFill>
                <a:highlight>
                  <a:srgbClr val="F1F5F9"/>
                </a:highlight>
                <a:latin typeface="JetBrains Mono"/>
                <a:ea typeface="Noto Sans Mono CJK JP"/>
              </a:rPr>
              <a:t>slide.js</a:t>
            </a:r>
            <a:r>
              <a:rPr sz="1000" b="1" i="0" u="none">
                <a:solidFill>
                  <a:srgbClr val="4F46E5"/>
                </a:solidFill>
                <a:latin typeface="Inter"/>
                <a:ea typeface="Hiragino Sans"/>
              </a:rPr>
              <a:t>)</a:t>
            </a:r>
            <a:r>
              <a:rPr sz="1000" b="0" i="0" u="none">
                <a:solidFill>
                  <a:srgbClr val="334155"/>
                </a:solidFill>
                <a:latin typeface="Inter"/>
                <a:ea typeface="Hiragino Sans"/>
              </a:rPr>
              <a:t>:</a:t>
            </a:r>
          </a:p>
        </p:txBody>
      </p:sp>
      <p:sp>
        <p:nvSpPr>
          <p:cNvPr id="10" name="TextBox 9"/>
          <p:cNvSpPr txBox="1"/>
          <p:nvPr/>
        </p:nvSpPr>
        <p:spPr>
          <a:xfrm>
            <a:off x="546100" y="3799681"/>
            <a:ext cx="4898136" cy="565150"/>
          </a:xfrm>
          <a:prstGeom prst="rect">
            <a:avLst/>
          </a:prstGeom>
          <a:noFill/>
        </p:spPr>
        <p:txBody>
          <a:bodyPr wrap="square" lIns="0" rIns="0" tIns="0" bIns="0" anchor="t">
            <a:spAutoFit/>
          </a:bodyPr>
          <a:lstStyle/>
          <a:p>
            <a:pPr algn="l" marL="215900" indent="-215900">
              <a:lnSpc>
                <a:spcPct val="133000"/>
              </a:lnSpc>
              <a:tabLst>
                <a:tab pos="215900"/>
              </a:tabLst>
            </a:pPr>
            <a:r>
              <a:rPr sz="900" b="0" i="0" u="none">
                <a:solidFill>
                  <a:srgbClr val="4338CA"/>
                </a:solidFill>
                <a:latin typeface="JetBrains Mono"/>
                <a:ea typeface="Noto Sans Mono CJK JP"/>
              </a:rPr>
              <a:t>◦	</a:t>
            </a:r>
            <a:r>
              <a:rPr sz="900" b="0" i="0" u="none">
                <a:solidFill>
                  <a:srgbClr val="4338CA"/>
                </a:solidFill>
                <a:highlight>
                  <a:srgbClr val="F1F5F9"/>
                </a:highlight>
                <a:latin typeface="JetBrains Mono"/>
                <a:ea typeface="Noto Sans Mono CJK JP"/>
              </a:rPr>
              <a:t>window.atob(base64Data)</a:t>
            </a:r>
            <a:r>
              <a:rPr sz="1000" b="0" i="0" u="none">
                <a:solidFill>
                  <a:srgbClr val="334155"/>
                </a:solidFill>
                <a:latin typeface="Inter"/>
                <a:ea typeface="Hiragino Sans"/>
              </a:rPr>
              <a:t> reconstructs the raw </a:t>
            </a:r>
            <a:r>
              <a:rPr sz="900" b="0" i="0" u="none">
                <a:solidFill>
                  <a:srgbClr val="4338CA"/>
                </a:solidFill>
                <a:highlight>
                  <a:srgbClr val="F1F5F9"/>
                </a:highlight>
                <a:latin typeface="JetBrains Mono"/>
                <a:ea typeface="Noto Sans Mono CJK JP"/>
              </a:rPr>
              <a:t>Uint8Array</a:t>
            </a:r>
            <a:r>
              <a:rPr sz="1000" b="0" i="0" u="none">
                <a:solidFill>
                  <a:srgbClr val="334155"/>
                </a:solidFill>
                <a:latin typeface="Inter"/>
                <a:ea typeface="Hiragino Sans"/>
              </a:rPr>
              <a:t> buffer in memory—working 100% offline via double-click (</a:t>
            </a:r>
            <a:r>
              <a:rPr sz="900" b="0" i="0" u="none">
                <a:solidFill>
                  <a:srgbClr val="4338CA"/>
                </a:solidFill>
                <a:highlight>
                  <a:srgbClr val="F1F5F9"/>
                </a:highlight>
                <a:latin typeface="JetBrains Mono"/>
                <a:ea typeface="Noto Sans Mono CJK JP"/>
              </a:rPr>
              <a:t>file://</a:t>
            </a:r>
            <a:r>
              <a:rPr sz="1000" b="0" i="0" u="none">
                <a:solidFill>
                  <a:srgbClr val="334155"/>
                </a:solidFill>
                <a:latin typeface="Inter"/>
                <a:ea typeface="Hiragino Sans"/>
              </a:rPr>
              <a:t>) without an HTTP server.</a:t>
            </a:r>
          </a:p>
        </p:txBody>
      </p:sp>
      <p:sp>
        <p:nvSpPr>
          <p:cNvPr id="11" name="TextBox 10"/>
          <p:cNvSpPr txBox="1"/>
          <p:nvPr/>
        </p:nvSpPr>
        <p:spPr>
          <a:xfrm>
            <a:off x="330200" y="4542631"/>
            <a:ext cx="5122672" cy="1587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3.	</a:t>
            </a:r>
            <a:r>
              <a:rPr sz="1000" b="1" i="0" u="none">
                <a:solidFill>
                  <a:srgbClr val="4F46E5"/>
                </a:solidFill>
                <a:latin typeface="Inter"/>
                <a:ea typeface="Hiragino Sans"/>
              </a:rPr>
              <a:t>Dual-Engine Frame Extractor</a:t>
            </a:r>
            <a:r>
              <a:rPr sz="1000" b="0" i="0" u="none">
                <a:solidFill>
                  <a:srgbClr val="334155"/>
                </a:solidFill>
                <a:latin typeface="Inter"/>
                <a:ea typeface="Hiragino Sans"/>
              </a:rPr>
              <a:t>:</a:t>
            </a:r>
          </a:p>
        </p:txBody>
      </p:sp>
      <p:sp>
        <p:nvSpPr>
          <p:cNvPr id="12" name="TextBox 11"/>
          <p:cNvSpPr txBox="1"/>
          <p:nvPr/>
        </p:nvSpPr>
        <p:spPr>
          <a:xfrm>
            <a:off x="546100" y="4739481"/>
            <a:ext cx="4898136" cy="3746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Primary Path</a:t>
            </a:r>
            <a:r>
              <a:rPr sz="1000" b="0" i="0" u="none">
                <a:solidFill>
                  <a:srgbClr val="334155"/>
                </a:solidFill>
                <a:latin typeface="Inter"/>
                <a:ea typeface="Hiragino Sans"/>
              </a:rPr>
              <a:t>: Hardware-accelerated WebCodecs </a:t>
            </a:r>
            <a:r>
              <a:rPr sz="900" b="0" i="0" u="none">
                <a:solidFill>
                  <a:srgbClr val="4338CA"/>
                </a:solidFill>
                <a:highlight>
                  <a:srgbClr val="F1F5F9"/>
                </a:highlight>
                <a:latin typeface="JetBrains Mono"/>
                <a:ea typeface="Noto Sans Mono CJK JP"/>
              </a:rPr>
              <a:t>ImageDecoder</a:t>
            </a:r>
            <a:r>
              <a:rPr sz="1000" b="0" i="0" u="none">
                <a:solidFill>
                  <a:srgbClr val="334155"/>
                </a:solidFill>
                <a:latin typeface="Inter"/>
                <a:ea typeface="Hiragino Sans"/>
              </a:rPr>
              <a:t> API extracts </a:t>
            </a:r>
            <a:r>
              <a:rPr sz="900" b="0" i="0" u="none">
                <a:solidFill>
                  <a:srgbClr val="4338CA"/>
                </a:solidFill>
                <a:highlight>
                  <a:srgbClr val="F1F5F9"/>
                </a:highlight>
                <a:latin typeface="JetBrains Mono"/>
                <a:ea typeface="Noto Sans Mono CJK JP"/>
              </a:rPr>
              <a:t>ImageBitmap</a:t>
            </a:r>
            <a:r>
              <a:rPr sz="1000" b="0" i="0" u="none">
                <a:solidFill>
                  <a:srgbClr val="334155"/>
                </a:solidFill>
                <a:latin typeface="Inter"/>
                <a:ea typeface="Hiragino Sans"/>
              </a:rPr>
              <a:t> frames + microsecond durations.</a:t>
            </a:r>
          </a:p>
        </p:txBody>
      </p:sp>
      <p:sp>
        <p:nvSpPr>
          <p:cNvPr id="13" name="TextBox 12"/>
          <p:cNvSpPr txBox="1"/>
          <p:nvPr/>
        </p:nvSpPr>
        <p:spPr>
          <a:xfrm>
            <a:off x="546100" y="5234781"/>
            <a:ext cx="4898136" cy="3746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Fallback Path</a:t>
            </a:r>
            <a:r>
              <a:rPr sz="1000" b="0" i="0" u="none">
                <a:solidFill>
                  <a:srgbClr val="334155"/>
                </a:solidFill>
                <a:latin typeface="Inter"/>
                <a:ea typeface="Hiragino Sans"/>
              </a:rPr>
              <a:t>: Built-in pure-JS APNG chunk parser (</a:t>
            </a:r>
            <a:r>
              <a:rPr sz="900" b="0" i="0" u="none">
                <a:solidFill>
                  <a:srgbClr val="4338CA"/>
                </a:solidFill>
                <a:highlight>
                  <a:srgbClr val="F1F5F9"/>
                </a:highlight>
                <a:latin typeface="JetBrains Mono"/>
                <a:ea typeface="Noto Sans Mono CJK JP"/>
              </a:rPr>
              <a:t>acTL</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fcTL</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IDAT</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fdAT</a:t>
            </a:r>
            <a:r>
              <a:rPr sz="1000" b="0" i="0" u="none">
                <a:solidFill>
                  <a:srgbClr val="334155"/>
                </a:solidFill>
                <a:latin typeface="Inter"/>
                <a:ea typeface="Hiragino Sans"/>
              </a:rPr>
              <a:t> + CRC32) composites frames onto an offscreen canvas.</a:t>
            </a:r>
          </a:p>
        </p:txBody>
      </p:sp>
      <p:pic>
        <p:nvPicPr>
          <p:cNvPr id="14" name="Picture 13" descr="b64_canvas_engine.png"/>
          <p:cNvPicPr>
            <a:picLocks noChangeAspect="1"/>
          </p:cNvPicPr>
          <p:nvPr/>
        </p:nvPicPr>
        <p:blipFill>
          <a:blip r:embed="rId3"/>
          <a:stretch>
            <a:fillRect/>
          </a:stretch>
        </p:blipFill>
        <p:spPr>
          <a:xfrm>
            <a:off x="5461000" y="889185"/>
            <a:ext cx="6223000" cy="5333629"/>
          </a:xfrm>
          <a:prstGeom prst="rect">
            <a:avLst/>
          </a:prstGeom>
        </p:spPr>
      </p:pic>
      <p:sp>
        <p:nvSpPr>
          <p:cNvPr id="15" name="TextBox 14"/>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5: Multi-Frame Animations — Zero-Dependency Base64 Canvas Engine</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ivider.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Four Project Archetypes (</a:t>
            </a:r>
            <a:r>
              <a:rPr sz="2340" b="0" i="0" u="none">
                <a:solidFill>
                  <a:srgbClr val="4338CA"/>
                </a:solidFill>
                <a:highlight>
                  <a:srgbClr val="F1F5F9"/>
                </a:highlight>
                <a:latin typeface="JetBrains Mono"/>
                <a:ea typeface="Noto Sans Mono CJK JP"/>
              </a:rPr>
              <a:t>drawlib init project</a:t>
            </a:r>
            <a:r>
              <a:rPr sz="2600" b="1" i="0" u="none">
                <a:solidFill>
                  <a:srgbClr val="1A73E8"/>
                </a:solidFill>
                <a:latin typeface="Inter"/>
                <a:ea typeface="Hiragino Sans"/>
              </a:rPr>
              <a:t>)</a:t>
            </a:r>
          </a:p>
        </p:txBody>
      </p:sp>
      <p:sp>
        <p:nvSpPr>
          <p:cNvPr id="4" name="Rounded Rectangle 3"/>
          <p:cNvSpPr/>
          <p:nvPr/>
        </p:nvSpPr>
        <p:spPr>
          <a:xfrm>
            <a:off x="508000" y="2109390"/>
            <a:ext cx="4699000" cy="2348309"/>
          </a:xfrm>
          <a:prstGeom prst="roundRect">
            <a:avLst>
              <a:gd name="adj" fmla="val 2163"/>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344340"/>
            <a:ext cx="4432300" cy="2520950"/>
          </a:xfrm>
          <a:prstGeom prst="roundRect">
            <a:avLst>
              <a:gd name="adj" fmla="val 2015"/>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Zero-Config Project Scaffolding</a:t>
            </a:r>
          </a:p>
        </p:txBody>
      </p:sp>
      <p:sp>
        <p:nvSpPr>
          <p:cNvPr id="7" name="TextBox 6"/>
          <p:cNvSpPr txBox="1"/>
          <p:nvPr/>
        </p:nvSpPr>
        <p:spPr>
          <a:xfrm>
            <a:off x="508000" y="1296590"/>
            <a:ext cx="4937760" cy="8128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Never assemble documentation directories or build scripts manually. </a:t>
            </a:r>
            <a:r>
              <a:rPr sz="900" b="0" i="0" u="none">
                <a:solidFill>
                  <a:srgbClr val="4338CA"/>
                </a:solidFill>
                <a:highlight>
                  <a:srgbClr val="F1F5F9"/>
                </a:highlight>
                <a:latin typeface="JetBrains Mono"/>
                <a:ea typeface="Noto Sans Mono CJK JP"/>
              </a:rPr>
              <a:t>drawlib init project</a:t>
            </a:r>
            <a:r>
              <a:rPr sz="1000" b="0" i="0" u="none">
                <a:solidFill>
                  <a:srgbClr val="334155"/>
                </a:solidFill>
                <a:latin typeface="Inter"/>
                <a:ea typeface="Hiragino Sans"/>
              </a:rPr>
              <a:t> scaffolds production-ready project structures with synchronized themes (</a:t>
            </a:r>
            <a:r>
              <a:rPr sz="900" b="0" i="0" u="none">
                <a:solidFill>
                  <a:srgbClr val="4338CA"/>
                </a:solidFill>
                <a:highlight>
                  <a:srgbClr val="F1F5F9"/>
                </a:highlight>
                <a:latin typeface="JetBrains Mono"/>
                <a:ea typeface="Noto Sans Mono CJK JP"/>
              </a:rPr>
              <a:t>styles.py</a:t>
            </a:r>
            <a:r>
              <a:rPr sz="1000" b="0" i="0" u="none">
                <a:solidFill>
                  <a:srgbClr val="334155"/>
                </a:solidFill>
                <a:latin typeface="Inter"/>
                <a:ea typeface="Hiragino Sans"/>
              </a:rPr>
              <a:t> + </a:t>
            </a:r>
            <a:r>
              <a:rPr sz="900" b="0" i="0" u="none">
                <a:solidFill>
                  <a:srgbClr val="4338CA"/>
                </a:solidFill>
                <a:highlight>
                  <a:srgbClr val="F1F5F9"/>
                </a:highlight>
                <a:latin typeface="JetBrains Mono"/>
                <a:ea typeface="Noto Sans Mono CJK JP"/>
              </a:rPr>
              <a:t>style.css</a:t>
            </a:r>
            <a:r>
              <a:rPr sz="1000" b="0" i="0" u="none">
                <a:solidFill>
                  <a:srgbClr val="334155"/>
                </a:solidFill>
                <a:latin typeface="Inter"/>
                <a:ea typeface="Hiragino Sans"/>
              </a:rPr>
              <a:t>) and modular </a:t>
            </a:r>
            <a:r>
              <a:rPr sz="900" b="0" i="0" u="none">
                <a:solidFill>
                  <a:srgbClr val="4338CA"/>
                </a:solidFill>
                <a:highlight>
                  <a:srgbClr val="F1F5F9"/>
                </a:highlight>
                <a:latin typeface="JetBrains Mono"/>
                <a:ea typeface="Noto Sans Mono CJK JP"/>
              </a:rPr>
              <a:t>build_*.sh</a:t>
            </a:r>
            <a:r>
              <a:rPr sz="1000" b="0" i="0" u="none">
                <a:solidFill>
                  <a:srgbClr val="334155"/>
                </a:solidFill>
                <a:latin typeface="Inter"/>
                <a:ea typeface="Hiragino Sans"/>
              </a:rPr>
              <a:t> scripts:</a:t>
            </a:r>
          </a:p>
        </p:txBody>
      </p:sp>
      <p:sp>
        <p:nvSpPr>
          <p:cNvPr id="8" name="TextBox 7"/>
          <p:cNvSpPr txBox="1"/>
          <p:nvPr/>
        </p:nvSpPr>
        <p:spPr>
          <a:xfrm>
            <a:off x="800100" y="2452290"/>
            <a:ext cx="4437888" cy="2305050"/>
          </a:xfrm>
          <a:prstGeom prst="rect">
            <a:avLst/>
          </a:prstGeom>
          <a:noFill/>
        </p:spPr>
        <p:txBody>
          <a:bodyPr wrap="square" lIns="0" rIns="0" tIns="0" bIns="0" anchor="t">
            <a:spAutoFit/>
          </a:bodyPr>
          <a:lstStyle/>
          <a:p>
            <a:pPr algn="l">
              <a:lnSpc>
                <a:spcPct val="125000"/>
              </a:lnSpc>
            </a:pPr>
            <a:r>
              <a:rPr sz="1100" b="0" i="1" u="none">
                <a:solidFill>
                  <a:srgbClr val="64748B"/>
                </a:solidFill>
                <a:latin typeface="JetBrains Mono"/>
                <a:ea typeface="Noto Sans Mono CJK JP"/>
              </a:rPr>
              <a:t># 1. Multi-page documentation website with sidebar</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init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project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site</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default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2. Linear technical specification / RFC / whitepaper</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init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project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google</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3. 16:9 widescreen presentation slide deck</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init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project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slide</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default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4. Standalone batch Python illustration repository</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init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project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images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monochrome</a:t>
            </a:r>
          </a:p>
        </p:txBody>
      </p:sp>
      <p:sp>
        <p:nvSpPr>
          <p:cNvPr id="9" name="TextBox 8"/>
          <p:cNvSpPr txBox="1"/>
          <p:nvPr/>
        </p:nvSpPr>
        <p:spPr>
          <a:xfrm>
            <a:off x="508000" y="4610100"/>
            <a:ext cx="493776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Strict Source-of-Truth Separation</a:t>
            </a:r>
          </a:p>
        </p:txBody>
      </p:sp>
      <p:sp>
        <p:nvSpPr>
          <p:cNvPr id="10" name="TextBox 9"/>
          <p:cNvSpPr txBox="1"/>
          <p:nvPr/>
        </p:nvSpPr>
        <p:spPr>
          <a:xfrm>
            <a:off x="546100" y="4927600"/>
            <a:ext cx="4898136" cy="36830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Edit Only </a:t>
            </a:r>
            <a:r>
              <a:rPr sz="900" b="0" i="0" u="none">
                <a:solidFill>
                  <a:srgbClr val="4338CA"/>
                </a:solidFill>
                <a:highlight>
                  <a:srgbClr val="F1F5F9"/>
                </a:highlight>
                <a:latin typeface="JetBrains Mono"/>
                <a:ea typeface="Noto Sans Mono CJK JP"/>
              </a:rPr>
              <a:t>&lt;target&gt;_src/</a:t>
            </a:r>
            <a:r>
              <a:rPr sz="1000" b="0" i="0" u="none">
                <a:solidFill>
                  <a:srgbClr val="334155"/>
                </a:solidFill>
                <a:latin typeface="Inter"/>
                <a:ea typeface="Hiragino Sans"/>
              </a:rPr>
              <a:t>: All human- and agent-authored Markdown, </a:t>
            </a:r>
            <a:r>
              <a:rPr sz="900" b="0" i="0" u="none">
                <a:solidFill>
                  <a:srgbClr val="4338CA"/>
                </a:solidFill>
                <a:highlight>
                  <a:srgbClr val="F1F5F9"/>
                </a:highlight>
                <a:latin typeface="JetBrains Mono"/>
                <a:ea typeface="Noto Sans Mono CJK JP"/>
              </a:rPr>
              <a:t>styles.py</a:t>
            </a:r>
            <a:r>
              <a:rPr sz="1000" b="0" i="0" u="none">
                <a:solidFill>
                  <a:srgbClr val="334155"/>
                </a:solidFill>
                <a:latin typeface="Inter"/>
                <a:ea typeface="Hiragino Sans"/>
              </a:rPr>
              <a:t>, and </a:t>
            </a:r>
            <a:r>
              <a:rPr sz="900" b="0" i="0" u="none">
                <a:solidFill>
                  <a:srgbClr val="4338CA"/>
                </a:solidFill>
                <a:highlight>
                  <a:srgbClr val="F1F5F9"/>
                </a:highlight>
                <a:latin typeface="JetBrains Mono"/>
                <a:ea typeface="Noto Sans Mono CJK JP"/>
              </a:rPr>
              <a:t>utils.py</a:t>
            </a:r>
            <a:r>
              <a:rPr sz="1000" b="0" i="0" u="none">
                <a:solidFill>
                  <a:srgbClr val="334155"/>
                </a:solidFill>
                <a:latin typeface="Inter"/>
                <a:ea typeface="Hiragino Sans"/>
              </a:rPr>
              <a:t> live in </a:t>
            </a:r>
            <a:r>
              <a:rPr sz="900" b="0" i="0" u="none">
                <a:solidFill>
                  <a:srgbClr val="4338CA"/>
                </a:solidFill>
                <a:highlight>
                  <a:srgbClr val="F1F5F9"/>
                </a:highlight>
                <a:latin typeface="JetBrains Mono"/>
                <a:ea typeface="Noto Sans Mono CJK JP"/>
              </a:rPr>
              <a:t>&lt;target&gt;_src/</a:t>
            </a:r>
            <a:r>
              <a:rPr sz="1000" b="0" i="0" u="none">
                <a:solidFill>
                  <a:srgbClr val="334155"/>
                </a:solidFill>
                <a:latin typeface="Inter"/>
                <a:ea typeface="Hiragino Sans"/>
              </a:rPr>
              <a:t>.</a:t>
            </a:r>
          </a:p>
        </p:txBody>
      </p:sp>
      <p:sp>
        <p:nvSpPr>
          <p:cNvPr id="11" name="TextBox 10"/>
          <p:cNvSpPr txBox="1"/>
          <p:nvPr/>
        </p:nvSpPr>
        <p:spPr>
          <a:xfrm>
            <a:off x="546100" y="5416550"/>
            <a:ext cx="4898136" cy="5778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Deterministic Outputs</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./&lt;target&gt;_src/build.sh</a:t>
            </a:r>
            <a:r>
              <a:rPr sz="1000" b="0" i="0" u="none">
                <a:solidFill>
                  <a:srgbClr val="334155"/>
                </a:solidFill>
                <a:latin typeface="Inter"/>
                <a:ea typeface="Hiragino Sans"/>
              </a:rPr>
              <a:t> compiles </a:t>
            </a:r>
            <a:r>
              <a:rPr sz="900" b="0" i="0" u="none">
                <a:solidFill>
                  <a:srgbClr val="4338CA"/>
                </a:solidFill>
                <a:highlight>
                  <a:srgbClr val="F1F5F9"/>
                </a:highlight>
                <a:latin typeface="JetBrains Mono"/>
                <a:ea typeface="Noto Sans Mono CJK JP"/>
              </a:rPr>
              <a:t>&lt;target&gt;_html/</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&lt;target&gt;.pdf</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&lt;target&gt;_markdown/</a:t>
            </a:r>
            <a:r>
              <a:rPr sz="1000" b="0" i="0" u="none">
                <a:solidFill>
                  <a:srgbClr val="334155"/>
                </a:solidFill>
                <a:latin typeface="Inter"/>
                <a:ea typeface="Hiragino Sans"/>
              </a:rPr>
              <a:t>, and </a:t>
            </a:r>
            <a:r>
              <a:rPr sz="900" b="0" i="0" u="none">
                <a:solidFill>
                  <a:srgbClr val="4338CA"/>
                </a:solidFill>
                <a:highlight>
                  <a:srgbClr val="F1F5F9"/>
                </a:highlight>
                <a:latin typeface="JetBrains Mono"/>
                <a:ea typeface="Noto Sans Mono CJK JP"/>
              </a:rPr>
              <a:t>&lt;target&gt;_images/</a:t>
            </a:r>
            <a:r>
              <a:rPr sz="1000" b="0" i="0" u="none">
                <a:solidFill>
                  <a:srgbClr val="334155"/>
                </a:solidFill>
                <a:latin typeface="Inter"/>
                <a:ea typeface="Hiragino Sans"/>
              </a:rPr>
              <a:t>.</a:t>
            </a:r>
          </a:p>
        </p:txBody>
      </p:sp>
      <p:pic>
        <p:nvPicPr>
          <p:cNvPr id="12" name="Picture 11" descr="four_archetypes.png"/>
          <p:cNvPicPr>
            <a:picLocks noChangeAspect="1"/>
          </p:cNvPicPr>
          <p:nvPr/>
        </p:nvPicPr>
        <p:blipFill>
          <a:blip r:embed="rId3"/>
          <a:stretch>
            <a:fillRect/>
          </a:stretch>
        </p:blipFill>
        <p:spPr>
          <a:xfrm>
            <a:off x="5461000" y="889185"/>
            <a:ext cx="6223000" cy="5333629"/>
          </a:xfrm>
          <a:prstGeom prst="rect">
            <a:avLst/>
          </a:prstGeom>
        </p:spPr>
      </p:pic>
      <p:sp>
        <p:nvSpPr>
          <p:cNvPr id="13" name="TextBox 12"/>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6: Documentation &amp; Slide Engine — Four Project Archetypes</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Multi-Page Documentation Sites (</a:t>
            </a:r>
            <a:r>
              <a:rPr sz="2340" b="0" i="0" u="none">
                <a:solidFill>
                  <a:srgbClr val="4338CA"/>
                </a:solidFill>
                <a:highlight>
                  <a:srgbClr val="F1F5F9"/>
                </a:highlight>
                <a:latin typeface="JetBrains Mono"/>
                <a:ea typeface="Noto Sans Mono CJK JP"/>
              </a:rPr>
              <a:t>site</a:t>
            </a:r>
            <a:r>
              <a:rPr sz="2600" b="1" i="0" u="none">
                <a:solidFill>
                  <a:srgbClr val="1A73E8"/>
                </a:solidFill>
                <a:latin typeface="Inter"/>
                <a:ea typeface="Hiragino Sans"/>
              </a:rPr>
              <a:t>)</a:t>
            </a:r>
          </a:p>
        </p:txBody>
      </p:sp>
      <p:sp>
        <p:nvSpPr>
          <p:cNvPr id="4" name="TextBox 3"/>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Technical Portals &amp; GitHub Mirrors</a:t>
            </a:r>
          </a:p>
        </p:txBody>
      </p:sp>
      <p:sp>
        <p:nvSpPr>
          <p:cNvPr id="5" name="TextBox 4"/>
          <p:cNvSpPr txBox="1"/>
          <p:nvPr/>
        </p:nvSpPr>
        <p:spPr>
          <a:xfrm>
            <a:off x="508000" y="1296590"/>
            <a:ext cx="4937760" cy="8128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A </a:t>
            </a:r>
            <a:r>
              <a:rPr sz="900" b="0" i="0" u="none">
                <a:solidFill>
                  <a:srgbClr val="4338CA"/>
                </a:solidFill>
                <a:highlight>
                  <a:srgbClr val="F1F5F9"/>
                </a:highlight>
                <a:latin typeface="JetBrains Mono"/>
                <a:ea typeface="Noto Sans Mono CJK JP"/>
              </a:rPr>
              <a:t>site</a:t>
            </a:r>
            <a:r>
              <a:rPr sz="1000" b="0" i="0" u="none">
                <a:solidFill>
                  <a:srgbClr val="334155"/>
                </a:solidFill>
                <a:latin typeface="Inter"/>
                <a:ea typeface="Hiragino Sans"/>
              </a:rPr>
              <a:t> project (</a:t>
            </a:r>
            <a:r>
              <a:rPr sz="900" b="0" i="0" u="none">
                <a:solidFill>
                  <a:srgbClr val="4338CA"/>
                </a:solidFill>
                <a:highlight>
                  <a:srgbClr val="F1F5F9"/>
                </a:highlight>
                <a:latin typeface="JetBrains Mono"/>
                <a:ea typeface="Noto Sans Mono CJK JP"/>
              </a:rPr>
              <a:t>docs_src/&lt;lang&gt;/</a:t>
            </a:r>
            <a:r>
              <a:rPr sz="1000" b="0" i="0" u="none">
                <a:solidFill>
                  <a:srgbClr val="334155"/>
                </a:solidFill>
                <a:latin typeface="Inter"/>
                <a:ea typeface="Hiragino Sans"/>
              </a:rPr>
              <a:t> + </a:t>
            </a:r>
            <a:r>
              <a:rPr sz="900" b="0" i="0" u="none">
                <a:solidFill>
                  <a:srgbClr val="4338CA"/>
                </a:solidFill>
                <a:highlight>
                  <a:srgbClr val="F1F5F9"/>
                </a:highlight>
                <a:latin typeface="JetBrains Mono"/>
                <a:ea typeface="Noto Sans Mono CJK JP"/>
              </a:rPr>
              <a:t>drawlib.toml</a:t>
            </a:r>
            <a:r>
              <a:rPr sz="1000" b="0" i="0" u="none">
                <a:solidFill>
                  <a:srgbClr val="334155"/>
                </a:solidFill>
                <a:latin typeface="Inter"/>
                <a:ea typeface="Hiragino Sans"/>
              </a:rPr>
              <a:t>) compiles nested Markdown folders into both a responsive HTML documentation portal (</a:t>
            </a:r>
            <a:r>
              <a:rPr sz="900" b="0" i="0" u="none">
                <a:solidFill>
                  <a:srgbClr val="4338CA"/>
                </a:solidFill>
                <a:highlight>
                  <a:srgbClr val="F1F5F9"/>
                </a:highlight>
                <a:latin typeface="JetBrains Mono"/>
                <a:ea typeface="Noto Sans Mono CJK JP"/>
              </a:rPr>
              <a:t>docs_html/&lt;lang&gt;/</a:t>
            </a:r>
            <a:r>
              <a:rPr sz="1000" b="0" i="0" u="none">
                <a:solidFill>
                  <a:srgbClr val="334155"/>
                </a:solidFill>
                <a:latin typeface="Inter"/>
                <a:ea typeface="Hiragino Sans"/>
              </a:rPr>
              <a:t>) and a GitHub-browsable Markdown mirror (</a:t>
            </a:r>
            <a:r>
              <a:rPr sz="900" b="0" i="0" u="none">
                <a:solidFill>
                  <a:srgbClr val="4338CA"/>
                </a:solidFill>
                <a:highlight>
                  <a:srgbClr val="F1F5F9"/>
                </a:highlight>
                <a:latin typeface="JetBrains Mono"/>
                <a:ea typeface="Noto Sans Mono CJK JP"/>
              </a:rPr>
              <a:t>docs_markdown/&lt;lang&gt;/</a:t>
            </a:r>
            <a:r>
              <a:rPr sz="1000" b="0" i="0" u="none">
                <a:solidFill>
                  <a:srgbClr val="334155"/>
                </a:solidFill>
                <a:latin typeface="Inter"/>
                <a:ea typeface="Hiragino Sans"/>
              </a:rPr>
              <a:t>).</a:t>
            </a:r>
          </a:p>
        </p:txBody>
      </p:sp>
      <p:sp>
        <p:nvSpPr>
          <p:cNvPr id="6" name="TextBox 5"/>
          <p:cNvSpPr txBox="1"/>
          <p:nvPr/>
        </p:nvSpPr>
        <p:spPr>
          <a:xfrm>
            <a:off x="508000" y="2261790"/>
            <a:ext cx="4937760" cy="22225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Core </a:t>
            </a:r>
            <a:r>
              <a:rPr sz="1260" b="0" i="0" u="none">
                <a:solidFill>
                  <a:srgbClr val="4338CA"/>
                </a:solidFill>
                <a:highlight>
                  <a:srgbClr val="F1F5F9"/>
                </a:highlight>
                <a:latin typeface="JetBrains Mono"/>
                <a:ea typeface="Noto Sans Mono CJK JP"/>
              </a:rPr>
              <a:t>site</a:t>
            </a:r>
            <a:r>
              <a:rPr sz="1400" b="1" i="0" u="none">
                <a:solidFill>
                  <a:srgbClr val="334155"/>
                </a:solidFill>
                <a:latin typeface="Inter"/>
                <a:ea typeface="Hiragino Sans"/>
              </a:rPr>
              <a:t> Capabilities</a:t>
            </a:r>
          </a:p>
        </p:txBody>
      </p:sp>
      <p:sp>
        <p:nvSpPr>
          <p:cNvPr id="7" name="TextBox 6"/>
          <p:cNvSpPr txBox="1"/>
          <p:nvPr/>
        </p:nvSpPr>
        <p:spPr>
          <a:xfrm>
            <a:off x="546100" y="2585640"/>
            <a:ext cx="4898136" cy="1587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Declarative Sidebar (</a:t>
            </a:r>
            <a:r>
              <a:rPr sz="900" b="0" i="0" u="none">
                <a:solidFill>
                  <a:srgbClr val="4338CA"/>
                </a:solidFill>
                <a:highlight>
                  <a:srgbClr val="F1F5F9"/>
                </a:highlight>
                <a:latin typeface="JetBrains Mono"/>
                <a:ea typeface="Noto Sans Mono CJK JP"/>
              </a:rPr>
              <a:t>&lt;lang&gt;/navbar.md</a:t>
            </a:r>
            <a:r>
              <a:rPr sz="1000" b="1" i="0" u="none">
                <a:solidFill>
                  <a:srgbClr val="4F46E5"/>
                </a:solidFill>
                <a:latin typeface="Inter"/>
                <a:ea typeface="Hiragino Sans"/>
              </a:rPr>
              <a:t>)</a:t>
            </a:r>
            <a:r>
              <a:rPr sz="1000" b="0" i="0" u="none">
                <a:solidFill>
                  <a:srgbClr val="334155"/>
                </a:solidFill>
                <a:latin typeface="Inter"/>
                <a:ea typeface="Hiragino Sans"/>
              </a:rPr>
              <a:t>:</a:t>
            </a:r>
          </a:p>
        </p:txBody>
      </p:sp>
      <p:sp>
        <p:nvSpPr>
          <p:cNvPr id="8" name="TextBox 7"/>
          <p:cNvSpPr txBox="1"/>
          <p:nvPr/>
        </p:nvSpPr>
        <p:spPr>
          <a:xfrm>
            <a:off x="800100" y="2782490"/>
            <a:ext cx="4633976" cy="565150"/>
          </a:xfrm>
          <a:prstGeom prst="rect">
            <a:avLst/>
          </a:prstGeom>
          <a:noFill/>
        </p:spPr>
        <p:txBody>
          <a:bodyPr wrap="square" lIns="0" rIns="0" tIns="0" bIns="0" anchor="t">
            <a:spAutoFit/>
          </a:bodyPr>
          <a:lstStyle/>
          <a:p>
            <a:pPr algn="l" marL="215900" indent="-215900">
              <a:lnSpc>
                <a:spcPct val="133000"/>
              </a:lnSpc>
              <a:tabLst>
                <a:tab pos="215900"/>
              </a:tabLst>
            </a:pPr>
            <a:r>
              <a:rPr sz="900" b="0" i="0" u="none">
                <a:solidFill>
                  <a:srgbClr val="4338CA"/>
                </a:solidFill>
                <a:latin typeface="JetBrains Mono"/>
                <a:ea typeface="Noto Sans Mono CJK JP"/>
              </a:rPr>
              <a:t>◦	</a:t>
            </a:r>
            <a:r>
              <a:rPr sz="900" b="0" i="0" u="none">
                <a:solidFill>
                  <a:srgbClr val="4338CA"/>
                </a:solidFill>
                <a:highlight>
                  <a:srgbClr val="F1F5F9"/>
                </a:highlight>
                <a:latin typeface="JetBrains Mono"/>
                <a:ea typeface="Noto Sans Mono CJK JP"/>
              </a:rPr>
              <a:t># Brand Title</a:t>
            </a:r>
            <a:r>
              <a:rPr sz="1000" b="0" i="0" u="none">
                <a:solidFill>
                  <a:srgbClr val="334155"/>
                </a:solidFill>
                <a:latin typeface="Inter"/>
                <a:ea typeface="Hiragino Sans"/>
              </a:rPr>
              <a:t> sets the top-left header; </a:t>
            </a:r>
            <a:r>
              <a:rPr sz="900" b="0" i="0" u="none">
                <a:solidFill>
                  <a:srgbClr val="4338CA"/>
                </a:solidFill>
                <a:highlight>
                  <a:srgbClr val="F1F5F9"/>
                </a:highlight>
                <a:latin typeface="JetBrains Mono"/>
                <a:ea typeface="Noto Sans Mono CJK JP"/>
              </a:rPr>
              <a:t>## Section</a:t>
            </a:r>
            <a:r>
              <a:rPr sz="1000" b="0" i="0" u="none">
                <a:solidFill>
                  <a:srgbClr val="334155"/>
                </a:solidFill>
                <a:latin typeface="Inter"/>
                <a:ea typeface="Hiragino Sans"/>
              </a:rPr>
              <a:t> groups links into collapsible categories; every internal </a:t>
            </a:r>
            <a:r>
              <a:rPr sz="900" b="0" i="0" u="none">
                <a:solidFill>
                  <a:srgbClr val="4338CA"/>
                </a:solidFill>
                <a:highlight>
                  <a:srgbClr val="F1F5F9"/>
                </a:highlight>
                <a:latin typeface="JetBrains Mono"/>
                <a:ea typeface="Noto Sans Mono CJK JP"/>
              </a:rPr>
              <a:t>.md</a:t>
            </a:r>
            <a:r>
              <a:rPr sz="1000" b="0" i="0" u="none">
                <a:solidFill>
                  <a:srgbClr val="334155"/>
                </a:solidFill>
                <a:latin typeface="Inter"/>
                <a:ea typeface="Hiragino Sans"/>
              </a:rPr>
              <a:t> link is validated at build time.</a:t>
            </a:r>
          </a:p>
        </p:txBody>
      </p:sp>
      <p:sp>
        <p:nvSpPr>
          <p:cNvPr id="9" name="TextBox 8"/>
          <p:cNvSpPr txBox="1"/>
          <p:nvPr/>
        </p:nvSpPr>
        <p:spPr>
          <a:xfrm>
            <a:off x="546100" y="3525440"/>
            <a:ext cx="4898136" cy="1587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Interactive Code Tabs (</a:t>
            </a:r>
            <a:r>
              <a:rPr sz="900" b="0" i="0" u="none">
                <a:solidFill>
                  <a:srgbClr val="4338CA"/>
                </a:solidFill>
                <a:highlight>
                  <a:srgbClr val="F1F5F9"/>
                </a:highlight>
                <a:latin typeface="JetBrains Mono"/>
                <a:ea typeface="Noto Sans Mono CJK JP"/>
              </a:rPr>
              <a:t>show-code</a:t>
            </a:r>
            <a:r>
              <a:rPr sz="1000" b="1" i="0" u="none">
                <a:solidFill>
                  <a:srgbClr val="4F46E5"/>
                </a:solidFill>
                <a:latin typeface="Inter"/>
                <a:ea typeface="Hiragino Sans"/>
              </a:rPr>
              <a:t> / </a:t>
            </a:r>
            <a:r>
              <a:rPr sz="900" b="0" i="0" u="none">
                <a:solidFill>
                  <a:srgbClr val="4338CA"/>
                </a:solidFill>
                <a:highlight>
                  <a:srgbClr val="F1F5F9"/>
                </a:highlight>
                <a:latin typeface="JetBrains Mono"/>
                <a:ea typeface="Noto Sans Mono CJK JP"/>
              </a:rPr>
              <a:t>fold-code</a:t>
            </a:r>
            <a:r>
              <a:rPr sz="1000" b="1" i="0" u="none">
                <a:solidFill>
                  <a:srgbClr val="4F46E5"/>
                </a:solidFill>
                <a:latin typeface="Inter"/>
                <a:ea typeface="Hiragino Sans"/>
              </a:rPr>
              <a:t>)</a:t>
            </a:r>
            <a:r>
              <a:rPr sz="1000" b="0" i="0" u="none">
                <a:solidFill>
                  <a:srgbClr val="334155"/>
                </a:solidFill>
                <a:latin typeface="Inter"/>
                <a:ea typeface="Hiragino Sans"/>
              </a:rPr>
              <a:t>:</a:t>
            </a:r>
          </a:p>
        </p:txBody>
      </p:sp>
      <p:sp>
        <p:nvSpPr>
          <p:cNvPr id="10" name="TextBox 9"/>
          <p:cNvSpPr txBox="1"/>
          <p:nvPr/>
        </p:nvSpPr>
        <p:spPr>
          <a:xfrm>
            <a:off x="800100" y="3722290"/>
            <a:ext cx="4633976" cy="5651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334155"/>
                </a:solidFill>
                <a:latin typeface="Inter"/>
                <a:ea typeface="Hiragino Sans"/>
              </a:rPr>
              <a:t>◦	</a:t>
            </a:r>
            <a:r>
              <a:rPr sz="1000" b="0" i="0" u="none">
                <a:solidFill>
                  <a:srgbClr val="334155"/>
                </a:solidFill>
                <a:latin typeface="Inter"/>
                <a:ea typeface="Hiragino Sans"/>
              </a:rPr>
              <a:t>Adding </a:t>
            </a:r>
            <a:r>
              <a:rPr sz="900" b="0" i="0" u="none">
                <a:solidFill>
                  <a:srgbClr val="4338CA"/>
                </a:solidFill>
                <a:highlight>
                  <a:srgbClr val="F1F5F9"/>
                </a:highlight>
                <a:latin typeface="JetBrains Mono"/>
                <a:ea typeface="Noto Sans Mono CJK JP"/>
              </a:rPr>
              <a:t>show-code</a:t>
            </a:r>
            <a:r>
              <a:rPr sz="1000" b="0" i="0" u="none">
                <a:solidFill>
                  <a:srgbClr val="334155"/>
                </a:solidFill>
                <a:latin typeface="Inter"/>
                <a:ea typeface="Hiragino Sans"/>
              </a:rPr>
              <a:t> to a </a:t>
            </a:r>
            <a:r>
              <a:rPr sz="900" b="0" i="0" u="none">
                <a:solidFill>
                  <a:srgbClr val="4338CA"/>
                </a:solidFill>
                <a:highlight>
                  <a:srgbClr val="F1F5F9"/>
                </a:highlight>
                <a:latin typeface="JetBrains Mono"/>
                <a:ea typeface="Noto Sans Mono CJK JP"/>
              </a:rPr>
              <a:t>```drawlib</a:t>
            </a:r>
            <a:r>
              <a:rPr sz="1000" b="0" i="0" u="none">
                <a:solidFill>
                  <a:srgbClr val="334155"/>
                </a:solidFill>
                <a:latin typeface="Inter"/>
                <a:ea typeface="Hiragino Sans"/>
              </a:rPr>
              <a:t> fence renders an interactive UI card allowing readers to toggle between the </a:t>
            </a:r>
            <a:r>
              <a:rPr sz="1000" b="1" i="0" u="none">
                <a:solidFill>
                  <a:srgbClr val="4F46E5"/>
                </a:solidFill>
                <a:latin typeface="Inter"/>
                <a:ea typeface="Hiragino Sans"/>
              </a:rPr>
              <a:t>Rendered Diagram</a:t>
            </a:r>
            <a:r>
              <a:rPr sz="1000" b="0" i="0" u="none">
                <a:solidFill>
                  <a:srgbClr val="334155"/>
                </a:solidFill>
                <a:latin typeface="Inter"/>
                <a:ea typeface="Hiragino Sans"/>
              </a:rPr>
              <a:t> and </a:t>
            </a:r>
            <a:r>
              <a:rPr sz="1000" b="1" i="0" u="none">
                <a:solidFill>
                  <a:srgbClr val="4F46E5"/>
                </a:solidFill>
                <a:latin typeface="Inter"/>
                <a:ea typeface="Hiragino Sans"/>
              </a:rPr>
              <a:t>Copyable Python Source</a:t>
            </a:r>
            <a:r>
              <a:rPr sz="1000" b="0" i="0" u="none">
                <a:solidFill>
                  <a:srgbClr val="334155"/>
                </a:solidFill>
                <a:latin typeface="Inter"/>
                <a:ea typeface="Hiragino Sans"/>
              </a:rPr>
              <a:t>.</a:t>
            </a:r>
          </a:p>
        </p:txBody>
      </p:sp>
      <p:sp>
        <p:nvSpPr>
          <p:cNvPr id="11" name="TextBox 10"/>
          <p:cNvSpPr txBox="1"/>
          <p:nvPr/>
        </p:nvSpPr>
        <p:spPr>
          <a:xfrm>
            <a:off x="546100" y="4465240"/>
            <a:ext cx="4898136" cy="1587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Pre-Flight Link &amp; Asset Scanner (</a:t>
            </a:r>
            <a:r>
              <a:rPr sz="900" b="0" i="0" u="none">
                <a:solidFill>
                  <a:srgbClr val="4338CA"/>
                </a:solidFill>
                <a:highlight>
                  <a:srgbClr val="F1F5F9"/>
                </a:highlight>
                <a:latin typeface="JetBrains Mono"/>
                <a:ea typeface="Noto Sans Mono CJK JP"/>
              </a:rPr>
              <a:t>drawlib serve --check</a:t>
            </a:r>
            <a:r>
              <a:rPr sz="1000" b="1" i="0" u="none">
                <a:solidFill>
                  <a:srgbClr val="4F46E5"/>
                </a:solidFill>
                <a:latin typeface="Inter"/>
                <a:ea typeface="Hiragino Sans"/>
              </a:rPr>
              <a:t>)</a:t>
            </a:r>
            <a:r>
              <a:rPr sz="1000" b="0" i="0" u="none">
                <a:solidFill>
                  <a:srgbClr val="334155"/>
                </a:solidFill>
                <a:latin typeface="Inter"/>
                <a:ea typeface="Hiragino Sans"/>
              </a:rPr>
              <a:t>:</a:t>
            </a:r>
          </a:p>
        </p:txBody>
      </p:sp>
      <p:sp>
        <p:nvSpPr>
          <p:cNvPr id="12" name="TextBox 11"/>
          <p:cNvSpPr txBox="1"/>
          <p:nvPr/>
        </p:nvSpPr>
        <p:spPr>
          <a:xfrm>
            <a:off x="800100" y="4662090"/>
            <a:ext cx="4633976" cy="565150"/>
          </a:xfrm>
          <a:prstGeom prst="rect">
            <a:avLst/>
          </a:prstGeom>
          <a:noFill/>
        </p:spPr>
        <p:txBody>
          <a:bodyPr wrap="square" lIns="0" rIns="0" tIns="0" bIns="0" anchor="t">
            <a:spAutoFit/>
          </a:bodyPr>
          <a:lstStyle/>
          <a:p>
            <a:pPr algn="l" marL="215900" indent="-215900">
              <a:lnSpc>
                <a:spcPct val="133000"/>
              </a:lnSpc>
              <a:tabLst>
                <a:tab pos="215900"/>
              </a:tabLst>
            </a:pPr>
            <a:r>
              <a:rPr sz="900" b="0" i="0" u="none">
                <a:solidFill>
                  <a:srgbClr val="4338CA"/>
                </a:solidFill>
                <a:latin typeface="JetBrains Mono"/>
                <a:ea typeface="Noto Sans Mono CJK JP"/>
              </a:rPr>
              <a:t>◦	</a:t>
            </a:r>
            <a:r>
              <a:rPr sz="900" b="0" i="0" u="none">
                <a:solidFill>
                  <a:srgbClr val="4338CA"/>
                </a:solidFill>
                <a:highlight>
                  <a:srgbClr val="F1F5F9"/>
                </a:highlight>
                <a:latin typeface="JetBrains Mono"/>
                <a:ea typeface="Noto Sans Mono CJK JP"/>
              </a:rPr>
              <a:t>scan_broken_links()</a:t>
            </a:r>
            <a:r>
              <a:rPr sz="1000" b="0" i="0" u="none">
                <a:solidFill>
                  <a:srgbClr val="334155"/>
                </a:solidFill>
                <a:latin typeface="Inter"/>
                <a:ea typeface="Hiragino Sans"/>
              </a:rPr>
              <a:t> verifies all internal </a:t>
            </a:r>
            <a:r>
              <a:rPr sz="900" b="0" i="0" u="none">
                <a:solidFill>
                  <a:srgbClr val="4338CA"/>
                </a:solidFill>
                <a:highlight>
                  <a:srgbClr val="F1F5F9"/>
                </a:highlight>
                <a:latin typeface="JetBrains Mono"/>
                <a:ea typeface="Noto Sans Mono CJK JP"/>
              </a:rPr>
              <a:t>&lt;a href&gt;</a:t>
            </a:r>
            <a:r>
              <a:rPr sz="1000" b="0" i="0" u="none">
                <a:solidFill>
                  <a:srgbClr val="334155"/>
                </a:solidFill>
                <a:latin typeface="Inter"/>
                <a:ea typeface="Hiragino Sans"/>
              </a:rPr>
              <a:t> links, section anchors, and </a:t>
            </a:r>
            <a:r>
              <a:rPr sz="900" b="0" i="0" u="none">
                <a:solidFill>
                  <a:srgbClr val="4338CA"/>
                </a:solidFill>
                <a:highlight>
                  <a:srgbClr val="F1F5F9"/>
                </a:highlight>
                <a:latin typeface="JetBrains Mono"/>
                <a:ea typeface="Noto Sans Mono CJK JP"/>
              </a:rPr>
              <a:t>&lt;img src&gt;</a:t>
            </a:r>
            <a:r>
              <a:rPr sz="1000" b="0" i="0" u="none">
                <a:solidFill>
                  <a:srgbClr val="334155"/>
                </a:solidFill>
                <a:latin typeface="Inter"/>
                <a:ea typeface="Hiragino Sans"/>
              </a:rPr>
              <a:t> assets before launching the live preview server.</a:t>
            </a:r>
          </a:p>
        </p:txBody>
      </p:sp>
      <p:pic>
        <p:nvPicPr>
          <p:cNvPr id="13" name="Picture 12" descr="site_architecture.png"/>
          <p:cNvPicPr>
            <a:picLocks noChangeAspect="1"/>
          </p:cNvPicPr>
          <p:nvPr/>
        </p:nvPicPr>
        <p:blipFill>
          <a:blip r:embed="rId3"/>
          <a:stretch>
            <a:fillRect/>
          </a:stretch>
        </p:blipFill>
        <p:spPr>
          <a:xfrm>
            <a:off x="5461000" y="889185"/>
            <a:ext cx="6223000" cy="5333629"/>
          </a:xfrm>
          <a:prstGeom prst="rect">
            <a:avLst/>
          </a:prstGeom>
        </p:spPr>
      </p:pic>
      <p:sp>
        <p:nvSpPr>
          <p:cNvPr id="14" name="TextBox 13"/>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6: Documentation &amp; Slide Engine — Multi-Page Documentation Sites (site)</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Single-Page Technical Docs &amp; Vector PDFs (</a:t>
            </a:r>
            <a:r>
              <a:rPr sz="2340" b="0" i="0" u="none">
                <a:solidFill>
                  <a:srgbClr val="4338CA"/>
                </a:solidFill>
                <a:highlight>
                  <a:srgbClr val="F1F5F9"/>
                </a:highlight>
                <a:latin typeface="JetBrains Mono"/>
                <a:ea typeface="Noto Sans Mono CJK JP"/>
              </a:rPr>
              <a:t>doc</a:t>
            </a:r>
            <a:r>
              <a:rPr sz="2600" b="1" i="0" u="none">
                <a:solidFill>
                  <a:srgbClr val="1A73E8"/>
                </a:solidFill>
                <a:latin typeface="Inter"/>
                <a:ea typeface="Hiragino Sans"/>
              </a:rPr>
              <a:t> &amp; </a:t>
            </a:r>
            <a:r>
              <a:rPr sz="2340" b="0" i="0" u="none">
                <a:solidFill>
                  <a:srgbClr val="4338CA"/>
                </a:solidFill>
                <a:highlight>
                  <a:srgbClr val="F1F5F9"/>
                </a:highlight>
                <a:latin typeface="JetBrains Mono"/>
                <a:ea typeface="Noto Sans Mono CJK JP"/>
              </a:rPr>
              <a:t>pdf</a:t>
            </a:r>
            <a:r>
              <a:rPr sz="2600" b="1" i="0" u="none">
                <a:solidFill>
                  <a:srgbClr val="1A73E8"/>
                </a:solidFill>
                <a:latin typeface="Inter"/>
                <a:ea typeface="Hiragino Sans"/>
              </a:rPr>
              <a:t>)</a:t>
            </a:r>
          </a:p>
        </p:txBody>
      </p:sp>
      <p:sp>
        <p:nvSpPr>
          <p:cNvPr id="4" name="Rounded Rectangle 3"/>
          <p:cNvSpPr/>
          <p:nvPr/>
        </p:nvSpPr>
        <p:spPr>
          <a:xfrm>
            <a:off x="508000" y="1906190"/>
            <a:ext cx="4699000" cy="1943100"/>
          </a:xfrm>
          <a:prstGeom prst="roundRect">
            <a:avLst>
              <a:gd name="adj" fmla="val 2614"/>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141140"/>
            <a:ext cx="4432300" cy="1473200"/>
          </a:xfrm>
          <a:prstGeom prst="roundRect">
            <a:avLst>
              <a:gd name="adj" fmla="val 3448"/>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Chapter-Merged Whitepapers &amp; RFCs</a:t>
            </a:r>
          </a:p>
        </p:txBody>
      </p:sp>
      <p:sp>
        <p:nvSpPr>
          <p:cNvPr id="7" name="TextBox 6"/>
          <p:cNvSpPr txBox="1"/>
          <p:nvPr/>
        </p:nvSpPr>
        <p:spPr>
          <a:xfrm>
            <a:off x="508000" y="1296590"/>
            <a:ext cx="4937760" cy="6096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The </a:t>
            </a:r>
            <a:r>
              <a:rPr sz="900" b="0" i="0" u="none">
                <a:solidFill>
                  <a:srgbClr val="4338CA"/>
                </a:solidFill>
                <a:highlight>
                  <a:srgbClr val="F1F5F9"/>
                </a:highlight>
                <a:latin typeface="JetBrains Mono"/>
                <a:ea typeface="Noto Sans Mono CJK JP"/>
              </a:rPr>
              <a:t>doc</a:t>
            </a:r>
            <a:r>
              <a:rPr sz="1000" b="0" i="0" u="none">
                <a:solidFill>
                  <a:srgbClr val="334155"/>
                </a:solidFill>
                <a:latin typeface="Inter"/>
                <a:ea typeface="Hiragino Sans"/>
              </a:rPr>
              <a:t> archetype (</a:t>
            </a:r>
            <a:r>
              <a:rPr sz="900" b="0" i="0" u="none">
                <a:solidFill>
                  <a:srgbClr val="4338CA"/>
                </a:solidFill>
                <a:highlight>
                  <a:srgbClr val="F1F5F9"/>
                </a:highlight>
                <a:latin typeface="JetBrains Mono"/>
                <a:ea typeface="Noto Sans Mono CJK JP"/>
              </a:rPr>
              <a:t>doc_src/</a:t>
            </a:r>
            <a:r>
              <a:rPr sz="1000" b="0" i="0" u="none">
                <a:solidFill>
                  <a:srgbClr val="334155"/>
                </a:solidFill>
                <a:latin typeface="Inter"/>
                <a:ea typeface="Hiragino Sans"/>
              </a:rPr>
              <a:t>) is purpose-built for linear technical documents—such as architecture RFCs, whitepapers, and quickstart manuals:</a:t>
            </a:r>
          </a:p>
        </p:txBody>
      </p:sp>
      <p:sp>
        <p:nvSpPr>
          <p:cNvPr id="8" name="TextBox 7"/>
          <p:cNvSpPr txBox="1"/>
          <p:nvPr/>
        </p:nvSpPr>
        <p:spPr>
          <a:xfrm>
            <a:off x="800100" y="2249090"/>
            <a:ext cx="4437888" cy="1257300"/>
          </a:xfrm>
          <a:prstGeom prst="rect">
            <a:avLst/>
          </a:prstGeom>
          <a:noFill/>
        </p:spPr>
        <p:txBody>
          <a:bodyPr wrap="square" lIns="0" rIns="0" tIns="0" bIns="0" anchor="t">
            <a:spAutoFit/>
          </a:bodyPr>
          <a:lstStyle/>
          <a:p>
            <a:pPr algn="l">
              <a:lnSpc>
                <a:spcPct val="125000"/>
              </a:lnSpc>
            </a:pPr>
            <a:r>
              <a:rPr sz="1100" b="0" i="0" u="none">
                <a:solidFill>
                  <a:srgbClr val="24292E"/>
                </a:solidFill>
                <a:latin typeface="JetBrains Mono"/>
                <a:ea typeface="Noto Sans Mono CJK JP"/>
              </a:rPr>
              <a:t>doc_src/</a:t>
            </a:r>
          </a:p>
          <a:p>
            <a:pPr algn="l">
              <a:lnSpc>
                <a:spcPct val="125000"/>
              </a:lnSpc>
            </a:pPr>
            <a:r>
              <a:rPr sz="1100" b="0" i="0" u="none">
                <a:solidFill>
                  <a:srgbClr val="24292E"/>
                </a:solidFill>
                <a:latin typeface="JetBrains Mono"/>
                <a:ea typeface="Noto Sans Mono CJK JP"/>
              </a:rPr>
              <a:t>├── drawlib.toml         # [project] + [i18n] manifest</a:t>
            </a:r>
          </a:p>
          <a:p>
            <a:pPr algn="l">
              <a:lnSpc>
                <a:spcPct val="125000"/>
              </a:lnSpc>
            </a:pPr>
            <a:r>
              <a:rPr sz="1100" b="0" i="0" u="none">
                <a:solidFill>
                  <a:srgbClr val="24292E"/>
                </a:solidFill>
                <a:latin typeface="JetBrains Mono"/>
                <a:ea typeface="Noto Sans Mono CJK JP"/>
              </a:rPr>
              <a:t>└── en/                  # Locale chapter tree (-l en,ja)</a:t>
            </a:r>
          </a:p>
          <a:p>
            <a:pPr algn="l">
              <a:lnSpc>
                <a:spcPct val="125000"/>
              </a:lnSpc>
            </a:pPr>
            <a:r>
              <a:rPr sz="1100" b="0" i="0" u="none">
                <a:solidFill>
                  <a:srgbClr val="24292E"/>
                </a:solidFill>
                <a:latin typeface="JetBrains Mono"/>
                <a:ea typeface="Noto Sans Mono CJK JP"/>
              </a:rPr>
              <a:t>    ├── 00_cover.md      # Title, subtitle, author metadata</a:t>
            </a:r>
          </a:p>
          <a:p>
            <a:pPr algn="l">
              <a:lnSpc>
                <a:spcPct val="125000"/>
              </a:lnSpc>
            </a:pPr>
            <a:r>
              <a:rPr sz="1100" b="0" i="0" u="none">
                <a:solidFill>
                  <a:srgbClr val="24292E"/>
                </a:solidFill>
                <a:latin typeface="JetBrains Mono"/>
                <a:ea typeface="Noto Sans Mono CJK JP"/>
              </a:rPr>
              <a:t>    ├── 01_overview.md   # Chapter 1</a:t>
            </a:r>
          </a:p>
          <a:p>
            <a:pPr algn="l">
              <a:lnSpc>
                <a:spcPct val="125000"/>
              </a:lnSpc>
            </a:pPr>
            <a:r>
              <a:rPr sz="1100" b="0" i="0" u="none">
                <a:solidFill>
                  <a:srgbClr val="24292E"/>
                </a:solidFill>
                <a:latin typeface="JetBrains Mono"/>
                <a:ea typeface="Noto Sans Mono CJK JP"/>
              </a:rPr>
              <a:t>    └── 02_design.md     # Chapter 2 (with ```drawlib blocks)</a:t>
            </a:r>
          </a:p>
        </p:txBody>
      </p:sp>
      <p:sp>
        <p:nvSpPr>
          <p:cNvPr id="9" name="TextBox 8"/>
          <p:cNvSpPr txBox="1"/>
          <p:nvPr/>
        </p:nvSpPr>
        <p:spPr>
          <a:xfrm>
            <a:off x="508000" y="4001690"/>
            <a:ext cx="493776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Multi-Format Publication Outputs from One Source</a:t>
            </a:r>
          </a:p>
        </p:txBody>
      </p:sp>
      <p:sp>
        <p:nvSpPr>
          <p:cNvPr id="10" name="TextBox 9"/>
          <p:cNvSpPr txBox="1"/>
          <p:nvPr/>
        </p:nvSpPr>
        <p:spPr>
          <a:xfrm>
            <a:off x="330200" y="4319190"/>
            <a:ext cx="5122672" cy="1587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1.	</a:t>
            </a:r>
            <a:r>
              <a:rPr sz="1000" b="1" i="0" u="none">
                <a:solidFill>
                  <a:srgbClr val="4F46E5"/>
                </a:solidFill>
                <a:latin typeface="Inter"/>
                <a:ea typeface="Hiragino Sans"/>
              </a:rPr>
              <a:t>Unified Standalone Web Document (</a:t>
            </a:r>
            <a:r>
              <a:rPr sz="900" b="0" i="0" u="none">
                <a:solidFill>
                  <a:srgbClr val="4338CA"/>
                </a:solidFill>
                <a:highlight>
                  <a:srgbClr val="F1F5F9"/>
                </a:highlight>
                <a:latin typeface="JetBrains Mono"/>
                <a:ea typeface="Noto Sans Mono CJK JP"/>
              </a:rPr>
              <a:t>doc_html/&lt;lang&gt;/index.html</a:t>
            </a:r>
            <a:r>
              <a:rPr sz="1000" b="1" i="0" u="none">
                <a:solidFill>
                  <a:srgbClr val="4F46E5"/>
                </a:solidFill>
                <a:latin typeface="Inter"/>
                <a:ea typeface="Hiragino Sans"/>
              </a:rPr>
              <a:t>)</a:t>
            </a:r>
            <a:r>
              <a:rPr sz="1000" b="0" i="0" u="none">
                <a:solidFill>
                  <a:srgbClr val="334155"/>
                </a:solidFill>
                <a:latin typeface="Inter"/>
                <a:ea typeface="Hiragino Sans"/>
              </a:rPr>
              <a:t>:</a:t>
            </a:r>
          </a:p>
        </p:txBody>
      </p:sp>
      <p:sp>
        <p:nvSpPr>
          <p:cNvPr id="11" name="TextBox 10"/>
          <p:cNvSpPr txBox="1"/>
          <p:nvPr/>
        </p:nvSpPr>
        <p:spPr>
          <a:xfrm>
            <a:off x="546100" y="4516040"/>
            <a:ext cx="4898136" cy="5778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334155"/>
                </a:solidFill>
                <a:latin typeface="Inter"/>
                <a:ea typeface="Hiragino Sans"/>
              </a:rPr>
              <a:t>◦	</a:t>
            </a:r>
            <a:r>
              <a:rPr sz="1000" b="0" i="0" u="none">
                <a:solidFill>
                  <a:srgbClr val="334155"/>
                </a:solidFill>
                <a:latin typeface="Inter"/>
                <a:ea typeface="Hiragino Sans"/>
              </a:rPr>
              <a:t>Merges all numbered </a:t>
            </a:r>
            <a:r>
              <a:rPr sz="900" b="0" i="0" u="none">
                <a:solidFill>
                  <a:srgbClr val="4338CA"/>
                </a:solidFill>
                <a:highlight>
                  <a:srgbClr val="F1F5F9"/>
                </a:highlight>
                <a:latin typeface="JetBrains Mono"/>
                <a:ea typeface="Noto Sans Mono CJK JP"/>
              </a:rPr>
              <a:t>.md</a:t>
            </a:r>
            <a:r>
              <a:rPr sz="1000" b="0" i="0" u="none">
                <a:solidFill>
                  <a:srgbClr val="334155"/>
                </a:solidFill>
                <a:latin typeface="Inter"/>
                <a:ea typeface="Hiragino Sans"/>
              </a:rPr>
              <a:t> chapters in sorted order into a per-locale </a:t>
            </a:r>
            <a:r>
              <a:rPr sz="900" b="0" i="0" u="none">
                <a:solidFill>
                  <a:srgbClr val="4338CA"/>
                </a:solidFill>
                <a:highlight>
                  <a:srgbClr val="F1F5F9"/>
                </a:highlight>
                <a:latin typeface="JetBrains Mono"/>
                <a:ea typeface="Noto Sans Mono CJK JP"/>
              </a:rPr>
              <a:t>index.html</a:t>
            </a:r>
            <a:r>
              <a:rPr sz="1000" b="0" i="0" u="none">
                <a:solidFill>
                  <a:srgbClr val="334155"/>
                </a:solidFill>
                <a:latin typeface="Inter"/>
                <a:ea typeface="Hiragino Sans"/>
              </a:rPr>
              <a:t> with an auto-generated </a:t>
            </a:r>
            <a:r>
              <a:rPr sz="1000" b="1" i="0" u="none">
                <a:solidFill>
                  <a:srgbClr val="4F46E5"/>
                </a:solidFill>
                <a:latin typeface="Inter"/>
                <a:ea typeface="Hiragino Sans"/>
              </a:rPr>
              <a:t>Table of Contents</a:t>
            </a:r>
            <a:r>
              <a:rPr sz="1000" b="0" i="0" u="none">
                <a:solidFill>
                  <a:srgbClr val="334155"/>
                </a:solidFill>
                <a:latin typeface="Inter"/>
                <a:ea typeface="Hiragino Sans"/>
              </a:rPr>
              <a:t>, a centered </a:t>
            </a:r>
            <a:r>
              <a:rPr sz="1000" b="1" i="0" u="none">
                <a:solidFill>
                  <a:srgbClr val="4F46E5"/>
                </a:solidFill>
                <a:latin typeface="Inter"/>
                <a:ea typeface="Hiragino Sans"/>
              </a:rPr>
              <a:t>900px reading container</a:t>
            </a:r>
            <a:r>
              <a:rPr sz="1000" b="0" i="0" u="none">
                <a:solidFill>
                  <a:srgbClr val="334155"/>
                </a:solidFill>
                <a:latin typeface="Inter"/>
                <a:ea typeface="Hiragino Sans"/>
              </a:rPr>
              <a:t>, and full </a:t>
            </a:r>
            <a:r>
              <a:rPr sz="900" b="0" i="0" u="none">
                <a:solidFill>
                  <a:srgbClr val="4338CA"/>
                </a:solidFill>
                <a:highlight>
                  <a:srgbClr val="F1F5F9"/>
                </a:highlight>
                <a:latin typeface="JetBrains Mono"/>
                <a:ea typeface="Noto Sans Mono CJK JP"/>
              </a:rPr>
              <a:t>file://</a:t>
            </a:r>
            <a:r>
              <a:rPr sz="1000" b="0" i="0" u="none">
                <a:solidFill>
                  <a:srgbClr val="334155"/>
                </a:solidFill>
                <a:latin typeface="Inter"/>
                <a:ea typeface="Hiragino Sans"/>
              </a:rPr>
              <a:t> portability.</a:t>
            </a:r>
          </a:p>
        </p:txBody>
      </p:sp>
      <p:sp>
        <p:nvSpPr>
          <p:cNvPr id="12" name="TextBox 11"/>
          <p:cNvSpPr txBox="1"/>
          <p:nvPr/>
        </p:nvSpPr>
        <p:spPr>
          <a:xfrm>
            <a:off x="330200" y="5258990"/>
            <a:ext cx="5122672" cy="1587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2.	</a:t>
            </a:r>
            <a:r>
              <a:rPr sz="1000" b="1" i="0" u="none">
                <a:solidFill>
                  <a:srgbClr val="4F46E5"/>
                </a:solidFill>
                <a:latin typeface="Inter"/>
                <a:ea typeface="Hiragino Sans"/>
              </a:rPr>
              <a:t>Print-Ready Vector PDF &amp; Word (</a:t>
            </a:r>
            <a:r>
              <a:rPr sz="900" b="0" i="0" u="none">
                <a:solidFill>
                  <a:srgbClr val="4338CA"/>
                </a:solidFill>
                <a:highlight>
                  <a:srgbClr val="F1F5F9"/>
                </a:highlight>
                <a:latin typeface="JetBrains Mono"/>
                <a:ea typeface="Noto Sans Mono CJK JP"/>
              </a:rPr>
              <a:t>doc_&lt;lang&gt;.pdf</a:t>
            </a:r>
            <a:r>
              <a:rPr sz="1000" b="1" i="0" u="none">
                <a:solidFill>
                  <a:srgbClr val="4F46E5"/>
                </a:solidFill>
                <a:latin typeface="Inter"/>
                <a:ea typeface="Hiragino Sans"/>
              </a:rPr>
              <a:t> / </a:t>
            </a:r>
            <a:r>
              <a:rPr sz="900" b="0" i="0" u="none">
                <a:solidFill>
                  <a:srgbClr val="4338CA"/>
                </a:solidFill>
                <a:highlight>
                  <a:srgbClr val="F1F5F9"/>
                </a:highlight>
                <a:latin typeface="JetBrains Mono"/>
                <a:ea typeface="Noto Sans Mono CJK JP"/>
              </a:rPr>
              <a:t>.docx</a:t>
            </a:r>
            <a:r>
              <a:rPr sz="1000" b="1" i="0" u="none">
                <a:solidFill>
                  <a:srgbClr val="4F46E5"/>
                </a:solidFill>
                <a:latin typeface="Inter"/>
                <a:ea typeface="Hiragino Sans"/>
              </a:rPr>
              <a:t>)</a:t>
            </a:r>
            <a:r>
              <a:rPr sz="1000" b="0" i="0" u="none">
                <a:solidFill>
                  <a:srgbClr val="334155"/>
                </a:solidFill>
                <a:latin typeface="Inter"/>
                <a:ea typeface="Hiragino Sans"/>
              </a:rPr>
              <a:t>:</a:t>
            </a:r>
          </a:p>
        </p:txBody>
      </p:sp>
      <p:sp>
        <p:nvSpPr>
          <p:cNvPr id="13" name="TextBox 12"/>
          <p:cNvSpPr txBox="1"/>
          <p:nvPr/>
        </p:nvSpPr>
        <p:spPr>
          <a:xfrm>
            <a:off x="546100" y="5455840"/>
            <a:ext cx="4898136" cy="565150"/>
          </a:xfrm>
          <a:prstGeom prst="rect">
            <a:avLst/>
          </a:prstGeom>
          <a:noFill/>
        </p:spPr>
        <p:txBody>
          <a:bodyPr wrap="square" lIns="0" rIns="0" tIns="0" bIns="0" anchor="t">
            <a:spAutoFit/>
          </a:bodyPr>
          <a:lstStyle/>
          <a:p>
            <a:pPr algn="l" marL="215900" indent="-215900">
              <a:lnSpc>
                <a:spcPct val="133000"/>
              </a:lnSpc>
              <a:tabLst>
                <a:tab pos="215900"/>
              </a:tabLst>
            </a:pPr>
            <a:r>
              <a:rPr sz="900" b="0" i="0" u="none">
                <a:solidFill>
                  <a:srgbClr val="4338CA"/>
                </a:solidFill>
                <a:latin typeface="JetBrains Mono"/>
                <a:ea typeface="Noto Sans Mono CJK JP"/>
              </a:rPr>
              <a:t>◦	</a:t>
            </a:r>
            <a:r>
              <a:rPr sz="900" b="0" i="0" u="none">
                <a:solidFill>
                  <a:srgbClr val="4338CA"/>
                </a:solidFill>
                <a:highlight>
                  <a:srgbClr val="F1F5F9"/>
                </a:highlight>
                <a:latin typeface="JetBrains Mono"/>
                <a:ea typeface="Noto Sans Mono CJK JP"/>
              </a:rPr>
              <a:t>drawlib build pdf --toc</a:t>
            </a:r>
            <a:r>
              <a:rPr sz="1000" b="0" i="0" u="none">
                <a:solidFill>
                  <a:srgbClr val="334155"/>
                </a:solidFill>
                <a:latin typeface="Inter"/>
                <a:ea typeface="Hiragino Sans"/>
              </a:rPr>
              <a:t> renders crisp vector A4 PDFs via headless Chromium, while </a:t>
            </a:r>
            <a:r>
              <a:rPr sz="900" b="0" i="0" u="none">
                <a:solidFill>
                  <a:srgbClr val="4338CA"/>
                </a:solidFill>
                <a:highlight>
                  <a:srgbClr val="F1F5F9"/>
                </a:highlight>
                <a:latin typeface="JetBrains Mono"/>
                <a:ea typeface="Noto Sans Mono CJK JP"/>
              </a:rPr>
              <a:t>drawlib build docx</a:t>
            </a:r>
            <a:r>
              <a:rPr sz="1000" b="0" i="0" u="none">
                <a:solidFill>
                  <a:srgbClr val="334155"/>
                </a:solidFill>
                <a:latin typeface="Inter"/>
                <a:ea typeface="Hiragino Sans"/>
              </a:rPr>
              <a:t> exports native editable MS Word documents.</a:t>
            </a:r>
          </a:p>
        </p:txBody>
      </p:sp>
      <p:pic>
        <p:nvPicPr>
          <p:cNvPr id="14" name="Picture 13" descr="doc_pdf_pipeline.png"/>
          <p:cNvPicPr>
            <a:picLocks noChangeAspect="1"/>
          </p:cNvPicPr>
          <p:nvPr/>
        </p:nvPicPr>
        <p:blipFill>
          <a:blip r:embed="rId3"/>
          <a:stretch>
            <a:fillRect/>
          </a:stretch>
        </p:blipFill>
        <p:spPr>
          <a:xfrm>
            <a:off x="5461000" y="889185"/>
            <a:ext cx="6223000" cy="5333629"/>
          </a:xfrm>
          <a:prstGeom prst="rect">
            <a:avLst/>
          </a:prstGeom>
        </p:spPr>
      </p:pic>
      <p:sp>
        <p:nvSpPr>
          <p:cNvPr id="15" name="TextBox 14"/>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6: Documentation &amp; Slide Engine — Single-Page Technical Docs &amp; Vector PDFs</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16:9 Widescreen Stage Architecture (</a:t>
            </a:r>
            <a:r>
              <a:rPr sz="2340" b="0" i="0" u="none">
                <a:solidFill>
                  <a:srgbClr val="4338CA"/>
                </a:solidFill>
                <a:highlight>
                  <a:srgbClr val="F1F5F9"/>
                </a:highlight>
                <a:latin typeface="JetBrains Mono"/>
                <a:ea typeface="Noto Sans Mono CJK JP"/>
              </a:rPr>
              <a:t>1920x1080</a:t>
            </a:r>
            <a:r>
              <a:rPr sz="2600" b="1" i="0" u="none">
                <a:solidFill>
                  <a:srgbClr val="1A73E8"/>
                </a:solidFill>
                <a:latin typeface="Inter"/>
                <a:ea typeface="Hiragino Sans"/>
              </a:rPr>
              <a:t>)</a:t>
            </a:r>
          </a:p>
        </p:txBody>
      </p:sp>
      <p:sp>
        <p:nvSpPr>
          <p:cNvPr id="4" name="TextBox 3"/>
          <p:cNvSpPr txBox="1"/>
          <p:nvPr/>
        </p:nvSpPr>
        <p:spPr>
          <a:xfrm>
            <a:off x="508000" y="889000"/>
            <a:ext cx="4937760" cy="561181"/>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Dual Coordinate Systems Working in Harmony</a:t>
            </a:r>
          </a:p>
        </p:txBody>
      </p:sp>
      <p:sp>
        <p:nvSpPr>
          <p:cNvPr id="5" name="TextBox 4"/>
          <p:cNvSpPr txBox="1"/>
          <p:nvPr/>
        </p:nvSpPr>
        <p:spPr>
          <a:xfrm>
            <a:off x="508000" y="1577181"/>
            <a:ext cx="4937760" cy="4064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Drawlib slides (</a:t>
            </a:r>
            <a:r>
              <a:rPr sz="900" b="0" i="0" u="none">
                <a:solidFill>
                  <a:srgbClr val="4338CA"/>
                </a:solidFill>
                <a:highlight>
                  <a:srgbClr val="F1F5F9"/>
                </a:highlight>
                <a:latin typeface="JetBrains Mono"/>
                <a:ea typeface="Noto Sans Mono CJK JP"/>
              </a:rPr>
              <a:t>drawlib init project slide</a:t>
            </a:r>
            <a:r>
              <a:rPr sz="1000" b="0" i="0" u="none">
                <a:solidFill>
                  <a:srgbClr val="334155"/>
                </a:solidFill>
                <a:latin typeface="Inter"/>
                <a:ea typeface="Hiragino Sans"/>
              </a:rPr>
              <a:t>) combine pixel-accurate stage containers with Cartesian vector canvases:</a:t>
            </a:r>
          </a:p>
        </p:txBody>
      </p:sp>
      <p:sp>
        <p:nvSpPr>
          <p:cNvPr id="6" name="TextBox 5"/>
          <p:cNvSpPr txBox="1"/>
          <p:nvPr/>
        </p:nvSpPr>
        <p:spPr>
          <a:xfrm>
            <a:off x="330200" y="2008981"/>
            <a:ext cx="5122672" cy="35560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1.	</a:t>
            </a:r>
            <a:r>
              <a:rPr sz="1000" b="1" i="0" u="none">
                <a:solidFill>
                  <a:srgbClr val="4F46E5"/>
                </a:solidFill>
                <a:latin typeface="Inter"/>
                <a:ea typeface="Hiragino Sans"/>
              </a:rPr>
              <a:t>Slide Stage (</a:t>
            </a:r>
            <a:r>
              <a:rPr sz="900" b="0" i="0" u="none">
                <a:solidFill>
                  <a:srgbClr val="4338CA"/>
                </a:solidFill>
                <a:highlight>
                  <a:srgbClr val="F1F5F9"/>
                </a:highlight>
                <a:latin typeface="JetBrains Mono"/>
                <a:ea typeface="Noto Sans Mono CJK JP"/>
              </a:rPr>
              <a:t>::: block xy=(x, y) width=W height=H</a:t>
            </a:r>
            <a:r>
              <a:rPr sz="1000" b="1" i="0" u="none">
                <a:solidFill>
                  <a:srgbClr val="4F46E5"/>
                </a:solidFill>
                <a:latin typeface="Inter"/>
                <a:ea typeface="Hiragino Sans"/>
              </a:rPr>
              <a:t>) — Top-Left </a:t>
            </a:r>
            <a:r>
              <a:rPr sz="900" b="0" i="0" u="none">
                <a:solidFill>
                  <a:srgbClr val="4338CA"/>
                </a:solidFill>
                <a:highlight>
                  <a:srgbClr val="F1F5F9"/>
                </a:highlight>
                <a:latin typeface="JetBrains Mono"/>
                <a:ea typeface="Noto Sans Mono CJK JP"/>
              </a:rPr>
              <a:t>(0, 0)</a:t>
            </a:r>
            <a:r>
              <a:rPr sz="1000" b="0" i="0" u="none">
                <a:solidFill>
                  <a:srgbClr val="334155"/>
                </a:solidFill>
                <a:latin typeface="Inter"/>
                <a:ea typeface="Hiragino Sans"/>
              </a:rPr>
              <a:t>:</a:t>
            </a:r>
          </a:p>
        </p:txBody>
      </p:sp>
      <p:sp>
        <p:nvSpPr>
          <p:cNvPr id="7" name="TextBox 6"/>
          <p:cNvSpPr txBox="1"/>
          <p:nvPr/>
        </p:nvSpPr>
        <p:spPr>
          <a:xfrm>
            <a:off x="546100" y="2415381"/>
            <a:ext cx="4898136" cy="35560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334155"/>
                </a:solidFill>
                <a:latin typeface="Inter"/>
                <a:ea typeface="Hiragino Sans"/>
              </a:rPr>
              <a:t>◦	</a:t>
            </a:r>
            <a:r>
              <a:rPr sz="1000" b="0" i="0" u="none">
                <a:solidFill>
                  <a:srgbClr val="334155"/>
                </a:solidFill>
                <a:latin typeface="Inter"/>
                <a:ea typeface="Hiragino Sans"/>
              </a:rPr>
              <a:t>Fixed </a:t>
            </a:r>
            <a:r>
              <a:rPr sz="1000" b="1" i="0" u="none">
                <a:solidFill>
                  <a:srgbClr val="4F46E5"/>
                </a:solidFill>
                <a:latin typeface="Inter"/>
                <a:ea typeface="Hiragino Sans"/>
              </a:rPr>
              <a:t>1920 × 1080</a:t>
            </a:r>
            <a:r>
              <a:rPr sz="1000" b="0" i="0" u="none">
                <a:solidFill>
                  <a:srgbClr val="334155"/>
                </a:solidFill>
                <a:latin typeface="Inter"/>
                <a:ea typeface="Hiragino Sans"/>
              </a:rPr>
              <a:t> pixel widescreen stage (automatically scaled to fit any browser window or projector).</a:t>
            </a:r>
          </a:p>
        </p:txBody>
      </p:sp>
      <p:sp>
        <p:nvSpPr>
          <p:cNvPr id="8" name="TextBox 7"/>
          <p:cNvSpPr txBox="1"/>
          <p:nvPr/>
        </p:nvSpPr>
        <p:spPr>
          <a:xfrm>
            <a:off x="546100" y="2904331"/>
            <a:ext cx="4898136" cy="3746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334155"/>
                </a:solidFill>
                <a:latin typeface="Inter"/>
                <a:ea typeface="Hiragino Sans"/>
              </a:rPr>
              <a:t>◦	</a:t>
            </a:r>
            <a:r>
              <a:rPr sz="1000" b="0" i="0" u="none">
                <a:solidFill>
                  <a:srgbClr val="334155"/>
                </a:solidFill>
                <a:latin typeface="Inter"/>
                <a:ea typeface="Hiragino Sans"/>
              </a:rPr>
              <a:t>Supports hierarchical chapter folders (</a:t>
            </a:r>
            <a:r>
              <a:rPr sz="900" b="0" i="0" u="none">
                <a:solidFill>
                  <a:srgbClr val="4338CA"/>
                </a:solidFill>
                <a:highlight>
                  <a:srgbClr val="F1F5F9"/>
                </a:highlight>
                <a:latin typeface="JetBrains Mono"/>
                <a:ea typeface="Noto Sans Mono CJK JP"/>
              </a:rPr>
              <a:t>00_opening/</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01_why_drawlib/</a:t>
            </a:r>
            <a:r>
              <a:rPr sz="1000" b="0" i="0" u="none">
                <a:solidFill>
                  <a:srgbClr val="334155"/>
                </a:solidFill>
                <a:latin typeface="Inter"/>
                <a:ea typeface="Hiragino Sans"/>
              </a:rPr>
              <a:t>, ...) sorted alphabetically.</a:t>
            </a:r>
          </a:p>
        </p:txBody>
      </p:sp>
      <p:sp>
        <p:nvSpPr>
          <p:cNvPr id="9" name="TextBox 8"/>
          <p:cNvSpPr txBox="1"/>
          <p:nvPr/>
        </p:nvSpPr>
        <p:spPr>
          <a:xfrm>
            <a:off x="330200" y="3444081"/>
            <a:ext cx="5122672" cy="1587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2.	</a:t>
            </a:r>
            <a:r>
              <a:rPr sz="1000" b="1" i="0" u="none">
                <a:solidFill>
                  <a:srgbClr val="4F46E5"/>
                </a:solidFill>
                <a:latin typeface="Inter"/>
                <a:ea typeface="Hiragino Sans"/>
              </a:rPr>
              <a:t>Drawlib Canvas (</a:t>
            </a:r>
            <a:r>
              <a:rPr sz="900" b="0" i="0" u="none">
                <a:solidFill>
                  <a:srgbClr val="4338CA"/>
                </a:solidFill>
                <a:highlight>
                  <a:srgbClr val="F1F5F9"/>
                </a:highlight>
                <a:latin typeface="JetBrains Mono"/>
                <a:ea typeface="Noto Sans Mono CJK JP"/>
              </a:rPr>
              <a:t>setup(width=W, height=H)</a:t>
            </a:r>
            <a:r>
              <a:rPr sz="1000" b="1" i="0" u="none">
                <a:solidFill>
                  <a:srgbClr val="4F46E5"/>
                </a:solidFill>
                <a:latin typeface="Inter"/>
                <a:ea typeface="Hiragino Sans"/>
              </a:rPr>
              <a:t>) — Bottom-Left </a:t>
            </a:r>
            <a:r>
              <a:rPr sz="900" b="0" i="0" u="none">
                <a:solidFill>
                  <a:srgbClr val="4338CA"/>
                </a:solidFill>
                <a:highlight>
                  <a:srgbClr val="F1F5F9"/>
                </a:highlight>
                <a:latin typeface="JetBrains Mono"/>
                <a:ea typeface="Noto Sans Mono CJK JP"/>
              </a:rPr>
              <a:t>(0, 0)</a:t>
            </a:r>
            <a:r>
              <a:rPr sz="1000" b="0" i="0" u="none">
                <a:solidFill>
                  <a:srgbClr val="334155"/>
                </a:solidFill>
                <a:latin typeface="Inter"/>
                <a:ea typeface="Hiragino Sans"/>
              </a:rPr>
              <a:t>:</a:t>
            </a:r>
          </a:p>
        </p:txBody>
      </p:sp>
      <p:sp>
        <p:nvSpPr>
          <p:cNvPr id="10" name="TextBox 9"/>
          <p:cNvSpPr txBox="1"/>
          <p:nvPr/>
        </p:nvSpPr>
        <p:spPr>
          <a:xfrm>
            <a:off x="546100" y="3640931"/>
            <a:ext cx="4898136" cy="3746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334155"/>
                </a:solidFill>
                <a:latin typeface="Inter"/>
                <a:ea typeface="Hiragino Sans"/>
              </a:rPr>
              <a:t>◦	</a:t>
            </a:r>
            <a:r>
              <a:rPr sz="1000" b="0" i="0" u="none">
                <a:solidFill>
                  <a:srgbClr val="334155"/>
                </a:solidFill>
                <a:latin typeface="Inter"/>
                <a:ea typeface="Hiragino Sans"/>
              </a:rPr>
              <a:t>Inside any </a:t>
            </a:r>
            <a:r>
              <a:rPr sz="900" b="0" i="0" u="none">
                <a:solidFill>
                  <a:srgbClr val="4338CA"/>
                </a:solidFill>
                <a:highlight>
                  <a:srgbClr val="F1F5F9"/>
                </a:highlight>
                <a:latin typeface="JetBrains Mono"/>
                <a:ea typeface="Noto Sans Mono CJK JP"/>
              </a:rPr>
              <a:t>```drawlib</a:t>
            </a:r>
            <a:r>
              <a:rPr sz="1000" b="0" i="0" u="none">
                <a:solidFill>
                  <a:srgbClr val="334155"/>
                </a:solidFill>
                <a:latin typeface="Inter"/>
                <a:ea typeface="Hiragino Sans"/>
              </a:rPr>
              <a:t> block, coordinates use standard Cartesian geometry where </a:t>
            </a:r>
            <a:r>
              <a:rPr sz="900" b="0" i="0" u="none">
                <a:solidFill>
                  <a:srgbClr val="4338CA"/>
                </a:solidFill>
                <a:highlight>
                  <a:srgbClr val="F1F5F9"/>
                </a:highlight>
                <a:latin typeface="JetBrains Mono"/>
                <a:ea typeface="Noto Sans Mono CJK JP"/>
              </a:rPr>
              <a:t>(0, 0)</a:t>
            </a:r>
            <a:r>
              <a:rPr sz="1000" b="0" i="0" u="none">
                <a:solidFill>
                  <a:srgbClr val="334155"/>
                </a:solidFill>
                <a:latin typeface="Inter"/>
                <a:ea typeface="Hiragino Sans"/>
              </a:rPr>
              <a:t> is the bottom-left corner.</a:t>
            </a:r>
          </a:p>
        </p:txBody>
      </p:sp>
      <p:sp>
        <p:nvSpPr>
          <p:cNvPr id="11" name="TextBox 10"/>
          <p:cNvSpPr txBox="1"/>
          <p:nvPr/>
        </p:nvSpPr>
        <p:spPr>
          <a:xfrm>
            <a:off x="508000" y="4307681"/>
            <a:ext cx="493776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Golden Aspect-Ratio Rule</a:t>
            </a:r>
          </a:p>
        </p:txBody>
      </p:sp>
      <p:sp>
        <p:nvSpPr>
          <p:cNvPr id="12" name="TextBox 11"/>
          <p:cNvSpPr txBox="1"/>
          <p:nvPr/>
        </p:nvSpPr>
        <p:spPr>
          <a:xfrm>
            <a:off x="508000" y="4599781"/>
            <a:ext cx="4937760" cy="6096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Keep </a:t>
            </a:r>
            <a:r>
              <a:rPr sz="900" b="0" i="0" u="none">
                <a:solidFill>
                  <a:srgbClr val="4338CA"/>
                </a:solidFill>
                <a:highlight>
                  <a:srgbClr val="F1F5F9"/>
                </a:highlight>
                <a:latin typeface="JetBrains Mono"/>
                <a:ea typeface="Noto Sans Mono CJK JP"/>
              </a:rPr>
              <a:t>setup(width=W, height=H)</a:t>
            </a:r>
            <a:r>
              <a:rPr sz="1000" b="0" i="0" u="none">
                <a:solidFill>
                  <a:srgbClr val="334155"/>
                </a:solidFill>
                <a:latin typeface="Inter"/>
                <a:ea typeface="Hiragino Sans"/>
              </a:rPr>
              <a:t> proportional to the enclosing </a:t>
            </a:r>
            <a:r>
              <a:rPr sz="900" b="0" i="0" u="none">
                <a:solidFill>
                  <a:srgbClr val="4338CA"/>
                </a:solidFill>
                <a:highlight>
                  <a:srgbClr val="F1F5F9"/>
                </a:highlight>
                <a:latin typeface="JetBrains Mono"/>
                <a:ea typeface="Noto Sans Mono CJK JP"/>
              </a:rPr>
              <a:t>::: block</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width</a:t>
            </a:r>
            <a:r>
              <a:rPr sz="1000" b="0" i="0" u="none">
                <a:solidFill>
                  <a:srgbClr val="334155"/>
                </a:solidFill>
                <a:latin typeface="Inter"/>
                <a:ea typeface="Hiragino Sans"/>
              </a:rPr>
              <a:t> and </a:t>
            </a:r>
            <a:r>
              <a:rPr sz="900" b="0" i="0" u="none">
                <a:solidFill>
                  <a:srgbClr val="4338CA"/>
                </a:solidFill>
                <a:highlight>
                  <a:srgbClr val="F1F5F9"/>
                </a:highlight>
                <a:latin typeface="JetBrains Mono"/>
                <a:ea typeface="Noto Sans Mono CJK JP"/>
              </a:rPr>
              <a:t>height</a:t>
            </a:r>
            <a:r>
              <a:rPr sz="1000" b="0" i="0" u="none">
                <a:solidFill>
                  <a:srgbClr val="334155"/>
                </a:solidFill>
                <a:latin typeface="Inter"/>
                <a:ea typeface="Hiragino Sans"/>
              </a:rPr>
              <a:t> (typically </a:t>
            </a:r>
            <a:r>
              <a:rPr sz="900" b="0" i="0" u="none">
                <a:solidFill>
                  <a:srgbClr val="4338CA"/>
                </a:solidFill>
                <a:highlight>
                  <a:srgbClr val="F1F5F9"/>
                </a:highlight>
                <a:latin typeface="JetBrains Mono"/>
                <a:ea typeface="Noto Sans Mono CJK JP"/>
              </a:rPr>
              <a:t>width / 10, height / 10</a:t>
            </a:r>
            <a:r>
              <a:rPr sz="1000" b="0" i="0" u="none">
                <a:solidFill>
                  <a:srgbClr val="334155"/>
                </a:solidFill>
                <a:latin typeface="Inter"/>
                <a:ea typeface="Hiragino Sans"/>
              </a:rPr>
              <a:t>) so inline SVGs fill their containers with zero letterboxing:</a:t>
            </a:r>
          </a:p>
        </p:txBody>
      </p:sp>
      <p:sp>
        <p:nvSpPr>
          <p:cNvPr id="13" name="TextBox 12"/>
          <p:cNvSpPr txBox="1"/>
          <p:nvPr/>
        </p:nvSpPr>
        <p:spPr>
          <a:xfrm>
            <a:off x="546100" y="5228431"/>
            <a:ext cx="4898136" cy="374650"/>
          </a:xfrm>
          <a:prstGeom prst="rect">
            <a:avLst/>
          </a:prstGeom>
          <a:noFill/>
        </p:spPr>
        <p:txBody>
          <a:bodyPr wrap="square" lIns="0" rIns="0" tIns="0" bIns="0" anchor="t">
            <a:spAutoFit/>
          </a:bodyPr>
          <a:lstStyle/>
          <a:p>
            <a:pPr algn="l" marL="215900" indent="-215900">
              <a:lnSpc>
                <a:spcPct val="133000"/>
              </a:lnSpc>
              <a:tabLst>
                <a:tab pos="215900"/>
              </a:tabLst>
            </a:pPr>
            <a:r>
              <a:rPr sz="900" b="0" i="0" u="none">
                <a:solidFill>
                  <a:srgbClr val="4338CA"/>
                </a:solidFill>
                <a:latin typeface="JetBrains Mono"/>
                <a:ea typeface="Noto Sans Mono CJK JP"/>
              </a:rPr>
              <a:t>•	</a:t>
            </a:r>
            <a:r>
              <a:rPr sz="900" b="0" i="0" u="none">
                <a:solidFill>
                  <a:srgbClr val="4338CA"/>
                </a:solidFill>
                <a:highlight>
                  <a:srgbClr val="F1F5F9"/>
                </a:highlight>
                <a:latin typeface="JetBrains Mono"/>
                <a:ea typeface="Noto Sans Mono CJK JP"/>
              </a:rPr>
              <a:t>::: block xy=(860, 140) width=980 height=840</a:t>
            </a:r>
            <a:r>
              <a:rPr sz="1000" b="0" i="0" u="none">
                <a:solidFill>
                  <a:srgbClr val="334155"/>
                </a:solidFill>
                <a:latin typeface="Inter"/>
                <a:ea typeface="Hiragino Sans"/>
              </a:rPr>
              <a:t> → </a:t>
            </a:r>
            <a:r>
              <a:rPr sz="900" b="0" i="0" u="none">
                <a:solidFill>
                  <a:srgbClr val="4338CA"/>
                </a:solidFill>
                <a:highlight>
                  <a:srgbClr val="F1F5F9"/>
                </a:highlight>
                <a:latin typeface="JetBrains Mono"/>
                <a:ea typeface="Noto Sans Mono CJK JP"/>
              </a:rPr>
              <a:t>setup(width=98, height=84)</a:t>
            </a:r>
          </a:p>
        </p:txBody>
      </p:sp>
      <p:sp>
        <p:nvSpPr>
          <p:cNvPr id="14" name="TextBox 13"/>
          <p:cNvSpPr txBox="1"/>
          <p:nvPr/>
        </p:nvSpPr>
        <p:spPr>
          <a:xfrm>
            <a:off x="546100" y="5723731"/>
            <a:ext cx="4898136" cy="374650"/>
          </a:xfrm>
          <a:prstGeom prst="rect">
            <a:avLst/>
          </a:prstGeom>
          <a:noFill/>
        </p:spPr>
        <p:txBody>
          <a:bodyPr wrap="square" lIns="0" rIns="0" tIns="0" bIns="0" anchor="t">
            <a:spAutoFit/>
          </a:bodyPr>
          <a:lstStyle/>
          <a:p>
            <a:pPr algn="l" marL="215900" indent="-215900">
              <a:lnSpc>
                <a:spcPct val="133000"/>
              </a:lnSpc>
              <a:tabLst>
                <a:tab pos="215900"/>
              </a:tabLst>
            </a:pPr>
            <a:r>
              <a:rPr sz="900" b="0" i="0" u="none">
                <a:solidFill>
                  <a:srgbClr val="4338CA"/>
                </a:solidFill>
                <a:latin typeface="JetBrains Mono"/>
                <a:ea typeface="Noto Sans Mono CJK JP"/>
              </a:rPr>
              <a:t>•	</a:t>
            </a:r>
            <a:r>
              <a:rPr sz="900" b="0" i="0" u="none">
                <a:solidFill>
                  <a:srgbClr val="4338CA"/>
                </a:solidFill>
                <a:highlight>
                  <a:srgbClr val="F1F5F9"/>
                </a:highlight>
                <a:latin typeface="JetBrains Mono"/>
                <a:ea typeface="Noto Sans Mono CJK JP"/>
              </a:rPr>
              <a:t>::: block xy=(0, 0) width=1920 height=1080</a:t>
            </a:r>
            <a:r>
              <a:rPr sz="1000" b="0" i="0" u="none">
                <a:solidFill>
                  <a:srgbClr val="334155"/>
                </a:solidFill>
                <a:latin typeface="Inter"/>
                <a:ea typeface="Hiragino Sans"/>
              </a:rPr>
              <a:t> → </a:t>
            </a:r>
            <a:r>
              <a:rPr sz="900" b="0" i="0" u="none">
                <a:solidFill>
                  <a:srgbClr val="4338CA"/>
                </a:solidFill>
                <a:highlight>
                  <a:srgbClr val="F1F5F9"/>
                </a:highlight>
                <a:latin typeface="JetBrains Mono"/>
                <a:ea typeface="Noto Sans Mono CJK JP"/>
              </a:rPr>
              <a:t>setup(width=192, height=108)</a:t>
            </a:r>
          </a:p>
        </p:txBody>
      </p:sp>
      <p:pic>
        <p:nvPicPr>
          <p:cNvPr id="15" name="Picture 14" descr="slide_stage_blueprint.png"/>
          <p:cNvPicPr>
            <a:picLocks noChangeAspect="1"/>
          </p:cNvPicPr>
          <p:nvPr/>
        </p:nvPicPr>
        <p:blipFill>
          <a:blip r:embed="rId3"/>
          <a:stretch>
            <a:fillRect/>
          </a:stretch>
        </p:blipFill>
        <p:spPr>
          <a:xfrm>
            <a:off x="5461000" y="889185"/>
            <a:ext cx="6223000" cy="5333629"/>
          </a:xfrm>
          <a:prstGeom prst="rect">
            <a:avLst/>
          </a:prstGeom>
        </p:spPr>
      </p:pic>
      <p:sp>
        <p:nvSpPr>
          <p:cNvPr id="16" name="TextBox 15"/>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6: Documentation &amp; Slide Engine — 16:9 Widescreen Stage Architecture</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spatial_freedom.png"/>
          <p:cNvPicPr>
            <a:picLocks noChangeAspect="1"/>
          </p:cNvPicPr>
          <p:nvPr/>
        </p:nvPicPr>
        <p:blipFill>
          <a:blip r:embed="rId2"/>
          <a:stretch>
            <a:fillRect/>
          </a:stretch>
        </p:blipFill>
        <p:spPr>
          <a:xfrm>
            <a:off x="5842000" y="0"/>
            <a:ext cx="6350000" cy="6858000"/>
          </a:xfrm>
          <a:prstGeom prst="rect">
            <a:avLst/>
          </a:prstGeom>
        </p:spPr>
      </p:pic>
      <p:sp>
        <p:nvSpPr>
          <p:cNvPr id="3" name="TextBox 2"/>
          <p:cNvSpPr txBox="1"/>
          <p:nvPr/>
        </p:nvSpPr>
        <p:spPr>
          <a:xfrm>
            <a:off x="508000" y="254000"/>
            <a:ext cx="5334000" cy="79236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Spatial Freedom: Full-Bleed &amp; Z-Index Layering</a:t>
            </a:r>
          </a:p>
        </p:txBody>
      </p:sp>
      <p:sp>
        <p:nvSpPr>
          <p:cNvPr id="4" name="Rounded Rectangle 3"/>
          <p:cNvSpPr/>
          <p:nvPr/>
        </p:nvSpPr>
        <p:spPr>
          <a:xfrm>
            <a:off x="508000" y="1702990"/>
            <a:ext cx="4826000" cy="895350"/>
          </a:xfrm>
          <a:prstGeom prst="roundRect">
            <a:avLst>
              <a:gd name="adj" fmla="val 5673"/>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1937940"/>
            <a:ext cx="4559300" cy="425450"/>
          </a:xfrm>
          <a:prstGeom prst="roundRect">
            <a:avLst>
              <a:gd name="adj" fmla="val 11940"/>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506984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Breaking Free from Rigid Slide Templates</a:t>
            </a:r>
          </a:p>
        </p:txBody>
      </p:sp>
      <p:sp>
        <p:nvSpPr>
          <p:cNvPr id="7" name="TextBox 6"/>
          <p:cNvSpPr txBox="1"/>
          <p:nvPr/>
        </p:nvSpPr>
        <p:spPr>
          <a:xfrm>
            <a:off x="508000" y="1296590"/>
            <a:ext cx="5069840" cy="4064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Traditional Markdown-to-slide tools lock you into centered bullet lists. Drawlib gives you </a:t>
            </a:r>
            <a:r>
              <a:rPr sz="1000" b="1" i="0" u="none">
                <a:solidFill>
                  <a:srgbClr val="334155"/>
                </a:solidFill>
                <a:latin typeface="Inter"/>
                <a:ea typeface="Hiragino Sans"/>
              </a:rPr>
              <a:t>absolute pixel coordinates</a:t>
            </a:r>
            <a:r>
              <a:rPr sz="1000" b="0" i="0" u="none">
                <a:solidFill>
                  <a:srgbClr val="334155"/>
                </a:solidFill>
                <a:latin typeface="Inter"/>
                <a:ea typeface="Hiragino Sans"/>
              </a:rPr>
              <a:t> plus </a:t>
            </a:r>
            <a:r>
              <a:rPr sz="900" b="0" i="0" u="none">
                <a:solidFill>
                  <a:srgbClr val="4338CA"/>
                </a:solidFill>
                <a:highlight>
                  <a:srgbClr val="F1F5F9"/>
                </a:highlight>
                <a:latin typeface="JetBrains Mono"/>
                <a:ea typeface="Noto Sans Mono CJK JP"/>
              </a:rPr>
              <a:t>z_index=&lt;layer&gt;</a:t>
            </a:r>
            <a:r>
              <a:rPr sz="1000" b="0" i="0" u="none">
                <a:solidFill>
                  <a:srgbClr val="334155"/>
                </a:solidFill>
                <a:latin typeface="Inter"/>
                <a:ea typeface="Hiragino Sans"/>
              </a:rPr>
              <a:t> stacking:</a:t>
            </a:r>
          </a:p>
        </p:txBody>
      </p:sp>
      <p:sp>
        <p:nvSpPr>
          <p:cNvPr id="8" name="TextBox 7"/>
          <p:cNvSpPr txBox="1"/>
          <p:nvPr/>
        </p:nvSpPr>
        <p:spPr>
          <a:xfrm>
            <a:off x="800100" y="2045890"/>
            <a:ext cx="4572508" cy="209550"/>
          </a:xfrm>
          <a:prstGeom prst="rect">
            <a:avLst/>
          </a:prstGeom>
          <a:noFill/>
        </p:spPr>
        <p:txBody>
          <a:bodyPr wrap="square" lIns="0" rIns="0" tIns="0" bIns="0" anchor="t">
            <a:spAutoFit/>
          </a:bodyPr>
          <a:lstStyle/>
          <a:p>
            <a:pPr algn="l">
              <a:lnSpc>
                <a:spcPct val="125000"/>
              </a:lnSpc>
            </a:pPr>
            <a:r>
              <a:rPr sz="1100" b="0" i="0" u="none">
                <a:solidFill>
                  <a:srgbClr val="24292E"/>
                </a:solidFill>
                <a:latin typeface="JetBrains Mono"/>
                <a:ea typeface="Noto Sans Mono CJK JP"/>
              </a:rPr>
              <a:t>&lt;!-- Layer 1: Right-half full-bleed diagram (Y: 0..1080) --&gt;</a:t>
            </a:r>
          </a:p>
        </p:txBody>
      </p:sp>
      <p:sp>
        <p:nvSpPr>
          <p:cNvPr id="9" name="TextBox 8"/>
          <p:cNvSpPr txBox="1"/>
          <p:nvPr/>
        </p:nvSpPr>
        <p:spPr>
          <a:xfrm>
            <a:off x="508000" y="6413500"/>
            <a:ext cx="533400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6: Documentation &amp; Slide Engine — Spatial Freedom &amp; Z-Index Layering</a:t>
            </a:r>
          </a:p>
        </p:txBody>
      </p:sp>
      <p:sp>
        <p:nvSpPr>
          <p:cNvPr id="10" name="TextBox 9"/>
          <p:cNvSpPr txBox="1"/>
          <p:nvPr/>
        </p:nvSpPr>
        <p:spPr>
          <a:xfrm>
            <a:off x="4953000" y="4826000"/>
            <a:ext cx="3088640" cy="528240"/>
          </a:xfrm>
          <a:prstGeom prst="rect">
            <a:avLst/>
          </a:prstGeom>
          <a:noFill/>
        </p:spPr>
        <p:txBody>
          <a:bodyPr wrap="square" lIns="0" rIns="0" tIns="0" bIns="0" anchor="t">
            <a:spAutoFit/>
          </a:bodyPr>
          <a:lstStyle/>
          <a:p>
            <a:pPr algn="l">
              <a:lnSpc>
                <a:spcPct val="133000"/>
              </a:lnSpc>
            </a:pPr>
            <a:r>
              <a:rPr sz="1300" b="1" i="0" u="none">
                <a:solidFill>
                  <a:srgbClr val="334155"/>
                </a:solidFill>
                <a:latin typeface="Inter"/>
                <a:ea typeface="Hiragino Sans"/>
              </a:rPr>
              <a:t>Floating Callout (</a:t>
            </a:r>
            <a:r>
              <a:rPr sz="1170" b="0" i="0" u="none">
                <a:solidFill>
                  <a:srgbClr val="4338CA"/>
                </a:solidFill>
                <a:highlight>
                  <a:srgbClr val="F1F5F9"/>
                </a:highlight>
                <a:latin typeface="JetBrains Mono"/>
                <a:ea typeface="Noto Sans Mono CJK JP"/>
              </a:rPr>
              <a:t>::: block ... z_index=15</a:t>
            </a:r>
            <a:r>
              <a:rPr sz="1300" b="1" i="0" u="none">
                <a:solidFill>
                  <a:srgbClr val="334155"/>
                </a:solidFill>
                <a:latin typeface="Inter"/>
                <a:ea typeface="Hiragino Sans"/>
              </a:rPr>
              <a:t>)</a:t>
            </a:r>
          </a:p>
        </p:txBody>
      </p:sp>
      <p:sp>
        <p:nvSpPr>
          <p:cNvPr id="11" name="Rounded Rectangle 10"/>
          <p:cNvSpPr/>
          <p:nvPr/>
        </p:nvSpPr>
        <p:spPr>
          <a:xfrm>
            <a:off x="4826000" y="4699000"/>
            <a:ext cx="3302000" cy="1047750"/>
          </a:xfrm>
          <a:prstGeom prst="roundRect">
            <a:avLst>
              <a:gd name="adj" fmla="val 9696"/>
            </a:avLst>
          </a:prstGeom>
          <a:solidFill>
            <a:srgbClr val="0F172A">
              <a:alpha val="94000"/>
            </a:srgbClr>
          </a:solidFill>
          <a:ln w="12700">
            <a:solidFill>
              <a:srgbClr val="6366F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003800" y="4838700"/>
            <a:ext cx="3115056" cy="302220"/>
          </a:xfrm>
          <a:prstGeom prst="rect">
            <a:avLst/>
          </a:prstGeom>
          <a:noFill/>
        </p:spPr>
        <p:txBody>
          <a:bodyPr wrap="square" lIns="0" rIns="0" tIns="0" bIns="0" anchor="t">
            <a:spAutoFit/>
          </a:bodyPr>
          <a:lstStyle/>
          <a:p>
            <a:pPr algn="l">
              <a:lnSpc>
                <a:spcPct val="117000"/>
              </a:lnSpc>
            </a:pPr>
            <a:r>
              <a:rPr sz="850" b="1" i="0" u="none">
                <a:solidFill>
                  <a:srgbClr val="F8FAFC"/>
                </a:solidFill>
                <a:latin typeface="Inter"/>
                <a:ea typeface="Hiragino Sans"/>
              </a:rPr>
              <a:t>Live Floating Overlay (</a:t>
            </a:r>
            <a:r>
              <a:rPr sz="765" b="0" i="0" u="none">
                <a:solidFill>
                  <a:srgbClr val="4338CA"/>
                </a:solidFill>
                <a:highlight>
                  <a:srgbClr val="F1F5F9"/>
                </a:highlight>
                <a:latin typeface="JetBrains Mono"/>
                <a:ea typeface="Noto Sans Mono CJK JP"/>
              </a:rPr>
              <a:t>::: block xy=(760, 740) width=520 height=165 z_index=15</a:t>
            </a:r>
            <a:r>
              <a:rPr sz="850" b="1" i="0" u="none">
                <a:solidFill>
                  <a:srgbClr val="F8FAFC"/>
                </a:solidFill>
                <a:latin typeface="Inter"/>
                <a:ea typeface="Hiragino Sans"/>
              </a:rPr>
              <a:t>)</a:t>
            </a:r>
          </a:p>
        </p:txBody>
      </p:sp>
      <p:sp>
        <p:nvSpPr>
          <p:cNvPr id="13" name="TextBox 12"/>
          <p:cNvSpPr txBox="1"/>
          <p:nvPr/>
        </p:nvSpPr>
        <p:spPr>
          <a:xfrm>
            <a:off x="5041900" y="5198070"/>
            <a:ext cx="3075432" cy="309860"/>
          </a:xfrm>
          <a:prstGeom prst="rect">
            <a:avLst/>
          </a:prstGeom>
          <a:noFill/>
        </p:spPr>
        <p:txBody>
          <a:bodyPr wrap="square" lIns="0" rIns="0" tIns="0" bIns="0" anchor="t">
            <a:spAutoFit/>
          </a:bodyPr>
          <a:lstStyle/>
          <a:p>
            <a:pPr algn="l" marL="215900" indent="-215900">
              <a:lnSpc>
                <a:spcPct val="117000"/>
              </a:lnSpc>
              <a:tabLst>
                <a:tab pos="215900"/>
              </a:tabLst>
            </a:pPr>
            <a:r>
              <a:rPr sz="850" b="0" i="0" u="none">
                <a:solidFill>
                  <a:srgbClr val="F8FAFC"/>
                </a:solidFill>
                <a:latin typeface="Inter"/>
                <a:ea typeface="Hiragino Sans"/>
              </a:rPr>
              <a:t>•	</a:t>
            </a:r>
            <a:r>
              <a:rPr sz="850" b="0" i="0" u="none">
                <a:solidFill>
                  <a:srgbClr val="F8FAFC"/>
                </a:solidFill>
                <a:latin typeface="Inter"/>
                <a:ea typeface="Hiragino Sans"/>
              </a:rPr>
              <a:t>Bridges the left Markdown column (</a:t>
            </a:r>
            <a:r>
              <a:rPr sz="765" b="0" i="0" u="none">
                <a:solidFill>
                  <a:srgbClr val="4338CA"/>
                </a:solidFill>
                <a:highlight>
                  <a:srgbClr val="F1F5F9"/>
                </a:highlight>
                <a:latin typeface="JetBrains Mono"/>
                <a:ea typeface="Noto Sans Mono CJK JP"/>
              </a:rPr>
              <a:t>X: 80..840</a:t>
            </a:r>
            <a:r>
              <a:rPr sz="850" b="0" i="0" u="none">
                <a:solidFill>
                  <a:srgbClr val="F8FAFC"/>
                </a:solidFill>
                <a:latin typeface="Inter"/>
                <a:ea typeface="Hiragino Sans"/>
              </a:rPr>
              <a:t>) and right full-bleed SVG (</a:t>
            </a:r>
            <a:r>
              <a:rPr sz="765" b="0" i="0" u="none">
                <a:solidFill>
                  <a:srgbClr val="4338CA"/>
                </a:solidFill>
                <a:highlight>
                  <a:srgbClr val="F1F5F9"/>
                </a:highlight>
                <a:latin typeface="JetBrains Mono"/>
                <a:ea typeface="Noto Sans Mono CJK JP"/>
              </a:rPr>
              <a:t>X: 920..1920</a:t>
            </a:r>
            <a:r>
              <a:rPr sz="850" b="0" i="0" u="none">
                <a:solidFill>
                  <a:srgbClr val="F8FAFC"/>
                </a:solidFill>
                <a:latin typeface="Inter"/>
                <a:ea typeface="Hiragino Sans"/>
              </a:rPr>
              <a:t>).</a:t>
            </a:r>
          </a:p>
        </p:txBody>
      </p:sp>
      <p:sp>
        <p:nvSpPr>
          <p:cNvPr id="14" name="TextBox 13"/>
          <p:cNvSpPr txBox="1"/>
          <p:nvPr/>
        </p:nvSpPr>
        <p:spPr>
          <a:xfrm>
            <a:off x="5041900" y="5538390"/>
            <a:ext cx="3075432" cy="290810"/>
          </a:xfrm>
          <a:prstGeom prst="rect">
            <a:avLst/>
          </a:prstGeom>
          <a:noFill/>
        </p:spPr>
        <p:txBody>
          <a:bodyPr wrap="square" lIns="0" rIns="0" tIns="0" bIns="0" anchor="t">
            <a:spAutoFit/>
          </a:bodyPr>
          <a:lstStyle/>
          <a:p>
            <a:pPr algn="l" marL="215900" indent="-215900">
              <a:lnSpc>
                <a:spcPct val="117000"/>
              </a:lnSpc>
              <a:tabLst>
                <a:tab pos="215900"/>
              </a:tabLst>
            </a:pPr>
            <a:r>
              <a:rPr sz="850" b="0" i="0" u="none">
                <a:solidFill>
                  <a:srgbClr val="F8FAFC"/>
                </a:solidFill>
                <a:latin typeface="Inter"/>
                <a:ea typeface="Hiragino Sans"/>
              </a:rPr>
              <a:t>•	</a:t>
            </a:r>
            <a:r>
              <a:rPr sz="850" b="0" i="0" u="none">
                <a:solidFill>
                  <a:srgbClr val="F8FAFC"/>
                </a:solidFill>
                <a:latin typeface="Inter"/>
                <a:ea typeface="Hiragino Sans"/>
              </a:rPr>
              <a:t>Styled with inline CSS (</a:t>
            </a:r>
            <a:r>
              <a:rPr sz="765" b="0" i="0" u="none">
                <a:solidFill>
                  <a:srgbClr val="4338CA"/>
                </a:solidFill>
                <a:highlight>
                  <a:srgbClr val="F1F5F9"/>
                </a:highlight>
                <a:latin typeface="JetBrains Mono"/>
                <a:ea typeface="Noto Sans Mono CJK JP"/>
              </a:rPr>
              <a:t>rgba</a:t>
            </a:r>
            <a:r>
              <a:rPr sz="850" b="0" i="0" u="none">
                <a:solidFill>
                  <a:srgbClr val="F8FAFC"/>
                </a:solidFill>
                <a:latin typeface="Inter"/>
                <a:ea typeface="Hiragino Sans"/>
              </a:rPr>
              <a:t> slate background, indigo border, and drop shadow).</a:t>
            </a:r>
          </a:p>
        </p:txBody>
      </p:sp>
      <p:pic>
        <p:nvPicPr>
          <p:cNvPr id="15" name="Picture 14" descr="page.png"/>
          <p:cNvPicPr>
            <a:picLocks noChangeAspect="1"/>
          </p:cNvPicPr>
          <p:nvPr/>
        </p:nvPicPr>
        <p:blipFill>
          <a:blip r:embed="rId3"/>
          <a:stretch>
            <a:fillRect/>
          </a:stretch>
        </p:blipFill>
        <p:spPr>
          <a:xfrm>
            <a:off x="10795000" y="6413552"/>
            <a:ext cx="889000" cy="190394"/>
          </a:xfrm>
          <a:prstGeom prst="rect">
            <a:avLst/>
          </a:prstGeom>
        </p:spPr>
      </p:pic>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pic>
        <p:nvPicPr>
          <p:cNvPr id="3" name="Picture 2" descr="full_canvas_showcase.pn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Project-Wide Consistency with </a:t>
            </a:r>
            <a:r>
              <a:rPr sz="2340" b="0" i="0" u="none">
                <a:solidFill>
                  <a:srgbClr val="4338CA"/>
                </a:solidFill>
                <a:highlight>
                  <a:srgbClr val="F1F5F9"/>
                </a:highlight>
                <a:latin typeface="JetBrains Mono"/>
                <a:ea typeface="Noto Sans Mono CJK JP"/>
              </a:rPr>
              <a:t>styles.py</a:t>
            </a:r>
            <a:r>
              <a:rPr sz="2600" b="1" i="0" u="none">
                <a:solidFill>
                  <a:srgbClr val="1A73E8"/>
                </a:solidFill>
                <a:latin typeface="Inter"/>
                <a:ea typeface="Hiragino Sans"/>
              </a:rPr>
              <a:t> &amp; </a:t>
            </a:r>
            <a:r>
              <a:rPr sz="2340" b="0" i="0" u="none">
                <a:solidFill>
                  <a:srgbClr val="4338CA"/>
                </a:solidFill>
                <a:highlight>
                  <a:srgbClr val="F1F5F9"/>
                </a:highlight>
                <a:latin typeface="JetBrains Mono"/>
                <a:ea typeface="Noto Sans Mono CJK JP"/>
              </a:rPr>
              <a:t>utils.py</a:t>
            </a:r>
          </a:p>
        </p:txBody>
      </p:sp>
      <p:sp>
        <p:nvSpPr>
          <p:cNvPr id="4" name="Rounded Rectangle 3"/>
          <p:cNvSpPr/>
          <p:nvPr/>
        </p:nvSpPr>
        <p:spPr>
          <a:xfrm>
            <a:off x="508000" y="2357040"/>
            <a:ext cx="4699000" cy="976709"/>
          </a:xfrm>
          <a:prstGeom prst="roundRect">
            <a:avLst>
              <a:gd name="adj" fmla="val 5201"/>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591990"/>
            <a:ext cx="4432300" cy="1263650"/>
          </a:xfrm>
          <a:prstGeom prst="roundRect">
            <a:avLst>
              <a:gd name="adj" fmla="val 4020"/>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DRY Presentation Engineering at Scale</a:t>
            </a:r>
          </a:p>
        </p:txBody>
      </p:sp>
      <p:sp>
        <p:nvSpPr>
          <p:cNvPr id="7" name="TextBox 6"/>
          <p:cNvSpPr txBox="1"/>
          <p:nvPr/>
        </p:nvSpPr>
        <p:spPr>
          <a:xfrm>
            <a:off x="508000" y="1296590"/>
            <a:ext cx="4937760" cy="6096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Maintaining visual consistency across a 60+ slide deck in GUI tools is tedious and error-prone. Drawlib solves this with two shared Python modules in </a:t>
            </a:r>
            <a:r>
              <a:rPr sz="900" b="0" i="0" u="none">
                <a:solidFill>
                  <a:srgbClr val="4338CA"/>
                </a:solidFill>
                <a:highlight>
                  <a:srgbClr val="F1F5F9"/>
                </a:highlight>
                <a:latin typeface="JetBrains Mono"/>
                <a:ea typeface="Noto Sans Mono CJK JP"/>
              </a:rPr>
              <a:t>slide_src/</a:t>
            </a:r>
            <a:r>
              <a:rPr sz="1000" b="0" i="0" u="none">
                <a:solidFill>
                  <a:srgbClr val="334155"/>
                </a:solidFill>
                <a:latin typeface="Inter"/>
                <a:ea typeface="Hiragino Sans"/>
              </a:rPr>
              <a:t>:</a:t>
            </a:r>
          </a:p>
        </p:txBody>
      </p:sp>
      <p:sp>
        <p:nvSpPr>
          <p:cNvPr id="8" name="TextBox 7"/>
          <p:cNvSpPr txBox="1"/>
          <p:nvPr/>
        </p:nvSpPr>
        <p:spPr>
          <a:xfrm>
            <a:off x="508000" y="2058590"/>
            <a:ext cx="4937760" cy="22225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1. </a:t>
            </a:r>
            <a:r>
              <a:rPr sz="1260" b="0" i="0" u="none">
                <a:solidFill>
                  <a:srgbClr val="4338CA"/>
                </a:solidFill>
                <a:highlight>
                  <a:srgbClr val="F1F5F9"/>
                </a:highlight>
                <a:latin typeface="JetBrains Mono"/>
                <a:ea typeface="Noto Sans Mono CJK JP"/>
              </a:rPr>
              <a:t>styles.py</a:t>
            </a:r>
            <a:r>
              <a:rPr sz="1400" b="1" i="0" u="none">
                <a:solidFill>
                  <a:srgbClr val="334155"/>
                </a:solidFill>
                <a:latin typeface="Inter"/>
                <a:ea typeface="Hiragino Sans"/>
              </a:rPr>
              <a:t> — Global Design Tokens</a:t>
            </a:r>
          </a:p>
        </p:txBody>
      </p:sp>
      <p:sp>
        <p:nvSpPr>
          <p:cNvPr id="9" name="TextBox 8"/>
          <p:cNvSpPr txBox="1"/>
          <p:nvPr/>
        </p:nvSpPr>
        <p:spPr>
          <a:xfrm>
            <a:off x="800100" y="2699940"/>
            <a:ext cx="4437888" cy="1047750"/>
          </a:xfrm>
          <a:prstGeom prst="rect">
            <a:avLst/>
          </a:prstGeom>
          <a:noFill/>
        </p:spPr>
        <p:txBody>
          <a:bodyPr wrap="square" lIns="0" rIns="0" tIns="0" bIns="0" anchor="t">
            <a:spAutoFit/>
          </a:bodyPr>
          <a:lstStyle/>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drawlib.preset_colors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DefaultColors</a:t>
            </a:r>
          </a:p>
          <a:p>
            <a:pPr algn="l">
              <a:lnSpc>
                <a:spcPct val="125000"/>
              </a:lnSpc>
            </a:pPr>
            <a:r>
              <a:rPr sz="1100" b="1" i="0" u="none">
                <a:solidFill>
                  <a:srgbClr val="4F46E5"/>
                </a:solidFill>
                <a:latin typeface="JetBrains Mono"/>
                <a:ea typeface="Noto Sans Mono CJK JP"/>
              </a:rPr>
              <a:t>from</a:t>
            </a:r>
            <a:r>
              <a:rPr sz="1100" b="0" i="0" u="none">
                <a:solidFill>
                  <a:srgbClr val="24292E"/>
                </a:solidFill>
                <a:latin typeface="JetBrains Mono"/>
                <a:ea typeface="Noto Sans Mono CJK JP"/>
              </a:rPr>
              <a:t> </a:t>
            </a:r>
            <a:r>
              <a:rPr sz="1100" b="1" i="0" u="none">
                <a:solidFill>
                  <a:srgbClr val="9333EA"/>
                </a:solidFill>
                <a:latin typeface="JetBrains Mono"/>
                <a:ea typeface="Noto Sans Mono CJK JP"/>
              </a:rPr>
              <a:t>drawlib.preset_styles</a:t>
            </a:r>
            <a:r>
              <a:rPr sz="1100" b="0" i="0" u="none">
                <a:solidFill>
                  <a:srgbClr val="24292E"/>
                </a:solidFill>
                <a:latin typeface="JetBrains Mono"/>
                <a:ea typeface="Noto Sans Mono CJK JP"/>
              </a:rPr>
              <a:t> </a:t>
            </a:r>
            <a:r>
              <a:rPr sz="1100" b="1" i="0" u="none">
                <a:solidFill>
                  <a:srgbClr val="4F46E5"/>
                </a:solidFill>
                <a:latin typeface="JetBrains Mono"/>
                <a:ea typeface="Noto Sans Mono CJK JP"/>
              </a:rPr>
              <a:t>import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DefaultStyles</a:t>
            </a:r>
          </a:p>
          <a:p>
            <a:pPr algn="l">
              <a:lnSpc>
                <a:spcPct val="125000"/>
              </a:lnSpc>
            </a:pPr>
            <a:r>
              <a:rPr sz="1100" b="0" i="0" u="none">
                <a:solidFill>
                  <a:srgbClr val="202124"/>
                </a:solidFill>
                <a:latin typeface="Inter"/>
                <a:ea typeface="Hiragino Sans"/>
              </a:rPr>
              <a:t> </a:t>
            </a:r>
          </a:p>
          <a:p>
            <a:pPr algn="l">
              <a:lnSpc>
                <a:spcPct val="125000"/>
              </a:lnSpc>
            </a:pPr>
            <a:r>
              <a:rPr sz="1100" b="0" i="0" u="none">
                <a:solidFill>
                  <a:srgbClr val="24292E"/>
                </a:solidFill>
                <a:latin typeface="JetBrains Mono"/>
                <a:ea typeface="Noto Sans Mono CJK JP"/>
              </a:rPr>
              <a:t>Colors</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DefaultColors</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1" u="none">
                <a:solidFill>
                  <a:srgbClr val="64748B"/>
                </a:solidFill>
                <a:latin typeface="JetBrains Mono"/>
                <a:ea typeface="Noto Sans Mono CJK JP"/>
              </a:rPr>
              <a:t># Or GoogleColors, MonochromeColors</a:t>
            </a:r>
          </a:p>
          <a:p>
            <a:pPr algn="l">
              <a:lnSpc>
                <a:spcPct val="125000"/>
              </a:lnSpc>
            </a:pPr>
            <a:r>
              <a:rPr sz="1100" b="0" i="0" u="none">
                <a:solidFill>
                  <a:srgbClr val="24292E"/>
                </a:solidFill>
                <a:latin typeface="JetBrains Mono"/>
                <a:ea typeface="Noto Sans Mono CJK JP"/>
              </a:rPr>
              <a:t>Styles</a:t>
            </a:r>
            <a:r>
              <a:rPr sz="1100" b="0" i="0" u="none">
                <a:solidFill>
                  <a:srgbClr val="24292E"/>
                </a:solidFill>
                <a:latin typeface="JetBrains Mono"/>
                <a:ea typeface="Noto Sans Mono CJK JP"/>
              </a:rPr>
              <a:t> </a:t>
            </a:r>
            <a:r>
              <a:rPr sz="1100" b="0" i="0" u="none">
                <a:solidFill>
                  <a:srgbClr val="475569"/>
                </a:solidFill>
                <a:latin typeface="JetBrains Mono"/>
                <a:ea typeface="Noto Sans Mono CJK JP"/>
              </a:rPr>
              <a: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DefaultStyles</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   </a:t>
            </a:r>
            <a:r>
              <a:rPr sz="1100" b="0" i="1" u="none">
                <a:solidFill>
                  <a:srgbClr val="64748B"/>
                </a:solidFill>
                <a:latin typeface="JetBrains Mono"/>
                <a:ea typeface="Noto Sans Mono CJK JP"/>
              </a:rPr>
              <a:t># Or GoogleStyles, MonochromeStyles</a:t>
            </a:r>
          </a:p>
        </p:txBody>
      </p:sp>
      <p:sp>
        <p:nvSpPr>
          <p:cNvPr id="10" name="TextBox 9"/>
          <p:cNvSpPr txBox="1"/>
          <p:nvPr/>
        </p:nvSpPr>
        <p:spPr>
          <a:xfrm>
            <a:off x="508000" y="3333750"/>
            <a:ext cx="4937760" cy="4064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Switching a 64-slide presentation from </a:t>
            </a:r>
            <a:r>
              <a:rPr sz="900" b="0" i="0" u="none">
                <a:solidFill>
                  <a:srgbClr val="4338CA"/>
                </a:solidFill>
                <a:highlight>
                  <a:srgbClr val="F1F5F9"/>
                </a:highlight>
                <a:latin typeface="JetBrains Mono"/>
                <a:ea typeface="Noto Sans Mono CJK JP"/>
              </a:rPr>
              <a:t>DefaultStyles</a:t>
            </a:r>
            <a:r>
              <a:rPr sz="1000" b="0" i="0" u="none">
                <a:solidFill>
                  <a:srgbClr val="334155"/>
                </a:solidFill>
                <a:latin typeface="Inter"/>
                <a:ea typeface="Hiragino Sans"/>
              </a:rPr>
              <a:t> to </a:t>
            </a:r>
            <a:r>
              <a:rPr sz="900" b="0" i="0" u="none">
                <a:solidFill>
                  <a:srgbClr val="4338CA"/>
                </a:solidFill>
                <a:highlight>
                  <a:srgbClr val="F1F5F9"/>
                </a:highlight>
                <a:latin typeface="JetBrains Mono"/>
                <a:ea typeface="Noto Sans Mono CJK JP"/>
              </a:rPr>
              <a:t>GoogleStyles</a:t>
            </a:r>
            <a:r>
              <a:rPr sz="1000" b="0" i="0" u="none">
                <a:solidFill>
                  <a:srgbClr val="334155"/>
                </a:solidFill>
                <a:latin typeface="Inter"/>
                <a:ea typeface="Hiragino Sans"/>
              </a:rPr>
              <a:t> or </a:t>
            </a:r>
            <a:r>
              <a:rPr sz="900" b="0" i="0" u="none">
                <a:solidFill>
                  <a:srgbClr val="4338CA"/>
                </a:solidFill>
                <a:highlight>
                  <a:srgbClr val="F1F5F9"/>
                </a:highlight>
                <a:latin typeface="JetBrains Mono"/>
                <a:ea typeface="Noto Sans Mono CJK JP"/>
              </a:rPr>
              <a:t>MonochromeStyles</a:t>
            </a:r>
            <a:r>
              <a:rPr sz="1000" b="0" i="0" u="none">
                <a:solidFill>
                  <a:srgbClr val="334155"/>
                </a:solidFill>
                <a:latin typeface="Inter"/>
                <a:ea typeface="Hiragino Sans"/>
              </a:rPr>
              <a:t> is a </a:t>
            </a:r>
            <a:r>
              <a:rPr sz="1000" b="1" i="0" u="none">
                <a:solidFill>
                  <a:srgbClr val="334155"/>
                </a:solidFill>
                <a:latin typeface="Inter"/>
                <a:ea typeface="Hiragino Sans"/>
              </a:rPr>
              <a:t>two-line change</a:t>
            </a:r>
            <a:r>
              <a:rPr sz="1000" b="0" i="0" u="none">
                <a:solidFill>
                  <a:srgbClr val="334155"/>
                </a:solidFill>
                <a:latin typeface="Inter"/>
                <a:ea typeface="Hiragino Sans"/>
              </a:rPr>
              <a:t> in </a:t>
            </a:r>
            <a:r>
              <a:rPr sz="900" b="0" i="0" u="none">
                <a:solidFill>
                  <a:srgbClr val="4338CA"/>
                </a:solidFill>
                <a:highlight>
                  <a:srgbClr val="F1F5F9"/>
                </a:highlight>
                <a:latin typeface="JetBrains Mono"/>
                <a:ea typeface="Noto Sans Mono CJK JP"/>
              </a:rPr>
              <a:t>styles.py</a:t>
            </a:r>
            <a:r>
              <a:rPr sz="1000" b="0" i="0" u="none">
                <a:solidFill>
                  <a:srgbClr val="334155"/>
                </a:solidFill>
                <a:latin typeface="Inter"/>
                <a:ea typeface="Hiragino Sans"/>
              </a:rPr>
              <a:t>.</a:t>
            </a:r>
          </a:p>
        </p:txBody>
      </p:sp>
      <p:sp>
        <p:nvSpPr>
          <p:cNvPr id="11" name="TextBox 10"/>
          <p:cNvSpPr txBox="1"/>
          <p:nvPr/>
        </p:nvSpPr>
        <p:spPr>
          <a:xfrm>
            <a:off x="508000" y="3892550"/>
            <a:ext cx="4937760" cy="43815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2. </a:t>
            </a:r>
            <a:r>
              <a:rPr sz="1260" b="0" i="0" u="none">
                <a:solidFill>
                  <a:srgbClr val="4338CA"/>
                </a:solidFill>
                <a:highlight>
                  <a:srgbClr val="F1F5F9"/>
                </a:highlight>
                <a:latin typeface="JetBrains Mono"/>
                <a:ea typeface="Noto Sans Mono CJK JP"/>
              </a:rPr>
              <a:t>drawlib.slide</a:t>
            </a:r>
            <a:r>
              <a:rPr sz="1400" b="1" i="0" u="none">
                <a:solidFill>
                  <a:srgbClr val="334155"/>
                </a:solidFill>
                <a:latin typeface="Inter"/>
                <a:ea typeface="Hiragino Sans"/>
              </a:rPr>
              <a:t> &amp; </a:t>
            </a:r>
            <a:r>
              <a:rPr sz="1260" b="0" i="0" u="none">
                <a:solidFill>
                  <a:srgbClr val="4338CA"/>
                </a:solidFill>
                <a:highlight>
                  <a:srgbClr val="F1F5F9"/>
                </a:highlight>
                <a:latin typeface="JetBrains Mono"/>
                <a:ea typeface="Noto Sans Mono CJK JP"/>
              </a:rPr>
              <a:t>utils.py</a:t>
            </a:r>
            <a:r>
              <a:rPr sz="1400" b="1" i="0" u="none">
                <a:solidFill>
                  <a:srgbClr val="334155"/>
                </a:solidFill>
                <a:latin typeface="Inter"/>
                <a:ea typeface="Hiragino Sans"/>
              </a:rPr>
              <a:t> — Reusable Slide Macros</a:t>
            </a:r>
          </a:p>
        </p:txBody>
      </p:sp>
      <p:sp>
        <p:nvSpPr>
          <p:cNvPr id="12" name="TextBox 11"/>
          <p:cNvSpPr txBox="1"/>
          <p:nvPr/>
        </p:nvSpPr>
        <p:spPr>
          <a:xfrm>
            <a:off x="546100" y="4425950"/>
            <a:ext cx="4898136" cy="374650"/>
          </a:xfrm>
          <a:prstGeom prst="rect">
            <a:avLst/>
          </a:prstGeom>
          <a:noFill/>
        </p:spPr>
        <p:txBody>
          <a:bodyPr wrap="square" lIns="0" rIns="0" tIns="0" bIns="0" anchor="t">
            <a:spAutoFit/>
          </a:bodyPr>
          <a:lstStyle/>
          <a:p>
            <a:pPr algn="l" marL="215900" indent="-215900">
              <a:lnSpc>
                <a:spcPct val="133000"/>
              </a:lnSpc>
              <a:tabLst>
                <a:tab pos="215900"/>
              </a:tabLst>
            </a:pPr>
            <a:r>
              <a:rPr sz="900" b="0" i="0" u="none">
                <a:solidFill>
                  <a:srgbClr val="4338CA"/>
                </a:solidFill>
                <a:latin typeface="JetBrains Mono"/>
                <a:ea typeface="Noto Sans Mono CJK JP"/>
              </a:rPr>
              <a:t>•	</a:t>
            </a:r>
            <a:r>
              <a:rPr sz="900" b="0" i="0" u="none">
                <a:solidFill>
                  <a:srgbClr val="4338CA"/>
                </a:solidFill>
                <a:highlight>
                  <a:srgbClr val="F1F5F9"/>
                </a:highlight>
                <a:latin typeface="JetBrains Mono"/>
                <a:ea typeface="Noto Sans Mono CJK JP"/>
              </a:rPr>
              <a:t>drawlib.slide.draw_page_number()</a:t>
            </a:r>
            <a:r>
              <a:rPr sz="1000" b="0" i="0" u="none">
                <a:solidFill>
                  <a:srgbClr val="334155"/>
                </a:solidFill>
                <a:latin typeface="Inter"/>
                <a:ea typeface="Hiragino Sans"/>
              </a:rPr>
              <a:t>: Renders </a:t>
            </a:r>
            <a:r>
              <a:rPr sz="900" b="0" i="0" u="none">
                <a:solidFill>
                  <a:srgbClr val="4338CA"/>
                </a:solidFill>
                <a:highlight>
                  <a:srgbClr val="F1F5F9"/>
                </a:highlight>
                <a:latin typeface="JetBrains Mono"/>
                <a:ea typeface="Noto Sans Mono CJK JP"/>
              </a:rPr>
              <a:t>current_slide.text</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"42 / 64"</a:t>
            </a:r>
            <a:r>
              <a:rPr sz="1000" b="0" i="0" u="none">
                <a:solidFill>
                  <a:srgbClr val="334155"/>
                </a:solidFill>
                <a:latin typeface="Inter"/>
                <a:ea typeface="Hiragino Sans"/>
              </a:rPr>
              <a:t>) on a transparent canvas (</a:t>
            </a:r>
            <a:r>
              <a:rPr sz="900" b="0" i="0" u="none">
                <a:solidFill>
                  <a:srgbClr val="4338CA"/>
                </a:solidFill>
                <a:highlight>
                  <a:srgbClr val="F1F5F9"/>
                </a:highlight>
                <a:latin typeface="JetBrains Mono"/>
                <a:ea typeface="Noto Sans Mono CJK JP"/>
              </a:rPr>
              <a:t>alpha=0.0</a:t>
            </a:r>
            <a:r>
              <a:rPr sz="1000" b="0" i="0" u="none">
                <a:solidFill>
                  <a:srgbClr val="334155"/>
                </a:solidFill>
                <a:latin typeface="Inter"/>
                <a:ea typeface="Hiragino Sans"/>
              </a:rPr>
              <a:t>).</a:t>
            </a:r>
          </a:p>
        </p:txBody>
      </p:sp>
      <p:sp>
        <p:nvSpPr>
          <p:cNvPr id="13" name="TextBox 12"/>
          <p:cNvSpPr txBox="1"/>
          <p:nvPr/>
        </p:nvSpPr>
        <p:spPr>
          <a:xfrm>
            <a:off x="546100" y="4927600"/>
            <a:ext cx="4898136" cy="558800"/>
          </a:xfrm>
          <a:prstGeom prst="rect">
            <a:avLst/>
          </a:prstGeom>
          <a:noFill/>
        </p:spPr>
        <p:txBody>
          <a:bodyPr wrap="square" lIns="0" rIns="0" tIns="0" bIns="0" anchor="t">
            <a:spAutoFit/>
          </a:bodyPr>
          <a:lstStyle/>
          <a:p>
            <a:pPr algn="l" marL="215900" indent="-215900">
              <a:lnSpc>
                <a:spcPct val="133000"/>
              </a:lnSpc>
              <a:tabLst>
                <a:tab pos="215900"/>
              </a:tabLst>
            </a:pPr>
            <a:r>
              <a:rPr sz="900" b="0" i="0" u="none">
                <a:solidFill>
                  <a:srgbClr val="4338CA"/>
                </a:solidFill>
                <a:latin typeface="JetBrains Mono"/>
                <a:ea typeface="Noto Sans Mono CJK JP"/>
              </a:rPr>
              <a:t>•	</a:t>
            </a:r>
            <a:r>
              <a:rPr sz="900" b="0" i="0" u="none">
                <a:solidFill>
                  <a:srgbClr val="4338CA"/>
                </a:solidFill>
                <a:highlight>
                  <a:srgbClr val="F1F5F9"/>
                </a:highlight>
                <a:latin typeface="JetBrains Mono"/>
                <a:ea typeface="Noto Sans Mono CJK JP"/>
              </a:rPr>
              <a:t>drawlib.slide.draw_section_header(...)</a:t>
            </a:r>
            <a:r>
              <a:rPr sz="1000" b="0" i="0" u="none">
                <a:solidFill>
                  <a:srgbClr val="334155"/>
                </a:solidFill>
                <a:latin typeface="Inter"/>
                <a:ea typeface="Hiragino Sans"/>
              </a:rPr>
              <a:t>: Full-bleed 16:9 chapter cover (</a:t>
            </a:r>
            <a:r>
              <a:rPr sz="900" b="0" i="0" u="none">
                <a:solidFill>
                  <a:srgbClr val="4338CA"/>
                </a:solidFill>
                <a:highlight>
                  <a:srgbClr val="F1F5F9"/>
                </a:highlight>
                <a:latin typeface="JetBrains Mono"/>
                <a:ea typeface="Noto Sans Mono CJK JP"/>
              </a:rPr>
              <a:t>split</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centered</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banner</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minimal</a:t>
            </a:r>
            <a:r>
              <a:rPr sz="1000" b="0" i="0" u="none">
                <a:solidFill>
                  <a:srgbClr val="334155"/>
                </a:solidFill>
                <a:latin typeface="Inter"/>
                <a:ea typeface="Hiragino Sans"/>
              </a:rPr>
              <a:t>) with progress dots and topic cards.</a:t>
            </a:r>
          </a:p>
        </p:txBody>
      </p:sp>
      <p:sp>
        <p:nvSpPr>
          <p:cNvPr id="14" name="TextBox 13"/>
          <p:cNvSpPr txBox="1"/>
          <p:nvPr/>
        </p:nvSpPr>
        <p:spPr>
          <a:xfrm>
            <a:off x="546100" y="5619750"/>
            <a:ext cx="4898136" cy="374650"/>
          </a:xfrm>
          <a:prstGeom prst="rect">
            <a:avLst/>
          </a:prstGeom>
          <a:noFill/>
        </p:spPr>
        <p:txBody>
          <a:bodyPr wrap="square" lIns="0" rIns="0" tIns="0" bIns="0" anchor="t">
            <a:spAutoFit/>
          </a:bodyPr>
          <a:lstStyle/>
          <a:p>
            <a:pPr algn="l" marL="215900" indent="-215900">
              <a:lnSpc>
                <a:spcPct val="133000"/>
              </a:lnSpc>
              <a:tabLst>
                <a:tab pos="215900"/>
              </a:tabLst>
            </a:pPr>
            <a:r>
              <a:rPr sz="900" b="0" i="0" u="none">
                <a:solidFill>
                  <a:srgbClr val="4338CA"/>
                </a:solidFill>
                <a:latin typeface="JetBrains Mono"/>
                <a:ea typeface="Noto Sans Mono CJK JP"/>
              </a:rPr>
              <a:t>•	</a:t>
            </a:r>
            <a:r>
              <a:rPr sz="900" b="0" i="0" u="none">
                <a:solidFill>
                  <a:srgbClr val="4338CA"/>
                </a:solidFill>
                <a:highlight>
                  <a:srgbClr val="F1F5F9"/>
                </a:highlight>
                <a:latin typeface="JetBrains Mono"/>
                <a:ea typeface="Noto Sans Mono CJK JP"/>
              </a:rPr>
              <a:t>utils.py</a:t>
            </a:r>
            <a:r>
              <a:rPr sz="1000" b="1" i="0" u="none">
                <a:solidFill>
                  <a:srgbClr val="4F46E5"/>
                </a:solidFill>
                <a:latin typeface="Inter"/>
                <a:ea typeface="Hiragino Sans"/>
              </a:rPr>
              <a:t> Domain Macros</a:t>
            </a:r>
            <a:r>
              <a:rPr sz="1000" b="0" i="0" u="none">
                <a:solidFill>
                  <a:srgbClr val="334155"/>
                </a:solidFill>
                <a:latin typeface="Inter"/>
                <a:ea typeface="Hiragino Sans"/>
              </a:rPr>
              <a:t>: Project-specific helpers (</a:t>
            </a:r>
            <a:r>
              <a:rPr sz="900" b="0" i="0" u="none">
                <a:solidFill>
                  <a:srgbClr val="4338CA"/>
                </a:solidFill>
                <a:highlight>
                  <a:srgbClr val="F1F5F9"/>
                </a:highlight>
                <a:latin typeface="JetBrains Mono"/>
                <a:ea typeface="Noto Sans Mono CJK JP"/>
              </a:rPr>
              <a:t>service_card()</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connect()</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draw_kpi_cards()</a:t>
            </a:r>
            <a:r>
              <a:rPr sz="1000" b="0" i="0" u="none">
                <a:solidFill>
                  <a:srgbClr val="334155"/>
                </a:solidFill>
                <a:latin typeface="Inter"/>
                <a:ea typeface="Hiragino Sans"/>
              </a:rPr>
              <a:t>) callable in 3 lines of Python.</a:t>
            </a:r>
          </a:p>
        </p:txBody>
      </p:sp>
      <p:pic>
        <p:nvPicPr>
          <p:cNvPr id="15" name="Picture 14" descr="shared_helpers.png"/>
          <p:cNvPicPr>
            <a:picLocks noChangeAspect="1"/>
          </p:cNvPicPr>
          <p:nvPr/>
        </p:nvPicPr>
        <p:blipFill>
          <a:blip r:embed="rId3"/>
          <a:stretch>
            <a:fillRect/>
          </a:stretch>
        </p:blipFill>
        <p:spPr>
          <a:xfrm>
            <a:off x="5461000" y="889185"/>
            <a:ext cx="6223000" cy="5333629"/>
          </a:xfrm>
          <a:prstGeom prst="rect">
            <a:avLst/>
          </a:prstGeom>
        </p:spPr>
      </p:pic>
      <p:sp>
        <p:nvSpPr>
          <p:cNvPr id="16" name="TextBox 15"/>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6: Documentation &amp; Slide Engine — Project-Wide Consistency (styles.py &amp; utils.py)</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Presenter View, Overview Grid &amp; Standalone Portability</a:t>
            </a:r>
          </a:p>
        </p:txBody>
      </p:sp>
      <p:sp>
        <p:nvSpPr>
          <p:cNvPr id="4" name="TextBox 3"/>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Built for Live Stage Delivery &amp; Offline Sharing</a:t>
            </a:r>
          </a:p>
        </p:txBody>
      </p:sp>
      <p:sp>
        <p:nvSpPr>
          <p:cNvPr id="5" name="TextBox 4"/>
          <p:cNvSpPr txBox="1"/>
          <p:nvPr/>
        </p:nvSpPr>
        <p:spPr>
          <a:xfrm>
            <a:off x="508000" y="1296590"/>
            <a:ext cx="4937760" cy="4064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Compiled Drawlib slide decks (</a:t>
            </a:r>
            <a:r>
              <a:rPr sz="900" b="0" i="0" u="none">
                <a:solidFill>
                  <a:srgbClr val="4338CA"/>
                </a:solidFill>
                <a:highlight>
                  <a:srgbClr val="F1F5F9"/>
                </a:highlight>
                <a:latin typeface="JetBrains Mono"/>
                <a:ea typeface="Noto Sans Mono CJK JP"/>
              </a:rPr>
              <a:t>slide_html/</a:t>
            </a:r>
            <a:r>
              <a:rPr sz="1000" b="0" i="0" u="none">
                <a:solidFill>
                  <a:srgbClr val="334155"/>
                </a:solidFill>
                <a:latin typeface="Inter"/>
                <a:ea typeface="Hiragino Sans"/>
              </a:rPr>
              <a:t>) include a zero-dependency presentation runtime (</a:t>
            </a:r>
            <a:r>
              <a:rPr sz="900" b="0" i="0" u="none">
                <a:solidFill>
                  <a:srgbClr val="4338CA"/>
                </a:solidFill>
                <a:highlight>
                  <a:srgbClr val="F1F5F9"/>
                </a:highlight>
                <a:latin typeface="JetBrains Mono"/>
                <a:ea typeface="Noto Sans Mono CJK JP"/>
              </a:rPr>
              <a:t>slide.js</a:t>
            </a:r>
            <a:r>
              <a:rPr sz="1000" b="0" i="0" u="none">
                <a:solidFill>
                  <a:srgbClr val="334155"/>
                </a:solidFill>
                <a:latin typeface="Inter"/>
                <a:ea typeface="Hiragino Sans"/>
              </a:rPr>
              <a:t>) and self-contained assets:</a:t>
            </a:r>
          </a:p>
        </p:txBody>
      </p:sp>
      <p:graphicFrame>
        <p:nvGraphicFramePr>
          <p:cNvPr id="6" name="Table 5"/>
          <p:cNvGraphicFramePr>
            <a:graphicFrameLocks noGrp="1"/>
          </p:cNvGraphicFramePr>
          <p:nvPr/>
        </p:nvGraphicFramePr>
        <p:xfrm>
          <a:off x="508000" y="1804590"/>
          <a:ext cx="4698999" cy="3984625"/>
        </p:xfrm>
        <a:graphic>
          <a:graphicData uri="http://schemas.openxmlformats.org/drawingml/2006/table">
            <a:tbl>
              <a:tblPr>
                <a:tableStyleId>{5C22544A-7EE6-4342-B048-85BDC9FD1C3A}</a:tableStyleId>
              </a:tblPr>
              <a:tblGrid>
                <a:gridCol w="876300"/>
                <a:gridCol w="1064617"/>
                <a:gridCol w="2758082"/>
              </a:tblGrid>
              <a:tr h="346075">
                <a:tc>
                  <a:txBody>
                    <a:bodyPr wrap="square"/>
                    <a:lstStyle/>
                    <a:p>
                      <a:pPr algn="l">
                        <a:lnSpc>
                          <a:spcPct val="113000"/>
                        </a:lnSpc>
                      </a:pPr>
                      <a:r>
                        <a:rPr sz="1100" b="1" i="0" u="none">
                          <a:solidFill>
                            <a:srgbClr val="4F46E5"/>
                          </a:solidFill>
                          <a:latin typeface="Inter"/>
                          <a:ea typeface="Hiragino Sans"/>
                        </a:rPr>
                        <a:t>Shortcut</a:t>
                      </a:r>
                    </a:p>
                  </a:txBody>
                  <a:tcPr marT="88900" marR="127000" marB="88900" marL="127000" anchor="ctr">
                    <a:lnL>
                      <a:noFill/>
                    </a:lnL>
                    <a:lnR>
                      <a:noFill/>
                    </a:lnR>
                    <a:lnT>
                      <a:noFill/>
                    </a:lnT>
                    <a:lnB w="6350">
                      <a:solidFill>
                        <a:srgbClr val="E2E8F0"/>
                      </a:solidFill>
                    </a:lnB>
                    <a:solidFill>
                      <a:srgbClr val="F1F5F9"/>
                    </a:solidFill>
                  </a:tcPr>
                </a:tc>
                <a:tc>
                  <a:txBody>
                    <a:bodyPr wrap="square"/>
                    <a:lstStyle/>
                    <a:p>
                      <a:pPr algn="l">
                        <a:lnSpc>
                          <a:spcPct val="113000"/>
                        </a:lnSpc>
                      </a:pPr>
                      <a:r>
                        <a:rPr sz="1100" b="1" i="0" u="none">
                          <a:solidFill>
                            <a:srgbClr val="4F46E5"/>
                          </a:solidFill>
                          <a:latin typeface="Inter"/>
                          <a:ea typeface="Hiragino Sans"/>
                        </a:rPr>
                        <a:t>Feature</a:t>
                      </a:r>
                    </a:p>
                  </a:txBody>
                  <a:tcPr marT="88900" marR="127000" marB="88900" marL="127000" anchor="ctr">
                    <a:lnL>
                      <a:noFill/>
                    </a:lnL>
                    <a:lnR>
                      <a:noFill/>
                    </a:lnR>
                    <a:lnT>
                      <a:noFill/>
                    </a:lnT>
                    <a:lnB w="6350">
                      <a:solidFill>
                        <a:srgbClr val="E2E8F0"/>
                      </a:solidFill>
                    </a:lnB>
                    <a:solidFill>
                      <a:srgbClr val="F1F5F9"/>
                    </a:solidFill>
                  </a:tcPr>
                </a:tc>
                <a:tc>
                  <a:txBody>
                    <a:bodyPr wrap="square"/>
                    <a:lstStyle/>
                    <a:p>
                      <a:pPr algn="l">
                        <a:lnSpc>
                          <a:spcPct val="113000"/>
                        </a:lnSpc>
                      </a:pPr>
                      <a:r>
                        <a:rPr sz="1100" b="1" i="0" u="none">
                          <a:solidFill>
                            <a:srgbClr val="4F46E5"/>
                          </a:solidFill>
                          <a:latin typeface="Inter"/>
                          <a:ea typeface="Hiragino Sans"/>
                        </a:rPr>
                        <a:t>Description</a:t>
                      </a:r>
                    </a:p>
                  </a:txBody>
                  <a:tcPr marT="88900" marR="127000" marB="88900" marL="127000" anchor="ctr">
                    <a:lnL>
                      <a:noFill/>
                    </a:lnL>
                    <a:lnR>
                      <a:noFill/>
                    </a:lnR>
                    <a:lnT>
                      <a:noFill/>
                    </a:lnT>
                    <a:lnB w="6350">
                      <a:solidFill>
                        <a:srgbClr val="E2E8F0"/>
                      </a:solidFill>
                    </a:lnB>
                    <a:solidFill>
                      <a:srgbClr val="F1F5F9"/>
                    </a:solidFill>
                  </a:tcPr>
                </a:tc>
              </a:tr>
              <a:tr h="698500">
                <a:tc>
                  <a:txBody>
                    <a:bodyPr wrap="square"/>
                    <a:lstStyle/>
                    <a:p>
                      <a:pPr algn="l">
                        <a:lnSpc>
                          <a:spcPct val="113000"/>
                        </a:lnSpc>
                      </a:pPr>
                      <a:r>
                        <a:rPr sz="990" b="0" i="0" u="none">
                          <a:solidFill>
                            <a:srgbClr val="4338CA"/>
                          </a:solidFill>
                          <a:highlight>
                            <a:srgbClr val="F1F5F9"/>
                          </a:highlight>
                          <a:latin typeface="JetBrains Mono"/>
                          <a:ea typeface="Noto Sans Mono CJK JP"/>
                        </a:rPr>
                        <a:t>P</a:t>
                      </a:r>
                      <a:r>
                        <a:rPr sz="1100" b="1" i="0" u="none">
                          <a:solidFill>
                            <a:srgbClr val="334155"/>
                          </a:solidFill>
                          <a:latin typeface="Inter"/>
                          <a:ea typeface="Hiragino Sans"/>
                        </a:rPr>
                        <a:t> / </a:t>
                      </a:r>
                      <a:r>
                        <a:rPr sz="990" b="0" i="0" u="none">
                          <a:solidFill>
                            <a:srgbClr val="4338CA"/>
                          </a:solidFill>
                          <a:highlight>
                            <a:srgbClr val="F1F5F9"/>
                          </a:highlight>
                          <a:latin typeface="JetBrains Mono"/>
                          <a:ea typeface="Noto Sans Mono CJK JP"/>
                        </a:rPr>
                        <a:t>S</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1" i="0" u="none">
                          <a:solidFill>
                            <a:srgbClr val="334155"/>
                          </a:solidFill>
                          <a:latin typeface="Inter"/>
                          <a:ea typeface="Hiragino Sans"/>
                        </a:rPr>
                        <a:t>Presenter View</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0" i="0" u="none">
                          <a:solidFill>
                            <a:srgbClr val="334155"/>
                          </a:solidFill>
                          <a:latin typeface="Inter"/>
                          <a:ea typeface="Hiragino Sans"/>
                        </a:rPr>
                        <a:t>Opens dual-window </a:t>
                      </a:r>
                      <a:r>
                        <a:rPr sz="990" b="0" i="0" u="none">
                          <a:solidFill>
                            <a:srgbClr val="4338CA"/>
                          </a:solidFill>
                          <a:highlight>
                            <a:srgbClr val="F1F5F9"/>
                          </a:highlight>
                          <a:latin typeface="JetBrains Mono"/>
                          <a:ea typeface="Noto Sans Mono CJK JP"/>
                        </a:rPr>
                        <a:t>?presenter=1</a:t>
                      </a:r>
                      <a:r>
                        <a:rPr sz="1100" b="0" i="0" u="none">
                          <a:solidFill>
                            <a:srgbClr val="334155"/>
                          </a:solidFill>
                          <a:latin typeface="Inter"/>
                          <a:ea typeface="Hiragino Sans"/>
                        </a:rPr>
                        <a:t> synced via </a:t>
                      </a:r>
                      <a:r>
                        <a:rPr sz="990" b="0" i="0" u="none">
                          <a:solidFill>
                            <a:srgbClr val="4338CA"/>
                          </a:solidFill>
                          <a:highlight>
                            <a:srgbClr val="F1F5F9"/>
                          </a:highlight>
                          <a:latin typeface="JetBrains Mono"/>
                          <a:ea typeface="Noto Sans Mono CJK JP"/>
                        </a:rPr>
                        <a:t>BroadcastChannel</a:t>
                      </a:r>
                      <a:r>
                        <a:rPr sz="1100" b="0" i="0" u="none">
                          <a:solidFill>
                            <a:srgbClr val="334155"/>
                          </a:solidFill>
                          <a:latin typeface="Inter"/>
                          <a:ea typeface="Hiragino Sans"/>
                        </a:rPr>
                        <a:t> + </a:t>
                      </a:r>
                      <a:r>
                        <a:rPr sz="990" b="0" i="0" u="none">
                          <a:solidFill>
                            <a:srgbClr val="4338CA"/>
                          </a:solidFill>
                          <a:highlight>
                            <a:srgbClr val="F1F5F9"/>
                          </a:highlight>
                          <a:latin typeface="JetBrains Mono"/>
                          <a:ea typeface="Noto Sans Mono CJK JP"/>
                        </a:rPr>
                        <a:t>postMessage</a:t>
                      </a:r>
                      <a:r>
                        <a:rPr sz="1100" b="0" i="0" u="none">
                          <a:solidFill>
                            <a:srgbClr val="334155"/>
                          </a:solidFill>
                          <a:latin typeface="Inter"/>
                          <a:ea typeface="Hiragino Sans"/>
                        </a:rPr>
                        <a:t>.</a:t>
                      </a:r>
                    </a:p>
                  </a:txBody>
                  <a:tcPr marT="88900" marR="127000" marB="88900" marL="127000" anchor="ctr">
                    <a:lnL>
                      <a:noFill/>
                    </a:lnL>
                    <a:lnR>
                      <a:noFill/>
                    </a:lnR>
                    <a:lnT>
                      <a:noFill/>
                    </a:lnT>
                    <a:lnB w="6350">
                      <a:solidFill>
                        <a:srgbClr val="E2E8F0"/>
                      </a:solidFill>
                    </a:lnB>
                    <a:noFill/>
                  </a:tcPr>
                </a:tc>
              </a:tr>
              <a:tr h="527050">
                <a:tc>
                  <a:txBody>
                    <a:bodyPr wrap="square"/>
                    <a:lstStyle/>
                    <a:p>
                      <a:pPr algn="l">
                        <a:lnSpc>
                          <a:spcPct val="113000"/>
                        </a:lnSpc>
                      </a:pPr>
                      <a:r>
                        <a:rPr sz="990" b="0" i="0" u="none">
                          <a:solidFill>
                            <a:srgbClr val="4338CA"/>
                          </a:solidFill>
                          <a:highlight>
                            <a:srgbClr val="F1F5F9"/>
                          </a:highlight>
                          <a:latin typeface="JetBrains Mono"/>
                          <a:ea typeface="Noto Sans Mono CJK JP"/>
                        </a:rPr>
                        <a:t>O</a:t>
                      </a:r>
                      <a:r>
                        <a:rPr sz="1100" b="1" i="0" u="none">
                          <a:solidFill>
                            <a:srgbClr val="334155"/>
                          </a:solidFill>
                          <a:latin typeface="Inter"/>
                          <a:ea typeface="Hiragino Sans"/>
                        </a:rPr>
                        <a:t> / </a:t>
                      </a:r>
                      <a:r>
                        <a:rPr sz="990" b="0" i="0" u="none">
                          <a:solidFill>
                            <a:srgbClr val="4338CA"/>
                          </a:solidFill>
                          <a:highlight>
                            <a:srgbClr val="F1F5F9"/>
                          </a:highlight>
                          <a:latin typeface="JetBrains Mono"/>
                          <a:ea typeface="Noto Sans Mono CJK JP"/>
                        </a:rPr>
                        <a:t>Esc</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1" i="0" u="none">
                          <a:solidFill>
                            <a:srgbClr val="334155"/>
                          </a:solidFill>
                          <a:latin typeface="Inter"/>
                          <a:ea typeface="Hiragino Sans"/>
                        </a:rPr>
                        <a:t>Overview Grid</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0" i="0" u="none">
                          <a:solidFill>
                            <a:srgbClr val="334155"/>
                          </a:solidFill>
                          <a:latin typeface="Inter"/>
                          <a:ea typeface="Hiragino Sans"/>
                        </a:rPr>
                        <a:t>Interactive 16:9 thumbnail grid of all slides for instant navigation.</a:t>
                      </a:r>
                    </a:p>
                  </a:txBody>
                  <a:tcPr marT="88900" marR="127000" marB="88900" marL="127000" anchor="ctr">
                    <a:lnL>
                      <a:noFill/>
                    </a:lnL>
                    <a:lnR>
                      <a:noFill/>
                    </a:lnR>
                    <a:lnT>
                      <a:noFill/>
                    </a:lnT>
                    <a:lnB w="6350">
                      <a:solidFill>
                        <a:srgbClr val="E2E8F0"/>
                      </a:solidFill>
                    </a:lnB>
                    <a:noFill/>
                  </a:tcPr>
                </a:tc>
              </a:tr>
              <a:tr h="685800">
                <a:tc>
                  <a:txBody>
                    <a:bodyPr wrap="square"/>
                    <a:lstStyle/>
                    <a:p>
                      <a:pPr algn="l">
                        <a:lnSpc>
                          <a:spcPct val="113000"/>
                        </a:lnSpc>
                      </a:pPr>
                      <a:r>
                        <a:rPr sz="990" b="0" i="0" u="none">
                          <a:solidFill>
                            <a:srgbClr val="4338CA"/>
                          </a:solidFill>
                          <a:highlight>
                            <a:srgbClr val="F1F5F9"/>
                          </a:highlight>
                          <a:latin typeface="JetBrains Mono"/>
                          <a:ea typeface="Noto Sans Mono CJK JP"/>
                        </a:rPr>
                        <a:t>A</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1" i="0" u="none">
                          <a:solidFill>
                            <a:srgbClr val="334155"/>
                          </a:solidFill>
                          <a:latin typeface="Inter"/>
                          <a:ea typeface="Hiragino Sans"/>
                        </a:rPr>
                        <a:t>Animation Step</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0" i="0" u="none">
                          <a:solidFill>
                            <a:srgbClr val="334155"/>
                          </a:solidFill>
                          <a:latin typeface="Inter"/>
                          <a:ea typeface="Hiragino Sans"/>
                        </a:rPr>
                        <a:t>Plays, pauses, resumes, or resets </a:t>
                      </a:r>
                      <a:r>
                        <a:rPr sz="990" b="0" i="0" u="none">
                          <a:solidFill>
                            <a:srgbClr val="4338CA"/>
                          </a:solidFill>
                          <a:highlight>
                            <a:srgbClr val="F1F5F9"/>
                          </a:highlight>
                          <a:latin typeface="JetBrains Mono"/>
                          <a:ea typeface="Noto Sans Mono CJK JP"/>
                        </a:rPr>
                        <a:t>&lt;canvas&gt;</a:t>
                      </a:r>
                      <a:r>
                        <a:rPr sz="1100" b="0" i="0" u="none">
                          <a:solidFill>
                            <a:srgbClr val="334155"/>
                          </a:solidFill>
                          <a:latin typeface="Inter"/>
                          <a:ea typeface="Hiragino Sans"/>
                        </a:rPr>
                        <a:t> animations on the current slide.</a:t>
                      </a:r>
                    </a:p>
                  </a:txBody>
                  <a:tcPr marT="88900" marR="127000" marB="88900" marL="127000" anchor="ctr">
                    <a:lnL>
                      <a:noFill/>
                    </a:lnL>
                    <a:lnR>
                      <a:noFill/>
                    </a:lnR>
                    <a:lnT>
                      <a:noFill/>
                    </a:lnT>
                    <a:lnB w="6350">
                      <a:solidFill>
                        <a:srgbClr val="E2E8F0"/>
                      </a:solidFill>
                    </a:lnB>
                    <a:noFill/>
                  </a:tcPr>
                </a:tc>
              </a:tr>
              <a:tr h="685800">
                <a:tc>
                  <a:txBody>
                    <a:bodyPr wrap="square"/>
                    <a:lstStyle/>
                    <a:p>
                      <a:pPr algn="l">
                        <a:lnSpc>
                          <a:spcPct val="113000"/>
                        </a:lnSpc>
                      </a:pPr>
                      <a:r>
                        <a:rPr sz="990" b="0" i="0" u="none">
                          <a:solidFill>
                            <a:srgbClr val="4338CA"/>
                          </a:solidFill>
                          <a:highlight>
                            <a:srgbClr val="F1F5F9"/>
                          </a:highlight>
                          <a:latin typeface="JetBrains Mono"/>
                          <a:ea typeface="Noto Sans Mono CJK JP"/>
                        </a:rPr>
                        <a:t>L</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1" i="0" u="none">
                          <a:solidFill>
                            <a:srgbClr val="334155"/>
                          </a:solidFill>
                          <a:latin typeface="Inter"/>
                          <a:ea typeface="Hiragino Sans"/>
                        </a:rPr>
                        <a:t>Language Switch</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0" i="0" u="none">
                          <a:solidFill>
                            <a:srgbClr val="334155"/>
                          </a:solidFill>
                          <a:latin typeface="Inter"/>
                          <a:ea typeface="Hiragino Sans"/>
                        </a:rPr>
                        <a:t>Cycles multi-locale decks (</a:t>
                      </a:r>
                      <a:r>
                        <a:rPr sz="990" b="0" i="0" u="none">
                          <a:solidFill>
                            <a:srgbClr val="4338CA"/>
                          </a:solidFill>
                          <a:highlight>
                            <a:srgbClr val="F1F5F9"/>
                          </a:highlight>
                          <a:latin typeface="JetBrains Mono"/>
                          <a:ea typeface="Noto Sans Mono CJK JP"/>
                        </a:rPr>
                        <a:t>&lt;lang&gt;/index.html#N</a:t>
                      </a:r>
                      <a:r>
                        <a:rPr sz="1100" b="0" i="0" u="none">
                          <a:solidFill>
                            <a:srgbClr val="334155"/>
                          </a:solidFill>
                          <a:latin typeface="Inter"/>
                          <a:ea typeface="Hiragino Sans"/>
                        </a:rPr>
                        <a:t>) preserving slide number.</a:t>
                      </a:r>
                    </a:p>
                  </a:txBody>
                  <a:tcPr marT="88900" marR="127000" marB="88900" marL="127000" anchor="ctr">
                    <a:lnL>
                      <a:noFill/>
                    </a:lnL>
                    <a:lnR>
                      <a:noFill/>
                    </a:lnR>
                    <a:lnT>
                      <a:noFill/>
                    </a:lnT>
                    <a:lnB w="6350">
                      <a:solidFill>
                        <a:srgbClr val="E2E8F0"/>
                      </a:solidFill>
                    </a:lnB>
                    <a:noFill/>
                  </a:tcPr>
                </a:tc>
              </a:tr>
              <a:tr h="514350">
                <a:tc>
                  <a:txBody>
                    <a:bodyPr wrap="square"/>
                    <a:lstStyle/>
                    <a:p>
                      <a:pPr algn="l">
                        <a:lnSpc>
                          <a:spcPct val="113000"/>
                        </a:lnSpc>
                      </a:pPr>
                      <a:r>
                        <a:rPr sz="990" b="0" i="0" u="none">
                          <a:solidFill>
                            <a:srgbClr val="4338CA"/>
                          </a:solidFill>
                          <a:highlight>
                            <a:srgbClr val="F1F5F9"/>
                          </a:highlight>
                          <a:latin typeface="JetBrains Mono"/>
                          <a:ea typeface="Noto Sans Mono CJK JP"/>
                        </a:rPr>
                        <a:t>F</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1" i="0" u="none">
                          <a:solidFill>
                            <a:srgbClr val="334155"/>
                          </a:solidFill>
                          <a:latin typeface="Inter"/>
                          <a:ea typeface="Hiragino Sans"/>
                        </a:rPr>
                        <a:t>Fullscreen</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0" i="0" u="none">
                          <a:solidFill>
                            <a:srgbClr val="334155"/>
                          </a:solidFill>
                          <a:latin typeface="Inter"/>
                          <a:ea typeface="Hiragino Sans"/>
                        </a:rPr>
                        <a:t>Toggles native widescreen browser fullscreen mode.</a:t>
                      </a:r>
                    </a:p>
                  </a:txBody>
                  <a:tcPr marT="88900" marR="127000" marB="88900" marL="127000" anchor="ctr">
                    <a:lnL>
                      <a:noFill/>
                    </a:lnL>
                    <a:lnR>
                      <a:noFill/>
                    </a:lnR>
                    <a:lnT>
                      <a:noFill/>
                    </a:lnT>
                    <a:lnB w="6350">
                      <a:solidFill>
                        <a:srgbClr val="E2E8F0"/>
                      </a:solidFill>
                    </a:lnB>
                    <a:noFill/>
                  </a:tcPr>
                </a:tc>
              </a:tr>
              <a:tr h="527050">
                <a:tc>
                  <a:txBody>
                    <a:bodyPr wrap="square"/>
                    <a:lstStyle/>
                    <a:p>
                      <a:pPr algn="l">
                        <a:lnSpc>
                          <a:spcPct val="113000"/>
                        </a:lnSpc>
                      </a:pPr>
                      <a:r>
                        <a:rPr sz="990" b="0" i="0" u="none">
                          <a:solidFill>
                            <a:srgbClr val="4338CA"/>
                          </a:solidFill>
                          <a:highlight>
                            <a:srgbClr val="F1F5F9"/>
                          </a:highlight>
                          <a:latin typeface="JetBrains Mono"/>
                          <a:ea typeface="Noto Sans Mono CJK JP"/>
                        </a:rPr>
                        <a:t>→</a:t>
                      </a:r>
                      <a:r>
                        <a:rPr sz="1100" b="1" i="0" u="none">
                          <a:solidFill>
                            <a:srgbClr val="334155"/>
                          </a:solidFill>
                          <a:latin typeface="Inter"/>
                          <a:ea typeface="Hiragino Sans"/>
                        </a:rPr>
                        <a:t> / </a:t>
                      </a:r>
                      <a:r>
                        <a:rPr sz="990" b="0" i="0" u="none">
                          <a:solidFill>
                            <a:srgbClr val="4338CA"/>
                          </a:solidFill>
                          <a:highlight>
                            <a:srgbClr val="F1F5F9"/>
                          </a:highlight>
                          <a:latin typeface="JetBrains Mono"/>
                          <a:ea typeface="Noto Sans Mono CJK JP"/>
                        </a:rPr>
                        <a:t>Space</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1" i="0" u="none">
                          <a:solidFill>
                            <a:srgbClr val="334155"/>
                          </a:solidFill>
                          <a:latin typeface="Inter"/>
                          <a:ea typeface="Hiragino Sans"/>
                        </a:rPr>
                        <a:t>Next Slide</a:t>
                      </a:r>
                    </a:p>
                  </a:txBody>
                  <a:tcPr marT="88900" marR="127000" marB="88900" marL="127000" anchor="ctr">
                    <a:lnL>
                      <a:noFill/>
                    </a:lnL>
                    <a:lnR>
                      <a:noFill/>
                    </a:lnR>
                    <a:lnT>
                      <a:noFill/>
                    </a:lnT>
                    <a:lnB w="6350">
                      <a:solidFill>
                        <a:srgbClr val="E2E8F0"/>
                      </a:solidFill>
                    </a:lnB>
                    <a:noFill/>
                  </a:tcPr>
                </a:tc>
                <a:tc>
                  <a:txBody>
                    <a:bodyPr wrap="square"/>
                    <a:lstStyle/>
                    <a:p>
                      <a:pPr algn="l">
                        <a:lnSpc>
                          <a:spcPct val="113000"/>
                        </a:lnSpc>
                      </a:pPr>
                      <a:r>
                        <a:rPr sz="1100" b="0" i="0" u="none">
                          <a:solidFill>
                            <a:srgbClr val="334155"/>
                          </a:solidFill>
                          <a:latin typeface="Inter"/>
                          <a:ea typeface="Hiragino Sans"/>
                        </a:rPr>
                        <a:t>Advances slides (</a:t>
                      </a:r>
                      <a:r>
                        <a:rPr sz="990" b="0" i="0" u="none">
                          <a:solidFill>
                            <a:srgbClr val="4338CA"/>
                          </a:solidFill>
                          <a:highlight>
                            <a:srgbClr val="F1F5F9"/>
                          </a:highlight>
                          <a:latin typeface="JetBrains Mono"/>
                          <a:ea typeface="Noto Sans Mono CJK JP"/>
                        </a:rPr>
                        <a:t>←</a:t>
                      </a:r>
                      <a:r>
                        <a:rPr sz="1100" b="0" i="0" u="none">
                          <a:solidFill>
                            <a:srgbClr val="334155"/>
                          </a:solidFill>
                          <a:latin typeface="Inter"/>
                          <a:ea typeface="Hiragino Sans"/>
                        </a:rPr>
                        <a:t> / </a:t>
                      </a:r>
                      <a:r>
                        <a:rPr sz="990" b="0" i="0" u="none">
                          <a:solidFill>
                            <a:srgbClr val="4338CA"/>
                          </a:solidFill>
                          <a:highlight>
                            <a:srgbClr val="F1F5F9"/>
                          </a:highlight>
                          <a:latin typeface="JetBrains Mono"/>
                          <a:ea typeface="Noto Sans Mono CJK JP"/>
                        </a:rPr>
                        <a:t>Home</a:t>
                      </a:r>
                      <a:r>
                        <a:rPr sz="1100" b="0" i="0" u="none">
                          <a:solidFill>
                            <a:srgbClr val="334155"/>
                          </a:solidFill>
                          <a:latin typeface="Inter"/>
                          <a:ea typeface="Hiragino Sans"/>
                        </a:rPr>
                        <a:t> / </a:t>
                      </a:r>
                      <a:r>
                        <a:rPr sz="990" b="0" i="0" u="none">
                          <a:solidFill>
                            <a:srgbClr val="4338CA"/>
                          </a:solidFill>
                          <a:highlight>
                            <a:srgbClr val="F1F5F9"/>
                          </a:highlight>
                          <a:latin typeface="JetBrains Mono"/>
                          <a:ea typeface="Noto Sans Mono CJK JP"/>
                        </a:rPr>
                        <a:t>End</a:t>
                      </a:r>
                      <a:r>
                        <a:rPr sz="1100" b="0" i="0" u="none">
                          <a:solidFill>
                            <a:srgbClr val="334155"/>
                          </a:solidFill>
                          <a:latin typeface="Inter"/>
                          <a:ea typeface="Hiragino Sans"/>
                        </a:rPr>
                        <a:t> for navigation).</a:t>
                      </a:r>
                    </a:p>
                  </a:txBody>
                  <a:tcPr marT="88900" marR="127000" marB="88900" marL="127000" anchor="ctr">
                    <a:lnL>
                      <a:noFill/>
                    </a:lnL>
                    <a:lnR>
                      <a:noFill/>
                    </a:lnR>
                    <a:lnT>
                      <a:noFill/>
                    </a:lnT>
                    <a:lnB w="6350">
                      <a:solidFill>
                        <a:srgbClr val="E2E8F0"/>
                      </a:solidFill>
                    </a:lnB>
                    <a:noFill/>
                  </a:tcPr>
                </a:tc>
              </a:tr>
            </a:tbl>
          </a:graphicData>
        </a:graphic>
      </p:graphicFrame>
      <p:sp>
        <p:nvSpPr>
          <p:cNvPr id="7" name="TextBox 6"/>
          <p:cNvSpPr txBox="1"/>
          <p:nvPr/>
        </p:nvSpPr>
        <p:spPr>
          <a:xfrm>
            <a:off x="508000" y="6097190"/>
            <a:ext cx="4937760" cy="43815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100% Standalone </a:t>
            </a:r>
            <a:r>
              <a:rPr sz="1260" b="0" i="0" u="none">
                <a:solidFill>
                  <a:srgbClr val="4338CA"/>
                </a:solidFill>
                <a:highlight>
                  <a:srgbClr val="F1F5F9"/>
                </a:highlight>
                <a:latin typeface="JetBrains Mono"/>
                <a:ea typeface="Noto Sans Mono CJK JP"/>
              </a:rPr>
              <a:t>file://</a:t>
            </a:r>
            <a:r>
              <a:rPr sz="1400" b="1" i="0" u="none">
                <a:solidFill>
                  <a:srgbClr val="334155"/>
                </a:solidFill>
                <a:latin typeface="Inter"/>
                <a:ea typeface="Hiragino Sans"/>
              </a:rPr>
              <a:t>, PDF &amp; PowerPoint Portability</a:t>
            </a:r>
          </a:p>
        </p:txBody>
      </p:sp>
      <p:sp>
        <p:nvSpPr>
          <p:cNvPr id="8" name="TextBox 7"/>
          <p:cNvSpPr txBox="1"/>
          <p:nvPr/>
        </p:nvSpPr>
        <p:spPr>
          <a:xfrm>
            <a:off x="546100" y="6630590"/>
            <a:ext cx="4898136" cy="3746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Auto-Bundled SVG Fonts (</a:t>
            </a:r>
            <a:r>
              <a:rPr sz="900" b="0" i="0" u="none">
                <a:solidFill>
                  <a:srgbClr val="4338CA"/>
                </a:solidFill>
                <a:highlight>
                  <a:srgbClr val="F1F5F9"/>
                </a:highlight>
                <a:latin typeface="JetBrains Mono"/>
                <a:ea typeface="Noto Sans Mono CJK JP"/>
              </a:rPr>
              <a:t>_assets/fonts/</a:t>
            </a:r>
            <a:r>
              <a:rPr sz="1000" b="1" i="0" u="none">
                <a:solidFill>
                  <a:srgbClr val="4F46E5"/>
                </a:solidFill>
                <a:latin typeface="Inter"/>
                <a:ea typeface="Hiragino Sans"/>
              </a:rPr>
              <a:t>)</a:t>
            </a:r>
            <a:r>
              <a:rPr sz="1000" b="0" i="0" u="none">
                <a:solidFill>
                  <a:srgbClr val="334155"/>
                </a:solidFill>
                <a:latin typeface="Inter"/>
                <a:ea typeface="Hiragino Sans"/>
              </a:rPr>
              <a:t>: Copies used </a:t>
            </a:r>
            <a:r>
              <a:rPr sz="900" b="0" i="0" u="none">
                <a:solidFill>
                  <a:srgbClr val="4338CA"/>
                </a:solidFill>
                <a:highlight>
                  <a:srgbClr val="F1F5F9"/>
                </a:highlight>
                <a:latin typeface="JetBrains Mono"/>
                <a:ea typeface="Noto Sans Mono CJK JP"/>
              </a:rPr>
              <a:t>.ttf</a:t>
            </a:r>
            <a:r>
              <a:rPr sz="1000" b="0" i="0" u="none">
                <a:solidFill>
                  <a:srgbClr val="334155"/>
                </a:solidFill>
                <a:latin typeface="Inter"/>
                <a:ea typeface="Hiragino Sans"/>
              </a:rPr>
              <a:t>/</a:t>
            </a:r>
            <a:r>
              <a:rPr sz="900" b="0" i="0" u="none">
                <a:solidFill>
                  <a:srgbClr val="4338CA"/>
                </a:solidFill>
                <a:highlight>
                  <a:srgbClr val="F1F5F9"/>
                </a:highlight>
                <a:latin typeface="JetBrains Mono"/>
                <a:ea typeface="Noto Sans Mono CJK JP"/>
              </a:rPr>
              <a:t>.otf</a:t>
            </a:r>
            <a:r>
              <a:rPr sz="1000" b="0" i="0" u="none">
                <a:solidFill>
                  <a:srgbClr val="334155"/>
                </a:solidFill>
                <a:latin typeface="Inter"/>
                <a:ea typeface="Hiragino Sans"/>
              </a:rPr>
              <a:t> text &amp; icon fonts and injects </a:t>
            </a:r>
            <a:r>
              <a:rPr sz="900" b="0" i="0" u="none">
                <a:solidFill>
                  <a:srgbClr val="4338CA"/>
                </a:solidFill>
                <a:highlight>
                  <a:srgbClr val="F1F5F9"/>
                </a:highlight>
                <a:latin typeface="JetBrains Mono"/>
                <a:ea typeface="Noto Sans Mono CJK JP"/>
              </a:rPr>
              <a:t>@font-face</a:t>
            </a:r>
            <a:r>
              <a:rPr sz="1000" b="0" i="0" u="none">
                <a:solidFill>
                  <a:srgbClr val="334155"/>
                </a:solidFill>
                <a:latin typeface="Inter"/>
                <a:ea typeface="Hiragino Sans"/>
              </a:rPr>
              <a:t> rules into </a:t>
            </a:r>
            <a:r>
              <a:rPr sz="900" b="0" i="0" u="none">
                <a:solidFill>
                  <a:srgbClr val="4338CA"/>
                </a:solidFill>
                <a:highlight>
                  <a:srgbClr val="F1F5F9"/>
                </a:highlight>
                <a:latin typeface="JetBrains Mono"/>
                <a:ea typeface="Noto Sans Mono CJK JP"/>
              </a:rPr>
              <a:t>style.css</a:t>
            </a:r>
            <a:r>
              <a:rPr sz="1000" b="0" i="0" u="none">
                <a:solidFill>
                  <a:srgbClr val="334155"/>
                </a:solidFill>
                <a:latin typeface="Inter"/>
                <a:ea typeface="Hiragino Sans"/>
              </a:rPr>
              <a:t>.</a:t>
            </a:r>
          </a:p>
        </p:txBody>
      </p:sp>
      <p:sp>
        <p:nvSpPr>
          <p:cNvPr id="9" name="TextBox 8"/>
          <p:cNvSpPr txBox="1"/>
          <p:nvPr/>
        </p:nvSpPr>
        <p:spPr>
          <a:xfrm>
            <a:off x="546100" y="7132240"/>
            <a:ext cx="4898136" cy="57150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Double-Click Ready</a:t>
            </a:r>
            <a:r>
              <a:rPr sz="1000" b="0" i="0" u="none">
                <a:solidFill>
                  <a:srgbClr val="334155"/>
                </a:solidFill>
                <a:latin typeface="Inter"/>
                <a:ea typeface="Hiragino Sans"/>
              </a:rPr>
              <a:t>: Zip and share the output folder—anyone can open </a:t>
            </a:r>
            <a:r>
              <a:rPr sz="900" b="0" i="0" u="none">
                <a:solidFill>
                  <a:srgbClr val="4338CA"/>
                </a:solidFill>
                <a:highlight>
                  <a:srgbClr val="F1F5F9"/>
                </a:highlight>
                <a:latin typeface="JetBrains Mono"/>
                <a:ea typeface="Noto Sans Mono CJK JP"/>
              </a:rPr>
              <a:t>&lt;lang&gt;/index.html</a:t>
            </a:r>
            <a:r>
              <a:rPr sz="1000" b="0" i="0" u="none">
                <a:solidFill>
                  <a:srgbClr val="334155"/>
                </a:solidFill>
                <a:latin typeface="Inter"/>
                <a:ea typeface="Hiragino Sans"/>
              </a:rPr>
              <a:t> directly from disk (</a:t>
            </a:r>
            <a:r>
              <a:rPr sz="900" b="0" i="0" u="none">
                <a:solidFill>
                  <a:srgbClr val="4338CA"/>
                </a:solidFill>
                <a:highlight>
                  <a:srgbClr val="F1F5F9"/>
                </a:highlight>
                <a:latin typeface="JetBrains Mono"/>
                <a:ea typeface="Noto Sans Mono CJK JP"/>
              </a:rPr>
              <a:t>file://</a:t>
            </a:r>
            <a:r>
              <a:rPr sz="1000" b="0" i="0" u="none">
                <a:solidFill>
                  <a:srgbClr val="334155"/>
                </a:solidFill>
                <a:latin typeface="Inter"/>
                <a:ea typeface="Hiragino Sans"/>
              </a:rPr>
              <a:t>) or export </a:t>
            </a:r>
            <a:r>
              <a:rPr sz="900" b="0" i="0" u="none">
                <a:solidFill>
                  <a:srgbClr val="4338CA"/>
                </a:solidFill>
                <a:highlight>
                  <a:srgbClr val="F1F5F9"/>
                </a:highlight>
                <a:latin typeface="JetBrains Mono"/>
                <a:ea typeface="Noto Sans Mono CJK JP"/>
              </a:rPr>
              <a:t>slide_&lt;lang&gt;.pdf</a:t>
            </a:r>
            <a:r>
              <a:rPr sz="1000" b="0" i="0" u="none">
                <a:solidFill>
                  <a:srgbClr val="334155"/>
                </a:solidFill>
                <a:latin typeface="Inter"/>
                <a:ea typeface="Hiragino Sans"/>
              </a:rPr>
              <a:t> / </a:t>
            </a:r>
            <a:r>
              <a:rPr sz="900" b="0" i="0" u="none">
                <a:solidFill>
                  <a:srgbClr val="4338CA"/>
                </a:solidFill>
                <a:highlight>
                  <a:srgbClr val="F1F5F9"/>
                </a:highlight>
                <a:latin typeface="JetBrains Mono"/>
                <a:ea typeface="Noto Sans Mono CJK JP"/>
              </a:rPr>
              <a:t>.pptx</a:t>
            </a:r>
            <a:r>
              <a:rPr sz="1000" b="0" i="0" u="none">
                <a:solidFill>
                  <a:srgbClr val="334155"/>
                </a:solidFill>
                <a:latin typeface="Inter"/>
                <a:ea typeface="Hiragino Sans"/>
              </a:rPr>
              <a:t>.</a:t>
            </a:r>
          </a:p>
        </p:txBody>
      </p:sp>
      <p:pic>
        <p:nvPicPr>
          <p:cNvPr id="10" name="Picture 9" descr="presenter_features.png"/>
          <p:cNvPicPr>
            <a:picLocks noChangeAspect="1"/>
          </p:cNvPicPr>
          <p:nvPr/>
        </p:nvPicPr>
        <p:blipFill>
          <a:blip r:embed="rId3"/>
          <a:stretch>
            <a:fillRect/>
          </a:stretch>
        </p:blipFill>
        <p:spPr>
          <a:xfrm>
            <a:off x="5461000" y="889185"/>
            <a:ext cx="6223000" cy="5333629"/>
          </a:xfrm>
          <a:prstGeom prst="rect">
            <a:avLst/>
          </a:prstGeom>
        </p:spPr>
      </p:pic>
      <p:sp>
        <p:nvSpPr>
          <p:cNvPr id="11" name="TextBox 10"/>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6: Documentation &amp; Slide Engine — Presenter View, Font Bundling &amp; Portability</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ivider.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Built-in AI Agent Knowledge Base (</a:t>
            </a:r>
            <a:r>
              <a:rPr sz="2340" b="0" i="0" u="none">
                <a:solidFill>
                  <a:srgbClr val="4338CA"/>
                </a:solidFill>
                <a:highlight>
                  <a:srgbClr val="F1F5F9"/>
                </a:highlight>
                <a:latin typeface="JetBrains Mono"/>
                <a:ea typeface="Noto Sans Mono CJK JP"/>
              </a:rPr>
              <a:t>drawlib rules</a:t>
            </a:r>
            <a:r>
              <a:rPr sz="2600" b="1" i="0" u="none">
                <a:solidFill>
                  <a:srgbClr val="1A73E8"/>
                </a:solidFill>
                <a:latin typeface="Inter"/>
                <a:ea typeface="Hiragino Sans"/>
              </a:rPr>
              <a:t>)</a:t>
            </a:r>
          </a:p>
        </p:txBody>
      </p:sp>
      <p:sp>
        <p:nvSpPr>
          <p:cNvPr id="4" name="Rounded Rectangle 3"/>
          <p:cNvSpPr/>
          <p:nvPr/>
        </p:nvSpPr>
        <p:spPr>
          <a:xfrm>
            <a:off x="508000" y="1906190"/>
            <a:ext cx="4699000" cy="3046809"/>
          </a:xfrm>
          <a:prstGeom prst="roundRect">
            <a:avLst>
              <a:gd name="adj" fmla="val 1667"/>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141140"/>
            <a:ext cx="4432300" cy="3359150"/>
          </a:xfrm>
          <a:prstGeom prst="roundRect">
            <a:avLst>
              <a:gd name="adj" fmla="val 1512"/>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Zero Hallucination via On-Demand Rules</a:t>
            </a:r>
          </a:p>
        </p:txBody>
      </p:sp>
      <p:sp>
        <p:nvSpPr>
          <p:cNvPr id="7" name="TextBox 6"/>
          <p:cNvSpPr txBox="1"/>
          <p:nvPr/>
        </p:nvSpPr>
        <p:spPr>
          <a:xfrm>
            <a:off x="508000" y="1296590"/>
            <a:ext cx="4937760" cy="6096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Why do AI coding agents struggle with niche libraries? Because their training data is outdated or incomplete. Drawlib solves this by </a:t>
            </a:r>
            <a:r>
              <a:rPr sz="1000" b="1" i="0" u="none">
                <a:solidFill>
                  <a:srgbClr val="334155"/>
                </a:solidFill>
                <a:latin typeface="Inter"/>
                <a:ea typeface="Hiragino Sans"/>
              </a:rPr>
              <a:t>shipping its complete AI agent manual inside the Python package</a:t>
            </a:r>
            <a:r>
              <a:rPr sz="1000" b="0" i="0" u="none">
                <a:solidFill>
                  <a:srgbClr val="334155"/>
                </a:solidFill>
                <a:latin typeface="Inter"/>
                <a:ea typeface="Hiragino Sans"/>
              </a:rPr>
              <a:t>:</a:t>
            </a:r>
          </a:p>
        </p:txBody>
      </p:sp>
      <p:sp>
        <p:nvSpPr>
          <p:cNvPr id="8" name="TextBox 7"/>
          <p:cNvSpPr txBox="1"/>
          <p:nvPr/>
        </p:nvSpPr>
        <p:spPr>
          <a:xfrm>
            <a:off x="800100" y="2249090"/>
            <a:ext cx="4437888" cy="3143250"/>
          </a:xfrm>
          <a:prstGeom prst="rect">
            <a:avLst/>
          </a:prstGeom>
          <a:noFill/>
        </p:spPr>
        <p:txBody>
          <a:bodyPr wrap="square" lIns="0" rIns="0" tIns="0" bIns="0" anchor="t">
            <a:spAutoFit/>
          </a:bodyPr>
          <a:lstStyle/>
          <a:p>
            <a:pPr algn="l">
              <a:lnSpc>
                <a:spcPct val="125000"/>
              </a:lnSpc>
            </a:pPr>
            <a:r>
              <a:rPr sz="1100" b="0" i="1" u="none">
                <a:solidFill>
                  <a:srgbClr val="64748B"/>
                </a:solidFill>
                <a:latin typeface="JetBrains Mono"/>
                <a:ea typeface="Noto Sans Mono CJK JP"/>
              </a:rPr>
              <a:t># 1. List all 92 embedded rule manuals</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rules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list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2. Core orientation &amp; design discipline</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rules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overview</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rules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style-guide</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rules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review-guide</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rules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api</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3. Project archetypes &amp; module deep-dives</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rules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project-overview</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rules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project-slide</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rules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anim-guide</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rules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lib-diagrams-overview</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rules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lib-charts-overview</a:t>
            </a:r>
          </a:p>
        </p:txBody>
      </p:sp>
      <p:sp>
        <p:nvSpPr>
          <p:cNvPr id="9" name="TextBox 8"/>
          <p:cNvSpPr txBox="1"/>
          <p:nvPr/>
        </p:nvSpPr>
        <p:spPr>
          <a:xfrm>
            <a:off x="508000" y="5105400"/>
            <a:ext cx="493776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Progressive Context Loading</a:t>
            </a:r>
          </a:p>
        </p:txBody>
      </p:sp>
      <p:sp>
        <p:nvSpPr>
          <p:cNvPr id="10" name="TextBox 9"/>
          <p:cNvSpPr txBox="1"/>
          <p:nvPr/>
        </p:nvSpPr>
        <p:spPr>
          <a:xfrm>
            <a:off x="546100" y="5416550"/>
            <a:ext cx="4898136" cy="5651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334155"/>
                </a:solidFill>
                <a:latin typeface="Inter"/>
                <a:ea typeface="Hiragino Sans"/>
              </a:rPr>
              <a:t>•	</a:t>
            </a:r>
            <a:r>
              <a:rPr sz="1000" b="0" i="0" u="none">
                <a:solidFill>
                  <a:srgbClr val="334155"/>
                </a:solidFill>
                <a:latin typeface="Inter"/>
                <a:ea typeface="Hiragino Sans"/>
              </a:rPr>
              <a:t>Agents start with a lightweight </a:t>
            </a:r>
            <a:r>
              <a:rPr sz="900" b="0" i="0" u="none">
                <a:solidFill>
                  <a:srgbClr val="4338CA"/>
                </a:solidFill>
                <a:highlight>
                  <a:srgbClr val="F1F5F9"/>
                </a:highlight>
                <a:latin typeface="JetBrains Mono"/>
                <a:ea typeface="Noto Sans Mono CJK JP"/>
              </a:rPr>
              <a:t>.agents/rules/drawlib.md</a:t>
            </a:r>
            <a:r>
              <a:rPr sz="1000" b="0" i="0" u="none">
                <a:solidFill>
                  <a:srgbClr val="334155"/>
                </a:solidFill>
                <a:latin typeface="Inter"/>
                <a:ea typeface="Hiragino Sans"/>
              </a:rPr>
              <a:t> bootstrap and query specific </a:t>
            </a:r>
            <a:r>
              <a:rPr sz="900" b="0" i="0" u="none">
                <a:solidFill>
                  <a:srgbClr val="4338CA"/>
                </a:solidFill>
                <a:highlight>
                  <a:srgbClr val="F1F5F9"/>
                </a:highlight>
                <a:latin typeface="JetBrains Mono"/>
                <a:ea typeface="Noto Sans Mono CJK JP"/>
              </a:rPr>
              <a:t>lib-&lt;module&gt;</a:t>
            </a:r>
            <a:r>
              <a:rPr sz="1000" b="0" i="0" u="none">
                <a:solidFill>
                  <a:srgbClr val="334155"/>
                </a:solidFill>
                <a:latin typeface="Inter"/>
                <a:ea typeface="Hiragino Sans"/>
              </a:rPr>
              <a:t> manuals on demand—keeping LLM context windows lean and 100% version-accurate.</a:t>
            </a:r>
          </a:p>
        </p:txBody>
      </p:sp>
      <p:pic>
        <p:nvPicPr>
          <p:cNvPr id="11" name="Picture 10" descr="agent_rules_catalog.png"/>
          <p:cNvPicPr>
            <a:picLocks noChangeAspect="1"/>
          </p:cNvPicPr>
          <p:nvPr/>
        </p:nvPicPr>
        <p:blipFill>
          <a:blip r:embed="rId3"/>
          <a:stretch>
            <a:fillRect/>
          </a:stretch>
        </p:blipFill>
        <p:spPr>
          <a:xfrm>
            <a:off x="5461000" y="889185"/>
            <a:ext cx="6223000" cy="5333629"/>
          </a:xfrm>
          <a:prstGeom prst="rect">
            <a:avLst/>
          </a:prstGeom>
        </p:spPr>
      </p:pic>
      <p:sp>
        <p:nvSpPr>
          <p:cNvPr id="12" name="TextBox 11"/>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7: AI Agent Workflow &amp; Ecosystem — Built-in AI Agent Knowledge Base</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Autonomous Visual Self-Healing Loop</a:t>
            </a:r>
          </a:p>
        </p:txBody>
      </p:sp>
      <p:sp>
        <p:nvSpPr>
          <p:cNvPr id="4" name="Rounded Rectangle 3"/>
          <p:cNvSpPr/>
          <p:nvPr/>
        </p:nvSpPr>
        <p:spPr>
          <a:xfrm>
            <a:off x="508000" y="1906190"/>
            <a:ext cx="4699000" cy="1314450"/>
          </a:xfrm>
          <a:prstGeom prst="roundRect">
            <a:avLst>
              <a:gd name="adj" fmla="val 3864"/>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141140"/>
            <a:ext cx="4432300" cy="844550"/>
          </a:xfrm>
          <a:prstGeom prst="roundRect">
            <a:avLst>
              <a:gd name="adj" fmla="val 6015"/>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Closing the Loop with Multimodal Vision</a:t>
            </a:r>
          </a:p>
        </p:txBody>
      </p:sp>
      <p:sp>
        <p:nvSpPr>
          <p:cNvPr id="7" name="TextBox 6"/>
          <p:cNvSpPr txBox="1"/>
          <p:nvPr/>
        </p:nvSpPr>
        <p:spPr>
          <a:xfrm>
            <a:off x="508000" y="1296590"/>
            <a:ext cx="4937760" cy="6096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Code that runs without syntax errors can still produce overlapping labels or cramped margins. Drawlib pairs </a:t>
            </a:r>
            <a:r>
              <a:rPr sz="1000" b="1" i="0" u="none">
                <a:solidFill>
                  <a:srgbClr val="334155"/>
                </a:solidFill>
                <a:latin typeface="Inter"/>
                <a:ea typeface="Hiragino Sans"/>
              </a:rPr>
              <a:t>headless coordinate-grid rendering (</a:t>
            </a:r>
            <a:r>
              <a:rPr sz="900" b="0" i="0" u="none">
                <a:solidFill>
                  <a:srgbClr val="4338CA"/>
                </a:solidFill>
                <a:highlight>
                  <a:srgbClr val="F1F5F9"/>
                </a:highlight>
                <a:latin typeface="JetBrains Mono"/>
                <a:ea typeface="Noto Sans Mono CJK JP"/>
              </a:rPr>
              <a:t>-g</a:t>
            </a:r>
            <a:r>
              <a:rPr sz="1000" b="1" i="0" u="none">
                <a:solidFill>
                  <a:srgbClr val="334155"/>
                </a:solidFill>
                <a:latin typeface="Inter"/>
                <a:ea typeface="Hiragino Sans"/>
              </a:rPr>
              <a:t>)</a:t>
            </a:r>
            <a:r>
              <a:rPr sz="1000" b="0" i="0" u="none">
                <a:solidFill>
                  <a:srgbClr val="334155"/>
                </a:solidFill>
                <a:latin typeface="Inter"/>
                <a:ea typeface="Hiragino Sans"/>
              </a:rPr>
              <a:t> with </a:t>
            </a:r>
            <a:r>
              <a:rPr sz="1000" b="1" i="0" u="none">
                <a:solidFill>
                  <a:srgbClr val="334155"/>
                </a:solidFill>
                <a:latin typeface="Inter"/>
                <a:ea typeface="Hiragino Sans"/>
              </a:rPr>
              <a:t>multimodal agent vision (</a:t>
            </a:r>
            <a:r>
              <a:rPr sz="900" b="0" i="0" u="none">
                <a:solidFill>
                  <a:srgbClr val="4338CA"/>
                </a:solidFill>
                <a:highlight>
                  <a:srgbClr val="F1F5F9"/>
                </a:highlight>
                <a:latin typeface="JetBrains Mono"/>
                <a:ea typeface="Noto Sans Mono CJK JP"/>
              </a:rPr>
              <a:t>view_file</a:t>
            </a:r>
            <a:r>
              <a:rPr sz="1000" b="1" i="0" u="none">
                <a:solidFill>
                  <a:srgbClr val="334155"/>
                </a:solidFill>
                <a:latin typeface="Inter"/>
                <a:ea typeface="Hiragino Sans"/>
              </a:rPr>
              <a:t>)</a:t>
            </a:r>
            <a:r>
              <a:rPr sz="1000" b="0" i="0" u="none">
                <a:solidFill>
                  <a:srgbClr val="334155"/>
                </a:solidFill>
                <a:latin typeface="Inter"/>
                <a:ea typeface="Hiragino Sans"/>
              </a:rPr>
              <a:t>:</a:t>
            </a:r>
          </a:p>
        </p:txBody>
      </p:sp>
      <p:sp>
        <p:nvSpPr>
          <p:cNvPr id="8" name="TextBox 7"/>
          <p:cNvSpPr txBox="1"/>
          <p:nvPr/>
        </p:nvSpPr>
        <p:spPr>
          <a:xfrm>
            <a:off x="800100" y="2249090"/>
            <a:ext cx="4437888" cy="628650"/>
          </a:xfrm>
          <a:prstGeom prst="rect">
            <a:avLst/>
          </a:prstGeom>
          <a:noFill/>
        </p:spPr>
        <p:txBody>
          <a:bodyPr wrap="square" lIns="0" rIns="0" tIns="0" bIns="0" anchor="t">
            <a:spAutoFit/>
          </a:bodyPr>
          <a:lstStyle/>
          <a:p>
            <a:pPr algn="l">
              <a:lnSpc>
                <a:spcPct val="125000"/>
              </a:lnSpc>
            </a:pPr>
            <a:r>
              <a:rPr sz="1100" b="0" i="1" u="none">
                <a:solidFill>
                  <a:srgbClr val="64748B"/>
                </a:solidFill>
                <a:latin typeface="JetBrains Mono"/>
                <a:ea typeface="Noto Sans Mono CJK JP"/>
              </a:rPr>
              <a:t># Render a single diagram block with a 10x10 coordinate grid</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docs_src/arch.md</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service_arch.png</a:t>
            </a: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-o</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.drawlib/scratch/preview.png</a:t>
            </a:r>
          </a:p>
        </p:txBody>
      </p:sp>
      <p:sp>
        <p:nvSpPr>
          <p:cNvPr id="9" name="TextBox 8"/>
          <p:cNvSpPr txBox="1"/>
          <p:nvPr/>
        </p:nvSpPr>
        <p:spPr>
          <a:xfrm>
            <a:off x="508000" y="3373040"/>
            <a:ext cx="493776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The 6-Step Autonomous Agent Cycle</a:t>
            </a:r>
          </a:p>
        </p:txBody>
      </p:sp>
      <p:sp>
        <p:nvSpPr>
          <p:cNvPr id="10" name="TextBox 9"/>
          <p:cNvSpPr txBox="1"/>
          <p:nvPr/>
        </p:nvSpPr>
        <p:spPr>
          <a:xfrm>
            <a:off x="330200" y="3690540"/>
            <a:ext cx="5122672" cy="1587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1.	</a:t>
            </a:r>
            <a:r>
              <a:rPr sz="1000" b="1" i="0" u="none">
                <a:solidFill>
                  <a:srgbClr val="4F46E5"/>
                </a:solidFill>
                <a:latin typeface="Inter"/>
                <a:ea typeface="Hiragino Sans"/>
              </a:rPr>
              <a:t>Read Rules (</a:t>
            </a:r>
            <a:r>
              <a:rPr sz="900" b="0" i="0" u="none">
                <a:solidFill>
                  <a:srgbClr val="4338CA"/>
                </a:solidFill>
                <a:highlight>
                  <a:srgbClr val="F1F5F9"/>
                </a:highlight>
                <a:latin typeface="JetBrains Mono"/>
                <a:ea typeface="Noto Sans Mono CJK JP"/>
              </a:rPr>
              <a:t>drawlib rules show</a:t>
            </a:r>
            <a:r>
              <a:rPr sz="1000" b="1" i="0" u="none">
                <a:solidFill>
                  <a:srgbClr val="4F46E5"/>
                </a:solidFill>
                <a:latin typeface="Inter"/>
                <a:ea typeface="Hiragino Sans"/>
              </a:rPr>
              <a:t>)</a:t>
            </a:r>
            <a:r>
              <a:rPr sz="1000" b="0" i="0" u="none">
                <a:solidFill>
                  <a:srgbClr val="334155"/>
                </a:solidFill>
                <a:latin typeface="Inter"/>
                <a:ea typeface="Hiragino Sans"/>
              </a:rPr>
              <a:t>: Load coordinate &amp; style rules.</a:t>
            </a:r>
          </a:p>
        </p:txBody>
      </p:sp>
      <p:sp>
        <p:nvSpPr>
          <p:cNvPr id="11" name="TextBox 10"/>
          <p:cNvSpPr txBox="1"/>
          <p:nvPr/>
        </p:nvSpPr>
        <p:spPr>
          <a:xfrm>
            <a:off x="330200" y="3982640"/>
            <a:ext cx="5122672" cy="1587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2.	</a:t>
            </a:r>
            <a:r>
              <a:rPr sz="1000" b="1" i="0" u="none">
                <a:solidFill>
                  <a:srgbClr val="4F46E5"/>
                </a:solidFill>
                <a:latin typeface="Inter"/>
                <a:ea typeface="Hiragino Sans"/>
              </a:rPr>
              <a:t>Author Declarative Python</a:t>
            </a:r>
            <a:r>
              <a:rPr sz="1000" b="0" i="0" u="none">
                <a:solidFill>
                  <a:srgbClr val="334155"/>
                </a:solidFill>
                <a:latin typeface="Inter"/>
                <a:ea typeface="Hiragino Sans"/>
              </a:rPr>
              <a:t>: Write high-level diagrams, charts, or SmartArts.</a:t>
            </a:r>
          </a:p>
        </p:txBody>
      </p:sp>
      <p:sp>
        <p:nvSpPr>
          <p:cNvPr id="12" name="TextBox 11"/>
          <p:cNvSpPr txBox="1"/>
          <p:nvPr/>
        </p:nvSpPr>
        <p:spPr>
          <a:xfrm>
            <a:off x="330200" y="4268390"/>
            <a:ext cx="5122672" cy="1714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3.	</a:t>
            </a:r>
            <a:r>
              <a:rPr sz="1000" b="1" i="0" u="none">
                <a:solidFill>
                  <a:srgbClr val="4F46E5"/>
                </a:solidFill>
                <a:latin typeface="Inter"/>
                <a:ea typeface="Hiragino Sans"/>
              </a:rPr>
              <a:t>Render with Coordinate Grid (</a:t>
            </a:r>
            <a:r>
              <a:rPr sz="900" b="0" i="0" u="none">
                <a:solidFill>
                  <a:srgbClr val="4338CA"/>
                </a:solidFill>
                <a:highlight>
                  <a:srgbClr val="F1F5F9"/>
                </a:highlight>
                <a:latin typeface="JetBrains Mono"/>
                <a:ea typeface="Noto Sans Mono CJK JP"/>
              </a:rPr>
              <a:t>-g</a:t>
            </a:r>
            <a:r>
              <a:rPr sz="1000" b="1" i="0" u="none">
                <a:solidFill>
                  <a:srgbClr val="4F46E5"/>
                </a:solidFill>
                <a:latin typeface="Inter"/>
                <a:ea typeface="Hiragino Sans"/>
              </a:rPr>
              <a:t>)</a:t>
            </a:r>
            <a:r>
              <a:rPr sz="1000" b="0" i="0" u="none">
                <a:solidFill>
                  <a:srgbClr val="334155"/>
                </a:solidFill>
                <a:latin typeface="Inter"/>
                <a:ea typeface="Hiragino Sans"/>
              </a:rPr>
              <a:t>: Export headless preview image in </a:t>
            </a:r>
            <a:r>
              <a:rPr sz="900" b="0" i="0" u="none">
                <a:solidFill>
                  <a:srgbClr val="4338CA"/>
                </a:solidFill>
                <a:highlight>
                  <a:srgbClr val="F1F5F9"/>
                </a:highlight>
                <a:latin typeface="JetBrains Mono"/>
                <a:ea typeface="Noto Sans Mono CJK JP"/>
              </a:rPr>
              <a:t>&lt; 1s</a:t>
            </a:r>
            <a:r>
              <a:rPr sz="1000" b="0" i="0" u="none">
                <a:solidFill>
                  <a:srgbClr val="334155"/>
                </a:solidFill>
                <a:latin typeface="Inter"/>
                <a:ea typeface="Hiragino Sans"/>
              </a:rPr>
              <a:t>.</a:t>
            </a:r>
          </a:p>
        </p:txBody>
      </p:sp>
      <p:sp>
        <p:nvSpPr>
          <p:cNvPr id="13" name="TextBox 12"/>
          <p:cNvSpPr txBox="1"/>
          <p:nvPr/>
        </p:nvSpPr>
        <p:spPr>
          <a:xfrm>
            <a:off x="330200" y="4566840"/>
            <a:ext cx="5122672" cy="35560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4.	</a:t>
            </a:r>
            <a:r>
              <a:rPr sz="1000" b="1" i="0" u="none">
                <a:solidFill>
                  <a:srgbClr val="4F46E5"/>
                </a:solidFill>
                <a:latin typeface="Inter"/>
                <a:ea typeface="Hiragino Sans"/>
              </a:rPr>
              <a:t>Multimodal Inspection (</a:t>
            </a:r>
            <a:r>
              <a:rPr sz="900" b="0" i="0" u="none">
                <a:solidFill>
                  <a:srgbClr val="4338CA"/>
                </a:solidFill>
                <a:highlight>
                  <a:srgbClr val="F1F5F9"/>
                </a:highlight>
                <a:latin typeface="JetBrains Mono"/>
                <a:ea typeface="Noto Sans Mono CJK JP"/>
              </a:rPr>
              <a:t>view_file</a:t>
            </a:r>
            <a:r>
              <a:rPr sz="1000" b="1" i="0" u="none">
                <a:solidFill>
                  <a:srgbClr val="4F46E5"/>
                </a:solidFill>
                <a:latin typeface="Inter"/>
                <a:ea typeface="Hiragino Sans"/>
              </a:rPr>
              <a:t>)</a:t>
            </a:r>
            <a:r>
              <a:rPr sz="1000" b="0" i="0" u="none">
                <a:solidFill>
                  <a:srgbClr val="334155"/>
                </a:solidFill>
                <a:latin typeface="Inter"/>
                <a:ea typeface="Hiragino Sans"/>
              </a:rPr>
              <a:t>: Agent visually inspects the rendered PNG + coordinate grid lines.</a:t>
            </a:r>
          </a:p>
        </p:txBody>
      </p:sp>
      <p:sp>
        <p:nvSpPr>
          <p:cNvPr id="14" name="TextBox 13"/>
          <p:cNvSpPr txBox="1"/>
          <p:nvPr/>
        </p:nvSpPr>
        <p:spPr>
          <a:xfrm>
            <a:off x="330200" y="5055790"/>
            <a:ext cx="5122672" cy="3619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5.	</a:t>
            </a:r>
            <a:r>
              <a:rPr sz="1000" b="1" i="0" u="none">
                <a:solidFill>
                  <a:srgbClr val="4F46E5"/>
                </a:solidFill>
                <a:latin typeface="Inter"/>
                <a:ea typeface="Hiragino Sans"/>
              </a:rPr>
              <a:t>Self-Repair Visual Defects</a:t>
            </a:r>
            <a:r>
              <a:rPr sz="1000" b="0" i="0" u="none">
                <a:solidFill>
                  <a:srgbClr val="334155"/>
                </a:solidFill>
                <a:latin typeface="Inter"/>
                <a:ea typeface="Hiragino Sans"/>
              </a:rPr>
              <a:t>: Adjust exact </a:t>
            </a:r>
            <a:r>
              <a:rPr sz="900" b="0" i="0" u="none">
                <a:solidFill>
                  <a:srgbClr val="4338CA"/>
                </a:solidFill>
                <a:highlight>
                  <a:srgbClr val="F1F5F9"/>
                </a:highlight>
                <a:latin typeface="JetBrains Mono"/>
                <a:ea typeface="Noto Sans Mono CJK JP"/>
              </a:rPr>
              <a:t>(x, y)</a:t>
            </a:r>
            <a:r>
              <a:rPr sz="1000" b="0" i="0" u="none">
                <a:solidFill>
                  <a:srgbClr val="334155"/>
                </a:solidFill>
                <a:latin typeface="Inter"/>
                <a:ea typeface="Hiragino Sans"/>
              </a:rPr>
              <a:t> coordinates, padding, or contrast if any clipping is spotted.</a:t>
            </a:r>
          </a:p>
        </p:txBody>
      </p:sp>
      <p:sp>
        <p:nvSpPr>
          <p:cNvPr id="15" name="TextBox 14"/>
          <p:cNvSpPr txBox="1"/>
          <p:nvPr/>
        </p:nvSpPr>
        <p:spPr>
          <a:xfrm>
            <a:off x="330200" y="5557440"/>
            <a:ext cx="5122672" cy="1587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6.	</a:t>
            </a:r>
            <a:r>
              <a:rPr sz="1000" b="1" i="0" u="none">
                <a:solidFill>
                  <a:srgbClr val="4F46E5"/>
                </a:solidFill>
                <a:latin typeface="Inter"/>
                <a:ea typeface="Hiragino Sans"/>
              </a:rPr>
              <a:t>Commit Source of Truth</a:t>
            </a:r>
            <a:r>
              <a:rPr sz="1000" b="0" i="0" u="none">
                <a:solidFill>
                  <a:srgbClr val="334155"/>
                </a:solidFill>
                <a:latin typeface="Inter"/>
                <a:ea typeface="Hiragino Sans"/>
              </a:rPr>
              <a:t>: Check clean Markdown + Python into Git.</a:t>
            </a:r>
          </a:p>
        </p:txBody>
      </p:sp>
      <p:pic>
        <p:nvPicPr>
          <p:cNvPr id="16" name="Picture 15" descr="self_healing_cycle.png"/>
          <p:cNvPicPr>
            <a:picLocks noChangeAspect="1"/>
          </p:cNvPicPr>
          <p:nvPr/>
        </p:nvPicPr>
        <p:blipFill>
          <a:blip r:embed="rId3"/>
          <a:stretch>
            <a:fillRect/>
          </a:stretch>
        </p:blipFill>
        <p:spPr>
          <a:xfrm>
            <a:off x="5461000" y="889185"/>
            <a:ext cx="6223000" cy="5333629"/>
          </a:xfrm>
          <a:prstGeom prst="rect">
            <a:avLst/>
          </a:prstGeom>
        </p:spPr>
      </p:pic>
      <p:sp>
        <p:nvSpPr>
          <p:cNvPr id="17" name="TextBox 16"/>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7: AI Agent Workflow &amp; Ecosystem — Autonomous Visual Self-Healing Loop</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Sub-Millisecond Incremental Builds (SQLite Image Cache)</a:t>
            </a:r>
          </a:p>
        </p:txBody>
      </p:sp>
      <p:sp>
        <p:nvSpPr>
          <p:cNvPr id="4" name="TextBox 3"/>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Instant Rebuilds for Large Decks &amp; Docs</a:t>
            </a:r>
          </a:p>
        </p:txBody>
      </p:sp>
      <p:sp>
        <p:nvSpPr>
          <p:cNvPr id="5" name="TextBox 4"/>
          <p:cNvSpPr txBox="1"/>
          <p:nvPr/>
        </p:nvSpPr>
        <p:spPr>
          <a:xfrm>
            <a:off x="508000" y="1296590"/>
            <a:ext cx="4937760" cy="6096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A comprehensive technical site or 64-slide presentation can contain </a:t>
            </a:r>
            <a:r>
              <a:rPr sz="1000" b="1" i="0" u="none">
                <a:solidFill>
                  <a:srgbClr val="334155"/>
                </a:solidFill>
                <a:latin typeface="Inter"/>
                <a:ea typeface="Hiragino Sans"/>
              </a:rPr>
              <a:t>100+ embedded diagrams and multi-frame animations</a:t>
            </a:r>
            <a:r>
              <a:rPr sz="1000" b="0" i="0" u="none">
                <a:solidFill>
                  <a:srgbClr val="334155"/>
                </a:solidFill>
                <a:latin typeface="Inter"/>
                <a:ea typeface="Hiragino Sans"/>
              </a:rPr>
              <a:t>. Re-executing every Python block on every edit would slow down live authoring.</a:t>
            </a:r>
          </a:p>
        </p:txBody>
      </p:sp>
      <p:sp>
        <p:nvSpPr>
          <p:cNvPr id="6" name="TextBox 5"/>
          <p:cNvSpPr txBox="1"/>
          <p:nvPr/>
        </p:nvSpPr>
        <p:spPr>
          <a:xfrm>
            <a:off x="508000" y="2058590"/>
            <a:ext cx="4937760" cy="43815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Deterministic SHA-256 Cache Key (</a:t>
            </a:r>
            <a:r>
              <a:rPr sz="1260" b="0" i="0" u="none">
                <a:solidFill>
                  <a:srgbClr val="4338CA"/>
                </a:solidFill>
                <a:highlight>
                  <a:srgbClr val="F1F5F9"/>
                </a:highlight>
                <a:latin typeface="JetBrains Mono"/>
                <a:ea typeface="Noto Sans Mono CJK JP"/>
              </a:rPr>
              <a:t>.drawlib/cache.sqlite3</a:t>
            </a:r>
            <a:r>
              <a:rPr sz="1400" b="1" i="0" u="none">
                <a:solidFill>
                  <a:srgbClr val="334155"/>
                </a:solidFill>
                <a:latin typeface="Inter"/>
                <a:ea typeface="Hiragino Sans"/>
              </a:rPr>
              <a:t>)</a:t>
            </a:r>
          </a:p>
        </p:txBody>
      </p:sp>
      <p:sp>
        <p:nvSpPr>
          <p:cNvPr id="7" name="TextBox 6"/>
          <p:cNvSpPr txBox="1"/>
          <p:nvPr/>
        </p:nvSpPr>
        <p:spPr>
          <a:xfrm>
            <a:off x="508000" y="2572940"/>
            <a:ext cx="4937760" cy="2032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Drawlib hashes four inputs before executing any </a:t>
            </a:r>
            <a:r>
              <a:rPr sz="900" b="0" i="0" u="none">
                <a:solidFill>
                  <a:srgbClr val="4338CA"/>
                </a:solidFill>
                <a:highlight>
                  <a:srgbClr val="F1F5F9"/>
                </a:highlight>
                <a:latin typeface="JetBrains Mono"/>
                <a:ea typeface="Noto Sans Mono CJK JP"/>
              </a:rPr>
              <a:t>```drawlib</a:t>
            </a:r>
            <a:r>
              <a:rPr sz="1000" b="0" i="0" u="none">
                <a:solidFill>
                  <a:srgbClr val="334155"/>
                </a:solidFill>
                <a:latin typeface="Inter"/>
                <a:ea typeface="Hiragino Sans"/>
              </a:rPr>
              <a:t> block:</a:t>
            </a:r>
          </a:p>
        </p:txBody>
      </p:sp>
      <p:sp>
        <p:nvSpPr>
          <p:cNvPr id="8" name="TextBox 7"/>
          <p:cNvSpPr txBox="1"/>
          <p:nvPr/>
        </p:nvSpPr>
        <p:spPr>
          <a:xfrm>
            <a:off x="330200" y="2801540"/>
            <a:ext cx="5122672" cy="1587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1.	</a:t>
            </a:r>
            <a:r>
              <a:rPr sz="1000" b="1" i="0" u="none">
                <a:solidFill>
                  <a:srgbClr val="4F46E5"/>
                </a:solidFill>
                <a:latin typeface="Inter"/>
                <a:ea typeface="Hiragino Sans"/>
              </a:rPr>
              <a:t>Normalized Python Code Block</a:t>
            </a:r>
            <a:r>
              <a:rPr sz="1000" b="0" i="0" u="none">
                <a:solidFill>
                  <a:srgbClr val="334155"/>
                </a:solidFill>
                <a:latin typeface="Inter"/>
                <a:ea typeface="Hiragino Sans"/>
              </a:rPr>
              <a:t>: Exact script source inside the fence.</a:t>
            </a:r>
          </a:p>
        </p:txBody>
      </p:sp>
      <p:sp>
        <p:nvSpPr>
          <p:cNvPr id="9" name="TextBox 8"/>
          <p:cNvSpPr txBox="1"/>
          <p:nvPr/>
        </p:nvSpPr>
        <p:spPr>
          <a:xfrm>
            <a:off x="330200" y="3093640"/>
            <a:ext cx="5122672" cy="35560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2.	</a:t>
            </a:r>
            <a:r>
              <a:rPr sz="1000" b="1" i="0" u="none">
                <a:solidFill>
                  <a:srgbClr val="4F46E5"/>
                </a:solidFill>
                <a:latin typeface="Inter"/>
                <a:ea typeface="Hiragino Sans"/>
              </a:rPr>
              <a:t>Global </a:t>
            </a:r>
            <a:r>
              <a:rPr sz="900" b="0" i="0" u="none">
                <a:solidFill>
                  <a:srgbClr val="4338CA"/>
                </a:solidFill>
                <a:highlight>
                  <a:srgbClr val="F1F5F9"/>
                </a:highlight>
                <a:latin typeface="JetBrains Mono"/>
                <a:ea typeface="Noto Sans Mono CJK JP"/>
              </a:rPr>
              <a:t>styles.py</a:t>
            </a:r>
            <a:r>
              <a:rPr sz="1000" b="1" i="0" u="none">
                <a:solidFill>
                  <a:srgbClr val="4F46E5"/>
                </a:solidFill>
                <a:latin typeface="Inter"/>
                <a:ea typeface="Hiragino Sans"/>
              </a:rPr>
              <a:t> &amp; </a:t>
            </a:r>
            <a:r>
              <a:rPr sz="900" b="0" i="0" u="none">
                <a:solidFill>
                  <a:srgbClr val="4338CA"/>
                </a:solidFill>
                <a:highlight>
                  <a:srgbClr val="F1F5F9"/>
                </a:highlight>
                <a:latin typeface="JetBrains Mono"/>
                <a:ea typeface="Noto Sans Mono CJK JP"/>
              </a:rPr>
              <a:t>utils.py</a:t>
            </a:r>
            <a:r>
              <a:rPr sz="1000" b="1" i="0" u="none">
                <a:solidFill>
                  <a:srgbClr val="4F46E5"/>
                </a:solidFill>
                <a:latin typeface="Inter"/>
                <a:ea typeface="Hiragino Sans"/>
              </a:rPr>
              <a:t> Hashes</a:t>
            </a:r>
            <a:r>
              <a:rPr sz="1000" b="0" i="0" u="none">
                <a:solidFill>
                  <a:srgbClr val="334155"/>
                </a:solidFill>
                <a:latin typeface="Inter"/>
                <a:ea typeface="Hiragino Sans"/>
              </a:rPr>
              <a:t>: Editing a shared helper or theme invalidates dependent diagrams automatically.</a:t>
            </a:r>
          </a:p>
        </p:txBody>
      </p:sp>
      <p:sp>
        <p:nvSpPr>
          <p:cNvPr id="10" name="TextBox 9"/>
          <p:cNvSpPr txBox="1"/>
          <p:nvPr/>
        </p:nvSpPr>
        <p:spPr>
          <a:xfrm>
            <a:off x="330200" y="3582590"/>
            <a:ext cx="5122672" cy="1714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3.	</a:t>
            </a:r>
            <a:r>
              <a:rPr sz="1000" b="1" i="0" u="none">
                <a:solidFill>
                  <a:srgbClr val="4F46E5"/>
                </a:solidFill>
                <a:latin typeface="Inter"/>
                <a:ea typeface="Hiragino Sans"/>
              </a:rPr>
              <a:t>Target Output Format</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.svg</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.png</a:t>
            </a:r>
            <a:r>
              <a:rPr sz="1000" b="0" i="0" u="none">
                <a:solidFill>
                  <a:srgbClr val="334155"/>
                </a:solidFill>
                <a:latin typeface="Inter"/>
                <a:ea typeface="Hiragino Sans"/>
              </a:rPr>
              <a:t> (APNG), or </a:t>
            </a:r>
            <a:r>
              <a:rPr sz="900" b="0" i="0" u="none">
                <a:solidFill>
                  <a:srgbClr val="4338CA"/>
                </a:solidFill>
                <a:highlight>
                  <a:srgbClr val="F1F5F9"/>
                </a:highlight>
                <a:latin typeface="JetBrains Mono"/>
                <a:ea typeface="Noto Sans Mono CJK JP"/>
              </a:rPr>
              <a:t>.webp</a:t>
            </a:r>
            <a:r>
              <a:rPr sz="1000" b="0" i="0" u="none">
                <a:solidFill>
                  <a:srgbClr val="334155"/>
                </a:solidFill>
                <a:latin typeface="Inter"/>
                <a:ea typeface="Hiragino Sans"/>
              </a:rPr>
              <a:t>.</a:t>
            </a:r>
          </a:p>
        </p:txBody>
      </p:sp>
      <p:sp>
        <p:nvSpPr>
          <p:cNvPr id="11" name="TextBox 10"/>
          <p:cNvSpPr txBox="1"/>
          <p:nvPr/>
        </p:nvSpPr>
        <p:spPr>
          <a:xfrm>
            <a:off x="330200" y="3874690"/>
            <a:ext cx="5122672" cy="361950"/>
          </a:xfrm>
          <a:prstGeom prst="rect">
            <a:avLst/>
          </a:prstGeom>
          <a:noFill/>
        </p:spPr>
        <p:txBody>
          <a:bodyPr wrap="square" lIns="0" rIns="0" tIns="0" bIns="0" anchor="t">
            <a:spAutoFit/>
          </a:bodyPr>
          <a:lstStyle/>
          <a:p>
            <a:pPr algn="l" marL="177800" indent="-177800">
              <a:lnSpc>
                <a:spcPct val="133000"/>
              </a:lnSpc>
              <a:tabLst>
                <a:tab pos="177800"/>
              </a:tabLst>
            </a:pPr>
            <a:r>
              <a:rPr sz="1000" b="0" i="0" u="none">
                <a:solidFill>
                  <a:srgbClr val="4F46E5"/>
                </a:solidFill>
                <a:latin typeface="Inter"/>
                <a:ea typeface="Hiragino Sans"/>
              </a:rPr>
              <a:t>4.	</a:t>
            </a:r>
            <a:r>
              <a:rPr sz="1000" b="1" i="0" u="none">
                <a:solidFill>
                  <a:srgbClr val="4F46E5"/>
                </a:solidFill>
                <a:latin typeface="Inter"/>
                <a:ea typeface="Hiragino Sans"/>
              </a:rPr>
              <a:t>Slide Context (</a:t>
            </a:r>
            <a:r>
              <a:rPr sz="900" b="0" i="0" u="none">
                <a:solidFill>
                  <a:srgbClr val="4338CA"/>
                </a:solidFill>
                <a:highlight>
                  <a:srgbClr val="F1F5F9"/>
                </a:highlight>
                <a:latin typeface="JetBrains Mono"/>
                <a:ea typeface="Noto Sans Mono CJK JP"/>
              </a:rPr>
              <a:t>total_slides</a:t>
            </a:r>
            <a:r>
              <a:rPr sz="1000" b="1" i="0" u="none">
                <a:solidFill>
                  <a:srgbClr val="4F46E5"/>
                </a:solidFill>
                <a:latin typeface="Inter"/>
                <a:ea typeface="Hiragino Sans"/>
              </a:rPr>
              <a:t>)</a:t>
            </a:r>
            <a:r>
              <a:rPr sz="1000" b="0" i="0" u="none">
                <a:solidFill>
                  <a:srgbClr val="334155"/>
                </a:solidFill>
                <a:latin typeface="Inter"/>
                <a:ea typeface="Hiragino Sans"/>
              </a:rPr>
              <a:t>: Ensures </a:t>
            </a:r>
            <a:r>
              <a:rPr sz="900" b="0" i="0" u="none">
                <a:solidFill>
                  <a:srgbClr val="4338CA"/>
                </a:solidFill>
                <a:highlight>
                  <a:srgbClr val="F1F5F9"/>
                </a:highlight>
                <a:latin typeface="JetBrains Mono"/>
                <a:ea typeface="Noto Sans Mono CJK JP"/>
              </a:rPr>
              <a:t>current_slide.text</a:t>
            </a:r>
            <a:r>
              <a:rPr sz="1000" b="0" i="0" u="none">
                <a:solidFill>
                  <a:srgbClr val="334155"/>
                </a:solidFill>
                <a:latin typeface="Inter"/>
                <a:ea typeface="Hiragino Sans"/>
              </a:rPr>
              <a:t> (</a:t>
            </a:r>
            <a:r>
              <a:rPr sz="900" b="0" i="0" u="none">
                <a:solidFill>
                  <a:srgbClr val="4338CA"/>
                </a:solidFill>
                <a:highlight>
                  <a:srgbClr val="F1F5F9"/>
                </a:highlight>
                <a:latin typeface="JetBrains Mono"/>
                <a:ea typeface="Noto Sans Mono CJK JP"/>
              </a:rPr>
              <a:t>12 / 64</a:t>
            </a:r>
            <a:r>
              <a:rPr sz="1000" b="0" i="0" u="none">
                <a:solidFill>
                  <a:srgbClr val="334155"/>
                </a:solidFill>
                <a:latin typeface="Inter"/>
                <a:ea typeface="Hiragino Sans"/>
              </a:rPr>
              <a:t>) stays accurate when slides are added or removed.</a:t>
            </a:r>
          </a:p>
        </p:txBody>
      </p:sp>
      <p:sp>
        <p:nvSpPr>
          <p:cNvPr id="12" name="TextBox 11"/>
          <p:cNvSpPr txBox="1"/>
          <p:nvPr/>
        </p:nvSpPr>
        <p:spPr>
          <a:xfrm>
            <a:off x="508000" y="4503340"/>
            <a:ext cx="493776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Cache Hit Performance</a:t>
            </a:r>
          </a:p>
        </p:txBody>
      </p:sp>
      <p:sp>
        <p:nvSpPr>
          <p:cNvPr id="13" name="TextBox 12"/>
          <p:cNvSpPr txBox="1"/>
          <p:nvPr/>
        </p:nvSpPr>
        <p:spPr>
          <a:xfrm>
            <a:off x="546100" y="4820840"/>
            <a:ext cx="4898136" cy="15875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Cold Build (64 Slides)</a:t>
            </a:r>
            <a:r>
              <a:rPr sz="1000" b="0" i="0" u="none">
                <a:solidFill>
                  <a:srgbClr val="334155"/>
                </a:solidFill>
                <a:latin typeface="Inter"/>
                <a:ea typeface="Hiragino Sans"/>
              </a:rPr>
              <a:t>: Renders all SVGs &amp; APNGs from scratch (~14s).</a:t>
            </a:r>
          </a:p>
        </p:txBody>
      </p:sp>
      <p:sp>
        <p:nvSpPr>
          <p:cNvPr id="14" name="TextBox 13"/>
          <p:cNvSpPr txBox="1"/>
          <p:nvPr/>
        </p:nvSpPr>
        <p:spPr>
          <a:xfrm>
            <a:off x="546100" y="5112940"/>
            <a:ext cx="4898136" cy="558800"/>
          </a:xfrm>
          <a:prstGeom prst="rect">
            <a:avLst/>
          </a:prstGeom>
          <a:noFill/>
        </p:spPr>
        <p:txBody>
          <a:bodyPr wrap="square" lIns="0" rIns="0" tIns="0" bIns="0" anchor="t">
            <a:spAutoFit/>
          </a:bodyPr>
          <a:lstStyle/>
          <a:p>
            <a:pPr algn="l" marL="215900" indent="-215900">
              <a:lnSpc>
                <a:spcPct val="133000"/>
              </a:lnSpc>
              <a:tabLst>
                <a:tab pos="215900"/>
              </a:tabLst>
            </a:pPr>
            <a:r>
              <a:rPr sz="1000" b="0" i="0" u="none">
                <a:solidFill>
                  <a:srgbClr val="4F46E5"/>
                </a:solidFill>
                <a:latin typeface="Inter"/>
                <a:ea typeface="Hiragino Sans"/>
              </a:rPr>
              <a:t>•	</a:t>
            </a:r>
            <a:r>
              <a:rPr sz="1000" b="1" i="0" u="none">
                <a:solidFill>
                  <a:srgbClr val="4F46E5"/>
                </a:solidFill>
                <a:latin typeface="Inter"/>
                <a:ea typeface="Hiragino Sans"/>
              </a:rPr>
              <a:t>Warm Cache Build (1 Slide Edited)</a:t>
            </a:r>
            <a:r>
              <a:rPr sz="1000" b="0" i="0" u="none">
                <a:solidFill>
                  <a:srgbClr val="334155"/>
                </a:solidFill>
                <a:latin typeface="Inter"/>
                <a:ea typeface="Hiragino Sans"/>
              </a:rPr>
              <a:t>: Restores 63 unchanged slides from SQLite in </a:t>
            </a:r>
            <a:r>
              <a:rPr sz="1000" b="1" i="0" u="none">
                <a:solidFill>
                  <a:srgbClr val="4F46E5"/>
                </a:solidFill>
                <a:latin typeface="Inter"/>
                <a:ea typeface="Hiragino Sans"/>
              </a:rPr>
              <a:t>&lt; 1 ms per diagram</a:t>
            </a:r>
            <a:r>
              <a:rPr sz="1000" b="0" i="0" u="none">
                <a:solidFill>
                  <a:srgbClr val="334155"/>
                </a:solidFill>
                <a:latin typeface="Inter"/>
                <a:ea typeface="Hiragino Sans"/>
              </a:rPr>
              <a:t>—completing the full deck build in </a:t>
            </a:r>
            <a:r>
              <a:rPr sz="1000" b="1" i="0" u="none">
                <a:solidFill>
                  <a:srgbClr val="4F46E5"/>
                </a:solidFill>
                <a:latin typeface="Inter"/>
                <a:ea typeface="Hiragino Sans"/>
              </a:rPr>
              <a:t>~1.1 seconds</a:t>
            </a:r>
            <a:r>
              <a:rPr sz="1000" b="0" i="0" u="none">
                <a:solidFill>
                  <a:srgbClr val="334155"/>
                </a:solidFill>
                <a:latin typeface="Inter"/>
                <a:ea typeface="Hiragino Sans"/>
              </a:rPr>
              <a:t>!</a:t>
            </a:r>
          </a:p>
        </p:txBody>
      </p:sp>
      <p:pic>
        <p:nvPicPr>
          <p:cNvPr id="15" name="Picture 14" descr="sqlite_cache_arch.png"/>
          <p:cNvPicPr>
            <a:picLocks noChangeAspect="1"/>
          </p:cNvPicPr>
          <p:nvPr/>
        </p:nvPicPr>
        <p:blipFill>
          <a:blip r:embed="rId3"/>
          <a:stretch>
            <a:fillRect/>
          </a:stretch>
        </p:blipFill>
        <p:spPr>
          <a:xfrm>
            <a:off x="5461000" y="889185"/>
            <a:ext cx="6223000" cy="5333629"/>
          </a:xfrm>
          <a:prstGeom prst="rect">
            <a:avLst/>
          </a:prstGeom>
        </p:spPr>
      </p:pic>
      <p:sp>
        <p:nvSpPr>
          <p:cNvPr id="16" name="TextBox 15"/>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7: AI Agent Workflow &amp; Ecosystem — Sub-Millisecond SQLite Build Cache</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Live Dogfooding in the Drawlib Repository</a:t>
            </a:r>
          </a:p>
        </p:txBody>
      </p:sp>
      <p:sp>
        <p:nvSpPr>
          <p:cNvPr id="4" name="Rounded Rectangle 3"/>
          <p:cNvSpPr/>
          <p:nvPr/>
        </p:nvSpPr>
        <p:spPr>
          <a:xfrm>
            <a:off x="508000" y="1906190"/>
            <a:ext cx="4699000" cy="1389459"/>
          </a:xfrm>
          <a:prstGeom prst="roundRect">
            <a:avLst>
              <a:gd name="adj" fmla="val 3656"/>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141140"/>
            <a:ext cx="4432300" cy="2101850"/>
          </a:xfrm>
          <a:prstGeom prst="roundRect">
            <a:avLst>
              <a:gd name="adj" fmla="val 2416"/>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Eating Our Own Cooking at 100% Scale</a:t>
            </a:r>
          </a:p>
        </p:txBody>
      </p:sp>
      <p:sp>
        <p:nvSpPr>
          <p:cNvPr id="7" name="TextBox 6"/>
          <p:cNvSpPr txBox="1"/>
          <p:nvPr/>
        </p:nvSpPr>
        <p:spPr>
          <a:xfrm>
            <a:off x="508000" y="1296590"/>
            <a:ext cx="4937760" cy="609600"/>
          </a:xfrm>
          <a:prstGeom prst="rect">
            <a:avLst/>
          </a:prstGeom>
          <a:noFill/>
        </p:spPr>
        <p:txBody>
          <a:bodyPr wrap="square" lIns="0" rIns="0" tIns="0" bIns="0" anchor="t">
            <a:spAutoFit/>
          </a:bodyPr>
          <a:lstStyle/>
          <a:p>
            <a:pPr algn="l">
              <a:lnSpc>
                <a:spcPct val="133000"/>
              </a:lnSpc>
            </a:pPr>
            <a:r>
              <a:rPr sz="1000" b="0" i="0" u="none">
                <a:solidFill>
                  <a:srgbClr val="334155"/>
                </a:solidFill>
                <a:latin typeface="Inter"/>
                <a:ea typeface="Hiragino Sans"/>
              </a:rPr>
              <a:t>The </a:t>
            </a:r>
            <a:r>
              <a:rPr sz="900" b="0" i="0" u="none">
                <a:solidFill>
                  <a:srgbClr val="4338CA"/>
                </a:solidFill>
                <a:highlight>
                  <a:srgbClr val="F1F5F9"/>
                </a:highlight>
                <a:latin typeface="JetBrains Mono"/>
                <a:ea typeface="Noto Sans Mono CJK JP"/>
              </a:rPr>
              <a:t>drawlib</a:t>
            </a:r>
            <a:r>
              <a:rPr sz="1000" b="0" i="0" u="none">
                <a:solidFill>
                  <a:srgbClr val="334155"/>
                </a:solidFill>
                <a:latin typeface="Inter"/>
                <a:ea typeface="Hiragino Sans"/>
              </a:rPr>
              <a:t> repository is simultaneously the library codebase (</a:t>
            </a:r>
            <a:r>
              <a:rPr sz="900" b="0" i="0" u="none">
                <a:solidFill>
                  <a:srgbClr val="4338CA"/>
                </a:solidFill>
                <a:highlight>
                  <a:srgbClr val="F1F5F9"/>
                </a:highlight>
                <a:latin typeface="JetBrains Mono"/>
                <a:ea typeface="Noto Sans Mono CJK JP"/>
              </a:rPr>
              <a:t>src/drawlib/</a:t>
            </a:r>
            <a:r>
              <a:rPr sz="1000" b="0" i="0" u="none">
                <a:solidFill>
                  <a:srgbClr val="334155"/>
                </a:solidFill>
                <a:latin typeface="Inter"/>
                <a:ea typeface="Hiragino Sans"/>
              </a:rPr>
              <a:t>) and a </a:t>
            </a:r>
            <a:r>
              <a:rPr sz="1000" b="1" i="0" u="none">
                <a:solidFill>
                  <a:srgbClr val="334155"/>
                </a:solidFill>
                <a:latin typeface="Inter"/>
                <a:ea typeface="Hiragino Sans"/>
              </a:rPr>
              <a:t>live production dogfooding environment</a:t>
            </a:r>
            <a:r>
              <a:rPr sz="1000" b="0" i="0" u="none">
                <a:solidFill>
                  <a:srgbClr val="334155"/>
                </a:solidFill>
                <a:latin typeface="Inter"/>
                <a:ea typeface="Hiragino Sans"/>
              </a:rPr>
              <a:t> where every project archetype is continuously built and tested via </a:t>
            </a:r>
            <a:r>
              <a:rPr sz="900" b="0" i="0" u="none">
                <a:solidFill>
                  <a:srgbClr val="4338CA"/>
                </a:solidFill>
                <a:highlight>
                  <a:srgbClr val="F1F5F9"/>
                </a:highlight>
                <a:latin typeface="JetBrains Mono"/>
                <a:ea typeface="Noto Sans Mono CJK JP"/>
              </a:rPr>
              <a:t>./dcli</a:t>
            </a:r>
            <a:r>
              <a:rPr sz="1000" b="0" i="0" u="none">
                <a:solidFill>
                  <a:srgbClr val="334155"/>
                </a:solidFill>
                <a:latin typeface="Inter"/>
                <a:ea typeface="Hiragino Sans"/>
              </a:rPr>
              <a:t>:</a:t>
            </a:r>
          </a:p>
        </p:txBody>
      </p:sp>
      <p:sp>
        <p:nvSpPr>
          <p:cNvPr id="8" name="TextBox 7"/>
          <p:cNvSpPr txBox="1"/>
          <p:nvPr/>
        </p:nvSpPr>
        <p:spPr>
          <a:xfrm>
            <a:off x="800100" y="2249090"/>
            <a:ext cx="4437888" cy="1885950"/>
          </a:xfrm>
          <a:prstGeom prst="rect">
            <a:avLst/>
          </a:prstGeom>
          <a:noFill/>
        </p:spPr>
        <p:txBody>
          <a:bodyPr wrap="square" lIns="0" rIns="0" tIns="0" bIns="0" anchor="t">
            <a:spAutoFit/>
          </a:bodyPr>
          <a:lstStyle/>
          <a:p>
            <a:pPr algn="l">
              <a:lnSpc>
                <a:spcPct val="125000"/>
              </a:lnSpc>
            </a:pPr>
            <a:r>
              <a:rPr sz="1100" b="0" i="1" u="none">
                <a:solidFill>
                  <a:srgbClr val="64748B"/>
                </a:solidFill>
                <a:latin typeface="JetBrains Mono"/>
                <a:ea typeface="Noto Sans Mono CJK JP"/>
              </a:rPr>
              <a:t># 1. Static analysis (Ruff lint/format, Ty type check, docstrings)</a:t>
            </a:r>
          </a:p>
          <a:p>
            <a:pPr algn="l">
              <a:lnSpc>
                <a:spcPct val="125000"/>
              </a:lnSpc>
            </a:pPr>
            <a:r>
              <a:rPr sz="1100" b="0" i="0" u="none">
                <a:solidFill>
                  <a:srgbClr val="24292E"/>
                </a:solidFill>
                <a:latin typeface="JetBrains Mono"/>
                <a:ea typeface="Noto Sans Mono CJK JP"/>
              </a:rPr>
              <a:t>./dcli</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code-check</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all</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2. Parallel unit &amp; integration test suite</a:t>
            </a:r>
          </a:p>
          <a:p>
            <a:pPr algn="l">
              <a:lnSpc>
                <a:spcPct val="125000"/>
              </a:lnSpc>
            </a:pPr>
            <a:r>
              <a:rPr sz="1100" b="0" i="0" u="none">
                <a:solidFill>
                  <a:srgbClr val="24292E"/>
                </a:solidFill>
                <a:latin typeface="JetBrains Mono"/>
                <a:ea typeface="Noto Sans Mono CJK JP"/>
              </a:rPr>
              <a:t>./dcli</a:t>
            </a:r>
            <a:r>
              <a:rPr sz="1100" b="0" i="0" u="none">
                <a:solidFill>
                  <a:srgbClr val="24292E"/>
                </a:solidFill>
                <a:latin typeface="JetBrains Mono"/>
                <a:ea typeface="Noto Sans Mono CJK JP"/>
              </a:rPr>
              <a:t> </a:t>
            </a:r>
            <a:r>
              <a:rPr sz="1100" b="0" i="0" u="none">
                <a:solidFill>
                  <a:srgbClr val="0284C7"/>
                </a:solidFill>
                <a:latin typeface="JetBrains Mono"/>
                <a:ea typeface="Noto Sans Mono CJK JP"/>
              </a:rPr>
              <a:t>test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all</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3. Build all 6 live dogfooding documentation targets</a:t>
            </a:r>
          </a:p>
          <a:p>
            <a:pPr algn="l">
              <a:lnSpc>
                <a:spcPct val="125000"/>
              </a:lnSpc>
            </a:pPr>
            <a:r>
              <a:rPr sz="1100" b="0" i="0" u="none">
                <a:solidFill>
                  <a:srgbClr val="24292E"/>
                </a:solidFill>
                <a:latin typeface="JetBrains Mono"/>
                <a:ea typeface="Noto Sans Mono CJK JP"/>
              </a:rPr>
              <a:t>./dcli</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build</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--all</a:t>
            </a:r>
          </a:p>
          <a:p>
            <a:pPr algn="l">
              <a:lnSpc>
                <a:spcPct val="125000"/>
              </a:lnSpc>
            </a:pPr>
            <a:r>
              <a:rPr sz="1100" b="0" i="0" u="none">
                <a:solidFill>
                  <a:srgbClr val="24292E"/>
                </a:solidFill>
                <a:latin typeface="JetBrains Mono"/>
                <a:ea typeface="Noto Sans Mono CJK JP"/>
              </a:rPr>
              <a:t>./dcli</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serve</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site</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--check</a:t>
            </a:r>
          </a:p>
        </p:txBody>
      </p:sp>
      <p:sp>
        <p:nvSpPr>
          <p:cNvPr id="9" name="TextBox 8"/>
          <p:cNvSpPr txBox="1"/>
          <p:nvPr/>
        </p:nvSpPr>
        <p:spPr>
          <a:xfrm>
            <a:off x="508000" y="3448050"/>
            <a:ext cx="4937760" cy="22225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Live Dogfooding Targets in </a:t>
            </a:r>
            <a:r>
              <a:rPr sz="1260" b="0" i="0" u="none">
                <a:solidFill>
                  <a:srgbClr val="4338CA"/>
                </a:solidFill>
                <a:highlight>
                  <a:srgbClr val="F1F5F9"/>
                </a:highlight>
                <a:latin typeface="JetBrains Mono"/>
                <a:ea typeface="Noto Sans Mono CJK JP"/>
              </a:rPr>
              <a:t>docs/</a:t>
            </a:r>
          </a:p>
        </p:txBody>
      </p:sp>
      <p:sp>
        <p:nvSpPr>
          <p:cNvPr id="10" name="TextBox 9"/>
          <p:cNvSpPr txBox="1"/>
          <p:nvPr/>
        </p:nvSpPr>
        <p:spPr>
          <a:xfrm>
            <a:off x="330200" y="3765550"/>
            <a:ext cx="5122672" cy="374650"/>
          </a:xfrm>
          <a:prstGeom prst="rect">
            <a:avLst/>
          </a:prstGeom>
          <a:noFill/>
        </p:spPr>
        <p:txBody>
          <a:bodyPr wrap="square" lIns="0" rIns="0" tIns="0" bIns="0" anchor="t">
            <a:spAutoFit/>
          </a:bodyPr>
          <a:lstStyle/>
          <a:p>
            <a:pPr algn="l" marL="177800" indent="-177800">
              <a:lnSpc>
                <a:spcPct val="133000"/>
              </a:lnSpc>
              <a:tabLst>
                <a:tab pos="177800"/>
              </a:tabLst>
            </a:pPr>
            <a:r>
              <a:rPr sz="900" b="0" i="0" u="none">
                <a:solidFill>
                  <a:srgbClr val="4338CA"/>
                </a:solidFill>
                <a:latin typeface="JetBrains Mono"/>
                <a:ea typeface="Noto Sans Mono CJK JP"/>
              </a:rPr>
              <a:t>1.	</a:t>
            </a:r>
            <a:r>
              <a:rPr sz="900" b="0" i="0" u="none">
                <a:solidFill>
                  <a:srgbClr val="4338CA"/>
                </a:solidFill>
                <a:highlight>
                  <a:srgbClr val="F1F5F9"/>
                </a:highlight>
                <a:latin typeface="JetBrains Mono"/>
                <a:ea typeface="Noto Sans Mono CJK JP"/>
              </a:rPr>
              <a:t>site</a:t>
            </a:r>
            <a:r>
              <a:rPr sz="1000" b="1" i="0" u="none">
                <a:solidFill>
                  <a:srgbClr val="4F46E5"/>
                </a:solidFill>
                <a:latin typeface="Inter"/>
                <a:ea typeface="Hiragino Sans"/>
              </a:rPr>
              <a:t> (</a:t>
            </a:r>
            <a:r>
              <a:rPr sz="900" b="0" i="0" u="none">
                <a:solidFill>
                  <a:srgbClr val="4338CA"/>
                </a:solidFill>
                <a:highlight>
                  <a:srgbClr val="F1F5F9"/>
                </a:highlight>
                <a:latin typeface="JetBrains Mono"/>
                <a:ea typeface="Noto Sans Mono CJK JP"/>
              </a:rPr>
              <a:t>docs/docs_src/</a:t>
            </a:r>
            <a:r>
              <a:rPr sz="1000" b="1" i="0" u="none">
                <a:solidFill>
                  <a:srgbClr val="4F46E5"/>
                </a:solidFill>
                <a:latin typeface="Inter"/>
                <a:ea typeface="Hiragino Sans"/>
              </a:rPr>
              <a:t>)</a:t>
            </a:r>
            <a:r>
              <a:rPr sz="1000" b="0" i="0" u="none">
                <a:solidFill>
                  <a:srgbClr val="334155"/>
                </a:solidFill>
                <a:latin typeface="Inter"/>
                <a:ea typeface="Hiragino Sans"/>
              </a:rPr>
              <a:t>: Bilingual (</a:t>
            </a:r>
            <a:r>
              <a:rPr sz="900" b="0" i="0" u="none">
                <a:solidFill>
                  <a:srgbClr val="4338CA"/>
                </a:solidFill>
                <a:highlight>
                  <a:srgbClr val="F1F5F9"/>
                </a:highlight>
                <a:latin typeface="JetBrains Mono"/>
                <a:ea typeface="Noto Sans Mono CJK JP"/>
              </a:rPr>
              <a:t>en</a:t>
            </a:r>
            <a:r>
              <a:rPr sz="1000" b="0" i="0" u="none">
                <a:solidFill>
                  <a:srgbClr val="334155"/>
                </a:solidFill>
                <a:latin typeface="Inter"/>
                <a:ea typeface="Hiragino Sans"/>
              </a:rPr>
              <a:t>/</a:t>
            </a:r>
            <a:r>
              <a:rPr sz="900" b="0" i="0" u="none">
                <a:solidFill>
                  <a:srgbClr val="4338CA"/>
                </a:solidFill>
                <a:highlight>
                  <a:srgbClr val="F1F5F9"/>
                </a:highlight>
                <a:latin typeface="JetBrains Mono"/>
                <a:ea typeface="Noto Sans Mono CJK JP"/>
              </a:rPr>
              <a:t>ja</a:t>
            </a:r>
            <a:r>
              <a:rPr sz="1000" b="0" i="0" u="none">
                <a:solidFill>
                  <a:srgbClr val="334155"/>
                </a:solidFill>
                <a:latin typeface="Inter"/>
                <a:ea typeface="Hiragino Sans"/>
              </a:rPr>
              <a:t>) documentation website (</a:t>
            </a:r>
            <a:r>
              <a:rPr sz="900" b="0" i="0" u="none">
                <a:solidFill>
                  <a:srgbClr val="4338CA"/>
                </a:solidFill>
                <a:highlight>
                  <a:srgbClr val="F1F5F9"/>
                </a:highlight>
                <a:latin typeface="JetBrains Mono"/>
                <a:ea typeface="Noto Sans Mono CJK JP"/>
              </a:rPr>
              <a:t>docs_html/</a:t>
            </a:r>
            <a:r>
              <a:rPr sz="1000" b="0" i="0" u="none">
                <a:solidFill>
                  <a:srgbClr val="334155"/>
                </a:solidFill>
                <a:latin typeface="Inter"/>
                <a:ea typeface="Hiragino Sans"/>
              </a:rPr>
              <a:t> &amp; </a:t>
            </a:r>
            <a:r>
              <a:rPr sz="900" b="0" i="0" u="none">
                <a:solidFill>
                  <a:srgbClr val="4338CA"/>
                </a:solidFill>
                <a:highlight>
                  <a:srgbClr val="F1F5F9"/>
                </a:highlight>
                <a:latin typeface="JetBrains Mono"/>
                <a:ea typeface="Noto Sans Mono CJK JP"/>
              </a:rPr>
              <a:t>docs_markdown/</a:t>
            </a:r>
            <a:r>
              <a:rPr sz="1000" b="0" i="0" u="none">
                <a:solidFill>
                  <a:srgbClr val="334155"/>
                </a:solidFill>
                <a:latin typeface="Inter"/>
                <a:ea typeface="Hiragino Sans"/>
              </a:rPr>
              <a:t>).</a:t>
            </a:r>
          </a:p>
        </p:txBody>
      </p:sp>
      <p:sp>
        <p:nvSpPr>
          <p:cNvPr id="11" name="TextBox 10"/>
          <p:cNvSpPr txBox="1"/>
          <p:nvPr/>
        </p:nvSpPr>
        <p:spPr>
          <a:xfrm>
            <a:off x="330200" y="4267200"/>
            <a:ext cx="5122672" cy="368300"/>
          </a:xfrm>
          <a:prstGeom prst="rect">
            <a:avLst/>
          </a:prstGeom>
          <a:noFill/>
        </p:spPr>
        <p:txBody>
          <a:bodyPr wrap="square" lIns="0" rIns="0" tIns="0" bIns="0" anchor="t">
            <a:spAutoFit/>
          </a:bodyPr>
          <a:lstStyle/>
          <a:p>
            <a:pPr algn="l" marL="177800" indent="-177800">
              <a:lnSpc>
                <a:spcPct val="133000"/>
              </a:lnSpc>
              <a:tabLst>
                <a:tab pos="177800"/>
              </a:tabLst>
            </a:pPr>
            <a:r>
              <a:rPr sz="900" b="0" i="0" u="none">
                <a:solidFill>
                  <a:srgbClr val="4338CA"/>
                </a:solidFill>
                <a:latin typeface="JetBrains Mono"/>
                <a:ea typeface="Noto Sans Mono CJK JP"/>
              </a:rPr>
              <a:t>2.	</a:t>
            </a:r>
            <a:r>
              <a:rPr sz="900" b="0" i="0" u="none">
                <a:solidFill>
                  <a:srgbClr val="4338CA"/>
                </a:solidFill>
                <a:highlight>
                  <a:srgbClr val="F1F5F9"/>
                </a:highlight>
                <a:latin typeface="JetBrains Mono"/>
                <a:ea typeface="Noto Sans Mono CJK JP"/>
              </a:rPr>
              <a:t>quickstart</a:t>
            </a:r>
            <a:r>
              <a:rPr sz="1000" b="1" i="0" u="none">
                <a:solidFill>
                  <a:srgbClr val="4F46E5"/>
                </a:solidFill>
                <a:latin typeface="Inter"/>
                <a:ea typeface="Hiragino Sans"/>
              </a:rPr>
              <a:t> (</a:t>
            </a:r>
            <a:r>
              <a:rPr sz="900" b="0" i="0" u="none">
                <a:solidFill>
                  <a:srgbClr val="4338CA"/>
                </a:solidFill>
                <a:highlight>
                  <a:srgbClr val="F1F5F9"/>
                </a:highlight>
                <a:latin typeface="JetBrains Mono"/>
                <a:ea typeface="Noto Sans Mono CJK JP"/>
              </a:rPr>
              <a:t>docs/quickstart_src/</a:t>
            </a:r>
            <a:r>
              <a:rPr sz="1000" b="1" i="0" u="none">
                <a:solidFill>
                  <a:srgbClr val="4F46E5"/>
                </a:solidFill>
                <a:latin typeface="Inter"/>
                <a:ea typeface="Hiragino Sans"/>
              </a:rPr>
              <a:t>)</a:t>
            </a:r>
            <a:r>
              <a:rPr sz="1000" b="0" i="0" u="none">
                <a:solidFill>
                  <a:srgbClr val="334155"/>
                </a:solidFill>
                <a:latin typeface="Inter"/>
                <a:ea typeface="Hiragino Sans"/>
              </a:rPr>
              <a:t>: Quickstart guide &amp; vector PDF (</a:t>
            </a:r>
            <a:r>
              <a:rPr sz="900" b="0" i="0" u="none">
                <a:solidFill>
                  <a:srgbClr val="4338CA"/>
                </a:solidFill>
                <a:highlight>
                  <a:srgbClr val="F1F5F9"/>
                </a:highlight>
                <a:latin typeface="JetBrains Mono"/>
                <a:ea typeface="Noto Sans Mono CJK JP"/>
              </a:rPr>
              <a:t>doc</a:t>
            </a:r>
            <a:r>
              <a:rPr sz="1000" b="0" i="0" u="none">
                <a:solidFill>
                  <a:srgbClr val="334155"/>
                </a:solidFill>
                <a:latin typeface="Inter"/>
                <a:ea typeface="Hiragino Sans"/>
              </a:rPr>
              <a:t> archetype).</a:t>
            </a:r>
          </a:p>
        </p:txBody>
      </p:sp>
      <p:sp>
        <p:nvSpPr>
          <p:cNvPr id="12" name="TextBox 11"/>
          <p:cNvSpPr txBox="1"/>
          <p:nvPr/>
        </p:nvSpPr>
        <p:spPr>
          <a:xfrm>
            <a:off x="330200" y="4756150"/>
            <a:ext cx="5122672" cy="374650"/>
          </a:xfrm>
          <a:prstGeom prst="rect">
            <a:avLst/>
          </a:prstGeom>
          <a:noFill/>
        </p:spPr>
        <p:txBody>
          <a:bodyPr wrap="square" lIns="0" rIns="0" tIns="0" bIns="0" anchor="t">
            <a:spAutoFit/>
          </a:bodyPr>
          <a:lstStyle/>
          <a:p>
            <a:pPr algn="l" marL="177800" indent="-177800">
              <a:lnSpc>
                <a:spcPct val="133000"/>
              </a:lnSpc>
              <a:tabLst>
                <a:tab pos="177800"/>
              </a:tabLst>
            </a:pPr>
            <a:r>
              <a:rPr sz="900" b="0" i="0" u="none">
                <a:solidFill>
                  <a:srgbClr val="4338CA"/>
                </a:solidFill>
                <a:latin typeface="JetBrains Mono"/>
                <a:ea typeface="Noto Sans Mono CJK JP"/>
              </a:rPr>
              <a:t>3.	</a:t>
            </a:r>
            <a:r>
              <a:rPr sz="900" b="0" i="0" u="none">
                <a:solidFill>
                  <a:srgbClr val="4338CA"/>
                </a:solidFill>
                <a:highlight>
                  <a:srgbClr val="F1F5F9"/>
                </a:highlight>
                <a:latin typeface="JetBrains Mono"/>
                <a:ea typeface="Noto Sans Mono CJK JP"/>
              </a:rPr>
              <a:t>dogfooding</a:t>
            </a:r>
            <a:r>
              <a:rPr sz="1000" b="1" i="0" u="none">
                <a:solidFill>
                  <a:srgbClr val="4F46E5"/>
                </a:solidFill>
                <a:latin typeface="Inter"/>
                <a:ea typeface="Hiragino Sans"/>
              </a:rPr>
              <a:t> (</a:t>
            </a:r>
            <a:r>
              <a:rPr sz="900" b="0" i="0" u="none">
                <a:solidFill>
                  <a:srgbClr val="4338CA"/>
                </a:solidFill>
                <a:highlight>
                  <a:srgbClr val="F1F5F9"/>
                </a:highlight>
                <a:latin typeface="JetBrains Mono"/>
                <a:ea typeface="Noto Sans Mono CJK JP"/>
              </a:rPr>
              <a:t>docs/drawlib-dogfooding_src/</a:t>
            </a:r>
            <a:r>
              <a:rPr sz="1000" b="1" i="0" u="none">
                <a:solidFill>
                  <a:srgbClr val="4F46E5"/>
                </a:solidFill>
                <a:latin typeface="Inter"/>
                <a:ea typeface="Hiragino Sans"/>
              </a:rPr>
              <a:t>)</a:t>
            </a:r>
            <a:r>
              <a:rPr sz="1000" b="0" i="0" u="none">
                <a:solidFill>
                  <a:srgbClr val="334155"/>
                </a:solidFill>
                <a:latin typeface="Inter"/>
                <a:ea typeface="Hiragino Sans"/>
              </a:rPr>
              <a:t>: Bilingual (</a:t>
            </a:r>
            <a:r>
              <a:rPr sz="900" b="0" i="0" u="none">
                <a:solidFill>
                  <a:srgbClr val="4338CA"/>
                </a:solidFill>
                <a:highlight>
                  <a:srgbClr val="F1F5F9"/>
                </a:highlight>
                <a:latin typeface="JetBrains Mono"/>
                <a:ea typeface="Noto Sans Mono CJK JP"/>
              </a:rPr>
              <a:t>en</a:t>
            </a:r>
            <a:r>
              <a:rPr sz="1000" b="0" i="0" u="none">
                <a:solidFill>
                  <a:srgbClr val="334155"/>
                </a:solidFill>
                <a:latin typeface="Inter"/>
                <a:ea typeface="Hiragino Sans"/>
              </a:rPr>
              <a:t>/</a:t>
            </a:r>
            <a:r>
              <a:rPr sz="900" b="0" i="0" u="none">
                <a:solidFill>
                  <a:srgbClr val="4338CA"/>
                </a:solidFill>
                <a:highlight>
                  <a:srgbClr val="F1F5F9"/>
                </a:highlight>
                <a:latin typeface="JetBrains Mono"/>
                <a:ea typeface="Noto Sans Mono CJK JP"/>
              </a:rPr>
              <a:t>ja</a:t>
            </a:r>
            <a:r>
              <a:rPr sz="1000" b="0" i="0" u="none">
                <a:solidFill>
                  <a:srgbClr val="334155"/>
                </a:solidFill>
                <a:latin typeface="Inter"/>
                <a:ea typeface="Hiragino Sans"/>
              </a:rPr>
              <a:t>) architectural whitepapers (</a:t>
            </a:r>
            <a:r>
              <a:rPr sz="900" b="0" i="0" u="none">
                <a:solidFill>
                  <a:srgbClr val="4338CA"/>
                </a:solidFill>
                <a:highlight>
                  <a:srgbClr val="F1F5F9"/>
                </a:highlight>
                <a:latin typeface="JetBrains Mono"/>
                <a:ea typeface="Noto Sans Mono CJK JP"/>
              </a:rPr>
              <a:t>doc</a:t>
            </a:r>
            <a:r>
              <a:rPr sz="1000" b="0" i="0" u="none">
                <a:solidFill>
                  <a:srgbClr val="334155"/>
                </a:solidFill>
                <a:latin typeface="Inter"/>
                <a:ea typeface="Hiragino Sans"/>
              </a:rPr>
              <a:t> + </a:t>
            </a:r>
            <a:r>
              <a:rPr sz="900" b="0" i="0" u="none">
                <a:solidFill>
                  <a:srgbClr val="4338CA"/>
                </a:solidFill>
                <a:highlight>
                  <a:srgbClr val="F1F5F9"/>
                </a:highlight>
                <a:latin typeface="JetBrains Mono"/>
                <a:ea typeface="Noto Sans Mono CJK JP"/>
              </a:rPr>
              <a:t>_en.pdf</a:t>
            </a:r>
            <a:r>
              <a:rPr sz="1000" b="0" i="0" u="none">
                <a:solidFill>
                  <a:srgbClr val="334155"/>
                </a:solidFill>
                <a:latin typeface="Inter"/>
                <a:ea typeface="Hiragino Sans"/>
              </a:rPr>
              <a:t>/</a:t>
            </a:r>
            <a:r>
              <a:rPr sz="900" b="0" i="0" u="none">
                <a:solidFill>
                  <a:srgbClr val="4338CA"/>
                </a:solidFill>
                <a:highlight>
                  <a:srgbClr val="F1F5F9"/>
                </a:highlight>
                <a:latin typeface="JetBrains Mono"/>
                <a:ea typeface="Noto Sans Mono CJK JP"/>
              </a:rPr>
              <a:t>_ja.pdf</a:t>
            </a:r>
            <a:r>
              <a:rPr sz="1000" b="0" i="0" u="none">
                <a:solidFill>
                  <a:srgbClr val="334155"/>
                </a:solidFill>
                <a:latin typeface="Inter"/>
                <a:ea typeface="Hiragino Sans"/>
              </a:rPr>
              <a:t>).</a:t>
            </a:r>
          </a:p>
        </p:txBody>
      </p:sp>
      <p:sp>
        <p:nvSpPr>
          <p:cNvPr id="13" name="TextBox 12"/>
          <p:cNvSpPr txBox="1"/>
          <p:nvPr/>
        </p:nvSpPr>
        <p:spPr>
          <a:xfrm>
            <a:off x="330200" y="5257800"/>
            <a:ext cx="5122672" cy="355600"/>
          </a:xfrm>
          <a:prstGeom prst="rect">
            <a:avLst/>
          </a:prstGeom>
          <a:noFill/>
        </p:spPr>
        <p:txBody>
          <a:bodyPr wrap="square" lIns="0" rIns="0" tIns="0" bIns="0" anchor="t">
            <a:spAutoFit/>
          </a:bodyPr>
          <a:lstStyle/>
          <a:p>
            <a:pPr algn="l" marL="177800" indent="-177800">
              <a:lnSpc>
                <a:spcPct val="133000"/>
              </a:lnSpc>
              <a:tabLst>
                <a:tab pos="177800"/>
              </a:tabLst>
            </a:pPr>
            <a:r>
              <a:rPr sz="900" b="0" i="0" u="none">
                <a:solidFill>
                  <a:srgbClr val="4338CA"/>
                </a:solidFill>
                <a:latin typeface="JetBrains Mono"/>
                <a:ea typeface="Noto Sans Mono CJK JP"/>
              </a:rPr>
              <a:t>4.	</a:t>
            </a:r>
            <a:r>
              <a:rPr sz="900" b="0" i="0" u="none">
                <a:solidFill>
                  <a:srgbClr val="4338CA"/>
                </a:solidFill>
                <a:highlight>
                  <a:srgbClr val="F1F5F9"/>
                </a:highlight>
                <a:latin typeface="JetBrains Mono"/>
                <a:ea typeface="Noto Sans Mono CJK JP"/>
              </a:rPr>
              <a:t>slide</a:t>
            </a:r>
            <a:r>
              <a:rPr sz="1000" b="1" i="0" u="none">
                <a:solidFill>
                  <a:srgbClr val="4F46E5"/>
                </a:solidFill>
                <a:latin typeface="Inter"/>
                <a:ea typeface="Hiragino Sans"/>
              </a:rPr>
              <a:t> (</a:t>
            </a:r>
            <a:r>
              <a:rPr sz="900" b="0" i="0" u="none">
                <a:solidFill>
                  <a:srgbClr val="4338CA"/>
                </a:solidFill>
                <a:highlight>
                  <a:srgbClr val="F1F5F9"/>
                </a:highlight>
                <a:latin typeface="JetBrains Mono"/>
                <a:ea typeface="Noto Sans Mono CJK JP"/>
              </a:rPr>
              <a:t>docs/slide_about_drawlib_src/</a:t>
            </a:r>
            <a:r>
              <a:rPr sz="1000" b="1" i="0" u="none">
                <a:solidFill>
                  <a:srgbClr val="4F46E5"/>
                </a:solidFill>
                <a:latin typeface="Inter"/>
                <a:ea typeface="Hiragino Sans"/>
              </a:rPr>
              <a:t>)</a:t>
            </a:r>
            <a:r>
              <a:rPr sz="1000" b="0" i="0" u="none">
                <a:solidFill>
                  <a:srgbClr val="334155"/>
                </a:solidFill>
                <a:latin typeface="Inter"/>
                <a:ea typeface="Hiragino Sans"/>
              </a:rPr>
              <a:t>: This 64-slide 16:9 showcase presentation deck!</a:t>
            </a:r>
          </a:p>
        </p:txBody>
      </p:sp>
      <p:sp>
        <p:nvSpPr>
          <p:cNvPr id="14" name="TextBox 13"/>
          <p:cNvSpPr txBox="1"/>
          <p:nvPr/>
        </p:nvSpPr>
        <p:spPr>
          <a:xfrm>
            <a:off x="330200" y="5753100"/>
            <a:ext cx="5122672" cy="368300"/>
          </a:xfrm>
          <a:prstGeom prst="rect">
            <a:avLst/>
          </a:prstGeom>
          <a:noFill/>
        </p:spPr>
        <p:txBody>
          <a:bodyPr wrap="square" lIns="0" rIns="0" tIns="0" bIns="0" anchor="t">
            <a:spAutoFit/>
          </a:bodyPr>
          <a:lstStyle/>
          <a:p>
            <a:pPr algn="l" marL="177800" indent="-177800">
              <a:lnSpc>
                <a:spcPct val="133000"/>
              </a:lnSpc>
              <a:tabLst>
                <a:tab pos="177800"/>
              </a:tabLst>
            </a:pPr>
            <a:r>
              <a:rPr sz="900" b="0" i="0" u="none">
                <a:solidFill>
                  <a:srgbClr val="4338CA"/>
                </a:solidFill>
                <a:latin typeface="JetBrains Mono"/>
                <a:ea typeface="Noto Sans Mono CJK JP"/>
              </a:rPr>
              <a:t>5.	</a:t>
            </a:r>
            <a:r>
              <a:rPr sz="900" b="0" i="0" u="none">
                <a:solidFill>
                  <a:srgbClr val="4338CA"/>
                </a:solidFill>
                <a:highlight>
                  <a:srgbClr val="F1F5F9"/>
                </a:highlight>
                <a:latin typeface="JetBrains Mono"/>
                <a:ea typeface="Noto Sans Mono CJK JP"/>
              </a:rPr>
              <a:t>readme</a:t>
            </a:r>
            <a:r>
              <a:rPr sz="1000" b="1" i="0" u="none">
                <a:solidFill>
                  <a:srgbClr val="4F46E5"/>
                </a:solidFill>
                <a:latin typeface="Inter"/>
                <a:ea typeface="Hiragino Sans"/>
              </a:rPr>
              <a:t> (</a:t>
            </a:r>
            <a:r>
              <a:rPr sz="900" b="0" i="0" u="none">
                <a:solidFill>
                  <a:srgbClr val="4338CA"/>
                </a:solidFill>
                <a:highlight>
                  <a:srgbClr val="F1F5F9"/>
                </a:highlight>
                <a:latin typeface="JetBrains Mono"/>
                <a:ea typeface="Noto Sans Mono CJK JP"/>
              </a:rPr>
              <a:t>docs/readme_src/</a:t>
            </a:r>
            <a:r>
              <a:rPr sz="1000" b="1" i="0" u="none">
                <a:solidFill>
                  <a:srgbClr val="4F46E5"/>
                </a:solidFill>
                <a:latin typeface="Inter"/>
                <a:ea typeface="Hiragino Sans"/>
              </a:rPr>
              <a:t>)</a:t>
            </a:r>
            <a:r>
              <a:rPr sz="1000" b="0" i="0" u="none">
                <a:solidFill>
                  <a:srgbClr val="334155"/>
                </a:solidFill>
                <a:latin typeface="Inter"/>
                <a:ea typeface="Hiragino Sans"/>
              </a:rPr>
              <a:t>: Standalone hero illustrations for </a:t>
            </a:r>
            <a:r>
              <a:rPr sz="900" b="0" i="0" u="none">
                <a:solidFill>
                  <a:srgbClr val="4338CA"/>
                </a:solidFill>
                <a:highlight>
                  <a:srgbClr val="F1F5F9"/>
                </a:highlight>
                <a:latin typeface="JetBrains Mono"/>
                <a:ea typeface="Noto Sans Mono CJK JP"/>
              </a:rPr>
              <a:t>README.md</a:t>
            </a:r>
            <a:r>
              <a:rPr sz="1000" b="0" i="0" u="none">
                <a:solidFill>
                  <a:srgbClr val="334155"/>
                </a:solidFill>
                <a:latin typeface="Inter"/>
                <a:ea typeface="Hiragino Sans"/>
              </a:rPr>
              <a:t>.</a:t>
            </a:r>
          </a:p>
        </p:txBody>
      </p:sp>
      <p:pic>
        <p:nvPicPr>
          <p:cNvPr id="15" name="Picture 14" descr="dogfooding_ecosystem.png"/>
          <p:cNvPicPr>
            <a:picLocks noChangeAspect="1"/>
          </p:cNvPicPr>
          <p:nvPr/>
        </p:nvPicPr>
        <p:blipFill>
          <a:blip r:embed="rId3"/>
          <a:stretch>
            <a:fillRect/>
          </a:stretch>
        </p:blipFill>
        <p:spPr>
          <a:xfrm>
            <a:off x="5461000" y="889185"/>
            <a:ext cx="6223000" cy="5333629"/>
          </a:xfrm>
          <a:prstGeom prst="rect">
            <a:avLst/>
          </a:prstGeom>
        </p:spPr>
      </p:pic>
      <p:sp>
        <p:nvSpPr>
          <p:cNvPr id="16" name="TextBox 15"/>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7: AI Agent Workflow &amp; Ecosystem — Live Repository Dogfooding</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Complete CLI &amp; Workflow Cheat Sheet</a:t>
            </a:r>
          </a:p>
        </p:txBody>
      </p:sp>
      <p:sp>
        <p:nvSpPr>
          <p:cNvPr id="4" name="Rounded Rectangle 3"/>
          <p:cNvSpPr/>
          <p:nvPr/>
        </p:nvSpPr>
        <p:spPr>
          <a:xfrm>
            <a:off x="508000" y="2106810"/>
            <a:ext cx="4318000" cy="818356"/>
          </a:xfrm>
          <a:prstGeom prst="roundRect">
            <a:avLst>
              <a:gd name="adj" fmla="val 6207"/>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341760"/>
            <a:ext cx="4051300" cy="844550"/>
          </a:xfrm>
          <a:prstGeom prst="roundRect">
            <a:avLst>
              <a:gd name="adj" fmla="val 6015"/>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08000" y="3369667"/>
            <a:ext cx="4318000" cy="1149250"/>
          </a:xfrm>
          <a:prstGeom prst="roundRect">
            <a:avLst>
              <a:gd name="adj" fmla="val 4420"/>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641350" y="3604617"/>
            <a:ext cx="4051300" cy="1473200"/>
          </a:xfrm>
          <a:prstGeom prst="roundRect">
            <a:avLst>
              <a:gd name="adj" fmla="val 3448"/>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08000" y="4963417"/>
            <a:ext cx="4318000" cy="1259582"/>
          </a:xfrm>
          <a:prstGeom prst="roundRect">
            <a:avLst>
              <a:gd name="adj" fmla="val 4033"/>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41350" y="5198367"/>
            <a:ext cx="4051300" cy="1682750"/>
          </a:xfrm>
          <a:prstGeom prst="roundRect">
            <a:avLst>
              <a:gd name="adj" fmla="val 3018"/>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One Unified CLI (</a:t>
            </a:r>
            <a:r>
              <a:rPr sz="1530" b="0" i="0" u="none">
                <a:solidFill>
                  <a:srgbClr val="4338CA"/>
                </a:solidFill>
                <a:highlight>
                  <a:srgbClr val="F1F5F9"/>
                </a:highlight>
                <a:latin typeface="JetBrains Mono"/>
                <a:ea typeface="Noto Sans Mono CJK JP"/>
              </a:rPr>
              <a:t>drawlib</a:t>
            </a:r>
            <a:r>
              <a:rPr sz="1700" b="0" i="0" u="none">
                <a:solidFill>
                  <a:srgbClr val="64748B"/>
                </a:solidFill>
                <a:latin typeface="Inter"/>
                <a:ea typeface="Hiragino Sans"/>
              </a:rPr>
              <a:t>)</a:t>
            </a:r>
          </a:p>
        </p:txBody>
      </p:sp>
      <p:sp>
        <p:nvSpPr>
          <p:cNvPr id="11" name="TextBox 10"/>
          <p:cNvSpPr txBox="1"/>
          <p:nvPr/>
        </p:nvSpPr>
        <p:spPr>
          <a:xfrm>
            <a:off x="508000" y="1296590"/>
            <a:ext cx="4541520" cy="365720"/>
          </a:xfrm>
          <a:prstGeom prst="rect">
            <a:avLst/>
          </a:prstGeom>
          <a:noFill/>
        </p:spPr>
        <p:txBody>
          <a:bodyPr wrap="square" lIns="0" rIns="0" tIns="0" bIns="0" anchor="t">
            <a:spAutoFit/>
          </a:bodyPr>
          <a:lstStyle/>
          <a:p>
            <a:pPr algn="l">
              <a:lnSpc>
                <a:spcPct val="133000"/>
              </a:lnSpc>
            </a:pPr>
            <a:r>
              <a:rPr sz="900" b="0" i="0" u="none">
                <a:solidFill>
                  <a:srgbClr val="334155"/>
                </a:solidFill>
                <a:latin typeface="Inter"/>
                <a:ea typeface="Hiragino Sans"/>
              </a:rPr>
              <a:t>From initial project scaffolding to headless visual inspection and PDF / Office publishing, every workflow runs via </a:t>
            </a:r>
            <a:r>
              <a:rPr sz="810" b="0" i="0" u="none">
                <a:solidFill>
                  <a:srgbClr val="4338CA"/>
                </a:solidFill>
                <a:highlight>
                  <a:srgbClr val="F1F5F9"/>
                </a:highlight>
                <a:latin typeface="JetBrains Mono"/>
                <a:ea typeface="Noto Sans Mono CJK JP"/>
              </a:rPr>
              <a:t>uv run drawlib</a:t>
            </a:r>
            <a:r>
              <a:rPr sz="900" b="0" i="0" u="none">
                <a:solidFill>
                  <a:srgbClr val="334155"/>
                </a:solidFill>
                <a:latin typeface="Inter"/>
                <a:ea typeface="Hiragino Sans"/>
              </a:rPr>
              <a:t>:</a:t>
            </a:r>
          </a:p>
        </p:txBody>
      </p:sp>
      <p:sp>
        <p:nvSpPr>
          <p:cNvPr id="12" name="TextBox 11"/>
          <p:cNvSpPr txBox="1"/>
          <p:nvPr/>
        </p:nvSpPr>
        <p:spPr>
          <a:xfrm>
            <a:off x="508000" y="1814710"/>
            <a:ext cx="454152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1. Scaffold &amp; Author</a:t>
            </a:r>
          </a:p>
        </p:txBody>
      </p:sp>
      <p:sp>
        <p:nvSpPr>
          <p:cNvPr id="13" name="TextBox 12"/>
          <p:cNvSpPr txBox="1"/>
          <p:nvPr/>
        </p:nvSpPr>
        <p:spPr>
          <a:xfrm>
            <a:off x="800100" y="2449710"/>
            <a:ext cx="4034028" cy="628650"/>
          </a:xfrm>
          <a:prstGeom prst="rect">
            <a:avLst/>
          </a:prstGeom>
          <a:noFill/>
        </p:spPr>
        <p:txBody>
          <a:bodyPr wrap="square" lIns="0" rIns="0" tIns="0" bIns="0" anchor="t">
            <a:spAutoFit/>
          </a:bodyPr>
          <a:lstStyle/>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init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project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&lt;site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doc</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slide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images&gt;</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init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agent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&lt;claude</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cursor</a:t>
            </a:r>
            <a:r>
              <a:rPr sz="1100" b="0" i="0" u="none">
                <a:solidFill>
                  <a:srgbClr val="24292E"/>
                </a:solidFill>
                <a:latin typeface="JetBrains Mono"/>
                <a:ea typeface="Noto Sans Mono CJK JP"/>
              </a:rPr>
              <a:t>|</a:t>
            </a:r>
            <a:r>
              <a:rPr sz="1100" b="0" i="0" u="none">
                <a:solidFill>
                  <a:srgbClr val="24292E"/>
                </a:solidFill>
                <a:latin typeface="JetBrains Mono"/>
                <a:ea typeface="Noto Sans Mono CJK JP"/>
              </a:rPr>
              <a:t>antigravity&gt;</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rules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overview</a:t>
            </a:r>
          </a:p>
        </p:txBody>
      </p:sp>
      <p:sp>
        <p:nvSpPr>
          <p:cNvPr id="14" name="TextBox 13"/>
          <p:cNvSpPr txBox="1"/>
          <p:nvPr/>
        </p:nvSpPr>
        <p:spPr>
          <a:xfrm>
            <a:off x="508000" y="3077567"/>
            <a:ext cx="454152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2. Inspect &amp; Verify Headlessly</a:t>
            </a:r>
          </a:p>
        </p:txBody>
      </p:sp>
      <p:sp>
        <p:nvSpPr>
          <p:cNvPr id="15" name="TextBox 14"/>
          <p:cNvSpPr txBox="1"/>
          <p:nvPr/>
        </p:nvSpPr>
        <p:spPr>
          <a:xfrm>
            <a:off x="800100" y="3712567"/>
            <a:ext cx="4034028" cy="1257300"/>
          </a:xfrm>
          <a:prstGeom prst="rect">
            <a:avLst/>
          </a:prstGeom>
          <a:noFill/>
        </p:spPr>
        <p:txBody>
          <a:bodyPr wrap="square" lIns="0" rIns="0" tIns="0" bIns="0" anchor="t">
            <a:spAutoFit/>
          </a:bodyPr>
          <a:lstStyle/>
          <a:p>
            <a:pPr algn="l">
              <a:lnSpc>
                <a:spcPct val="125000"/>
              </a:lnSpc>
            </a:pPr>
            <a:r>
              <a:rPr sz="1100" b="0" i="1" u="none">
                <a:solidFill>
                  <a:srgbClr val="64748B"/>
                </a:solidFill>
                <a:latin typeface="JetBrains Mono"/>
                <a:ea typeface="Noto Sans Mono CJK JP"/>
              </a:rPr>
              <a:t># Render single block with coordinate grid</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show</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page.md</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arch.png</a:t>
            </a:r>
            <a:r>
              <a:rPr sz="1100" b="0" i="0" u="none">
                <a:solidFill>
                  <a:srgbClr val="24292E"/>
                </a:solidFill>
                <a:latin typeface="JetBrains Mono"/>
                <a:ea typeface="Noto Sans Mono CJK JP"/>
              </a:rPr>
              <a:t> </a:t>
            </a:r>
            <a:r>
              <a:rPr sz="1100" b="0" i="0" u="none">
                <a:solidFill>
                  <a:srgbClr val="16A34A"/>
                </a:solidFill>
                <a:latin typeface="JetBrains Mono"/>
                <a:ea typeface="Noto Sans Mono CJK JP"/>
              </a:rPr>
              <a:t>\</a:t>
            </a:r>
          </a:p>
          <a:p>
            <a:pPr algn="l">
              <a:lnSpc>
                <a:spcPct val="125000"/>
              </a:lnSpc>
            </a:pP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-g</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-o</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.drawlib/scratch/preview.png</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Check links &amp; preview in browser</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serve</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docs_html/</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--check</a:t>
            </a:r>
          </a:p>
        </p:txBody>
      </p:sp>
      <p:sp>
        <p:nvSpPr>
          <p:cNvPr id="16" name="TextBox 15"/>
          <p:cNvSpPr txBox="1"/>
          <p:nvPr/>
        </p:nvSpPr>
        <p:spPr>
          <a:xfrm>
            <a:off x="508000" y="4671317"/>
            <a:ext cx="454152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3. Compile &amp; Export All Targets</a:t>
            </a:r>
          </a:p>
        </p:txBody>
      </p:sp>
      <p:sp>
        <p:nvSpPr>
          <p:cNvPr id="17" name="TextBox 16"/>
          <p:cNvSpPr txBox="1"/>
          <p:nvPr/>
        </p:nvSpPr>
        <p:spPr>
          <a:xfrm>
            <a:off x="800100" y="5306317"/>
            <a:ext cx="4034028" cy="1466850"/>
          </a:xfrm>
          <a:prstGeom prst="rect">
            <a:avLst/>
          </a:prstGeom>
          <a:noFill/>
        </p:spPr>
        <p:txBody>
          <a:bodyPr wrap="square" lIns="0" rIns="0" tIns="0" bIns="0" anchor="t">
            <a:spAutoFit/>
          </a:bodyPr>
          <a:lstStyle/>
          <a:p>
            <a:pPr algn="l">
              <a:lnSpc>
                <a:spcPct val="125000"/>
              </a:lnSpc>
            </a:pPr>
            <a:r>
              <a:rPr sz="1100" b="0" i="0" u="none">
                <a:solidFill>
                  <a:srgbClr val="24292E"/>
                </a:solidFill>
                <a:latin typeface="JetBrains Mono"/>
                <a:ea typeface="Noto Sans Mono CJK JP"/>
              </a:rPr>
              <a:t>./docs_src/build.sh</a:t>
            </a:r>
          </a:p>
          <a:p>
            <a:pPr algn="l">
              <a:lnSpc>
                <a:spcPct val="125000"/>
              </a:lnSpc>
            </a:pPr>
            <a:r>
              <a:rPr sz="1100" b="0" i="1" u="none">
                <a:solidFill>
                  <a:srgbClr val="64748B"/>
                </a:solidFill>
                <a:latin typeface="JetBrains Mono"/>
                <a:ea typeface="Noto Sans Mono CJK JP"/>
              </a:rPr>
              <a:t># Or export HTML, PDF, Word &amp; PowerPoint:</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build</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html</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docs_src/</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-o</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docs_html/</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build</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pdf</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doc_src/</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-o</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doc.pdf</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build</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docx</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doc_src/</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-o</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doc.docx</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build</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slide</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slide_src/</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-o</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slide/</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build</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pptx</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slide_src/</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-o</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deck.pptx</a:t>
            </a:r>
          </a:p>
        </p:txBody>
      </p:sp>
      <p:pic>
        <p:nvPicPr>
          <p:cNvPr id="18" name="Picture 17" descr="cli_reference_table.png"/>
          <p:cNvPicPr>
            <a:picLocks noChangeAspect="1"/>
          </p:cNvPicPr>
          <p:nvPr/>
        </p:nvPicPr>
        <p:blipFill>
          <a:blip r:embed="rId3"/>
          <a:stretch>
            <a:fillRect/>
          </a:stretch>
        </p:blipFill>
        <p:spPr>
          <a:xfrm>
            <a:off x="4953000" y="890243"/>
            <a:ext cx="6731000" cy="5331512"/>
          </a:xfrm>
          <a:prstGeom prst="rect">
            <a:avLst/>
          </a:prstGeom>
        </p:spPr>
      </p:pic>
      <p:sp>
        <p:nvSpPr>
          <p:cNvPr id="19" name="TextBox 18"/>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7: AI Agent Workflow &amp; Ecosystem — Complete CLI Cheat Sheet</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page.png"/>
          <p:cNvPicPr>
            <a:picLocks noChangeAspect="1"/>
          </p:cNvPicPr>
          <p:nvPr/>
        </p:nvPicPr>
        <p:blipFill>
          <a:blip r:embed="rId2"/>
          <a:stretch>
            <a:fillRect/>
          </a:stretch>
        </p:blipFill>
        <p:spPr>
          <a:xfrm>
            <a:off x="10795000" y="6413552"/>
            <a:ext cx="889000" cy="190394"/>
          </a:xfrm>
          <a:prstGeom prst="rect">
            <a:avLst/>
          </a:prstGeom>
        </p:spPr>
      </p:pic>
      <p:sp>
        <p:nvSpPr>
          <p:cNvPr id="3" name="TextBox 2"/>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Inter"/>
                <a:ea typeface="Hiragino Sans"/>
              </a:rPr>
              <a:t>Start Drawing &amp; Presenting as Code</a:t>
            </a:r>
          </a:p>
        </p:txBody>
      </p:sp>
      <p:sp>
        <p:nvSpPr>
          <p:cNvPr id="4" name="Rounded Rectangle 3"/>
          <p:cNvSpPr/>
          <p:nvPr/>
        </p:nvSpPr>
        <p:spPr>
          <a:xfrm>
            <a:off x="508000" y="2320032"/>
            <a:ext cx="4699000" cy="1520924"/>
          </a:xfrm>
          <a:prstGeom prst="roundRect">
            <a:avLst>
              <a:gd name="adj" fmla="val 3340"/>
            </a:avLst>
          </a:prstGeom>
          <a:solidFill>
            <a:srgbClr val="F8FAFC"/>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41350" y="2554982"/>
            <a:ext cx="4432300" cy="2101850"/>
          </a:xfrm>
          <a:prstGeom prst="roundRect">
            <a:avLst>
              <a:gd name="adj" fmla="val 2416"/>
            </a:avLst>
          </a:prstGeom>
          <a:solidFill>
            <a:srgbClr val="F1F5F9"/>
          </a:solidFill>
          <a:ln w="6350">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8000" y="889000"/>
            <a:ext cx="4937760" cy="280590"/>
          </a:xfrm>
          <a:prstGeom prst="rect">
            <a:avLst/>
          </a:prstGeom>
          <a:noFill/>
        </p:spPr>
        <p:txBody>
          <a:bodyPr wrap="square" lIns="0" rIns="0" tIns="0" bIns="0" anchor="t">
            <a:spAutoFit/>
          </a:bodyPr>
          <a:lstStyle/>
          <a:p>
            <a:pPr algn="l">
              <a:lnSpc>
                <a:spcPct val="108000"/>
              </a:lnSpc>
            </a:pPr>
            <a:r>
              <a:rPr sz="1700" b="0" i="0" u="none">
                <a:solidFill>
                  <a:srgbClr val="64748B"/>
                </a:solidFill>
                <a:latin typeface="Inter"/>
                <a:ea typeface="Hiragino Sans"/>
              </a:rPr>
              <a:t>Unify Your Code, Diagrams, Docs &amp; Slides</a:t>
            </a:r>
          </a:p>
        </p:txBody>
      </p:sp>
      <p:sp>
        <p:nvSpPr>
          <p:cNvPr id="7" name="TextBox 6"/>
          <p:cNvSpPr txBox="1"/>
          <p:nvPr/>
        </p:nvSpPr>
        <p:spPr>
          <a:xfrm>
            <a:off x="508000" y="1296590"/>
            <a:ext cx="4937760" cy="578941"/>
          </a:xfrm>
          <a:prstGeom prst="rect">
            <a:avLst/>
          </a:prstGeom>
          <a:noFill/>
        </p:spPr>
        <p:txBody>
          <a:bodyPr wrap="square" lIns="0" rIns="0" tIns="0" bIns="0" anchor="t">
            <a:spAutoFit/>
          </a:bodyPr>
          <a:lstStyle/>
          <a:p>
            <a:pPr algn="l">
              <a:lnSpc>
                <a:spcPct val="133000"/>
              </a:lnSpc>
            </a:pPr>
            <a:r>
              <a:rPr sz="950" b="0" i="0" u="none">
                <a:solidFill>
                  <a:srgbClr val="334155"/>
                </a:solidFill>
                <a:latin typeface="Inter"/>
                <a:ea typeface="Hiragino Sans"/>
              </a:rPr>
              <a:t>Stop context-switching between Git, GUI drawing tools, wikis, and slide editors. Bring your entire visual communication stack into version-controlled Python and Markdown.</a:t>
            </a:r>
          </a:p>
        </p:txBody>
      </p:sp>
      <p:sp>
        <p:nvSpPr>
          <p:cNvPr id="8" name="TextBox 7"/>
          <p:cNvSpPr txBox="1"/>
          <p:nvPr/>
        </p:nvSpPr>
        <p:spPr>
          <a:xfrm>
            <a:off x="508000" y="2027932"/>
            <a:ext cx="493776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3-Step Quickstart</a:t>
            </a:r>
          </a:p>
        </p:txBody>
      </p:sp>
      <p:sp>
        <p:nvSpPr>
          <p:cNvPr id="9" name="TextBox 8"/>
          <p:cNvSpPr txBox="1"/>
          <p:nvPr/>
        </p:nvSpPr>
        <p:spPr>
          <a:xfrm>
            <a:off x="800100" y="2662932"/>
            <a:ext cx="4437888" cy="1885950"/>
          </a:xfrm>
          <a:prstGeom prst="rect">
            <a:avLst/>
          </a:prstGeom>
          <a:noFill/>
        </p:spPr>
        <p:txBody>
          <a:bodyPr wrap="square" lIns="0" rIns="0" tIns="0" bIns="0" anchor="t">
            <a:spAutoFit/>
          </a:bodyPr>
          <a:lstStyle/>
          <a:p>
            <a:pPr algn="l">
              <a:lnSpc>
                <a:spcPct val="125000"/>
              </a:lnSpc>
            </a:pPr>
            <a:r>
              <a:rPr sz="1100" b="0" i="1" u="none">
                <a:solidFill>
                  <a:srgbClr val="64748B"/>
                </a:solidFill>
                <a:latin typeface="JetBrains Mono"/>
                <a:ea typeface="Noto Sans Mono CJK JP"/>
              </a:rPr>
              <a:t># 1. Install Drawlib (PDF, DOCX &amp; PPTX built in)</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add</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1" u="none">
                <a:solidFill>
                  <a:srgbClr val="64748B"/>
                </a:solidFill>
                <a:latin typeface="JetBrains Mono"/>
                <a:ea typeface="Noto Sans Mono CJK JP"/>
              </a:rPr>
              <a:t># or: pip install drawlib</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2. Scaffold a 16:9 slide deck, doc, or site</a:t>
            </a:r>
          </a:p>
          <a:p>
            <a:pPr algn="l">
              <a:lnSpc>
                <a:spcPct val="125000"/>
              </a:lnSpc>
            </a:pPr>
            <a:r>
              <a:rPr sz="1100" b="0" i="0" u="none">
                <a:solidFill>
                  <a:srgbClr val="24292E"/>
                </a:solidFill>
                <a:latin typeface="JetBrains Mono"/>
                <a:ea typeface="Noto Sans Mono CJK JP"/>
              </a:rPr>
              <a:t>uv</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run</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drawlib</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init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project</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slide</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my_deck</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-s</a:t>
            </a:r>
            <a:r>
              <a:rPr sz="1100" b="0" i="0" u="none">
                <a:solidFill>
                  <a:srgbClr val="24292E"/>
                </a:solidFill>
                <a:latin typeface="JetBrains Mono"/>
                <a:ea typeface="Noto Sans Mono CJK JP"/>
              </a:rPr>
              <a:t> </a:t>
            </a:r>
            <a:r>
              <a:rPr sz="1100" b="0" i="0" u="none">
                <a:solidFill>
                  <a:srgbClr val="24292E"/>
                </a:solidFill>
                <a:latin typeface="JetBrains Mono"/>
                <a:ea typeface="Noto Sans Mono CJK JP"/>
              </a:rPr>
              <a:t>default</a:t>
            </a:r>
          </a:p>
          <a:p>
            <a:pPr algn="l">
              <a:lnSpc>
                <a:spcPct val="125000"/>
              </a:lnSpc>
            </a:pPr>
            <a:r>
              <a:rPr sz="1100" b="0" i="0" u="none">
                <a:solidFill>
                  <a:srgbClr val="202124"/>
                </a:solidFill>
                <a:latin typeface="Inter"/>
                <a:ea typeface="Hiragino Sans"/>
              </a:rPr>
              <a:t> </a:t>
            </a:r>
          </a:p>
          <a:p>
            <a:pPr algn="l">
              <a:lnSpc>
                <a:spcPct val="125000"/>
              </a:lnSpc>
            </a:pPr>
            <a:r>
              <a:rPr sz="1100" b="0" i="1" u="none">
                <a:solidFill>
                  <a:srgbClr val="64748B"/>
                </a:solidFill>
                <a:latin typeface="JetBrains Mono"/>
                <a:ea typeface="Noto Sans Mono CJK JP"/>
              </a:rPr>
              <a:t># 3. Build HTML + PDF (auto Chromium) &amp; preview</a:t>
            </a:r>
          </a:p>
          <a:p>
            <a:pPr algn="l">
              <a:lnSpc>
                <a:spcPct val="125000"/>
              </a:lnSpc>
            </a:pPr>
            <a:r>
              <a:rPr sz="1100" b="0" i="0" u="none">
                <a:solidFill>
                  <a:srgbClr val="24292E"/>
                </a:solidFill>
                <a:latin typeface="JetBrains Mono"/>
                <a:ea typeface="Noto Sans Mono CJK JP"/>
              </a:rPr>
              <a:t>./my_deck_src/build.sh</a:t>
            </a:r>
          </a:p>
          <a:p>
            <a:pPr algn="l">
              <a:lnSpc>
                <a:spcPct val="125000"/>
              </a:lnSpc>
            </a:pPr>
            <a:r>
              <a:rPr sz="1100" b="0" i="0" u="none">
                <a:solidFill>
                  <a:srgbClr val="24292E"/>
                </a:solidFill>
                <a:latin typeface="JetBrains Mono"/>
                <a:ea typeface="Noto Sans Mono CJK JP"/>
              </a:rPr>
              <a:t>./my_deck_src/serve.sh</a:t>
            </a:r>
          </a:p>
        </p:txBody>
      </p:sp>
      <p:sp>
        <p:nvSpPr>
          <p:cNvPr id="10" name="TextBox 9"/>
          <p:cNvSpPr txBox="1"/>
          <p:nvPr/>
        </p:nvSpPr>
        <p:spPr>
          <a:xfrm>
            <a:off x="508000" y="3993356"/>
            <a:ext cx="4937760" cy="215900"/>
          </a:xfrm>
          <a:prstGeom prst="rect">
            <a:avLst/>
          </a:prstGeom>
          <a:noFill/>
        </p:spPr>
        <p:txBody>
          <a:bodyPr wrap="square" lIns="0" rIns="0" tIns="0" bIns="0" anchor="t">
            <a:spAutoFit/>
          </a:bodyPr>
          <a:lstStyle/>
          <a:p>
            <a:pPr algn="l">
              <a:lnSpc>
                <a:spcPct val="113000"/>
              </a:lnSpc>
            </a:pPr>
            <a:r>
              <a:rPr sz="1400" b="1" i="0" u="none">
                <a:solidFill>
                  <a:srgbClr val="334155"/>
                </a:solidFill>
                <a:latin typeface="Inter"/>
                <a:ea typeface="Hiragino Sans"/>
              </a:rPr>
              <a:t>Core Takeaways</a:t>
            </a:r>
          </a:p>
        </p:txBody>
      </p:sp>
      <p:sp>
        <p:nvSpPr>
          <p:cNvPr id="11" name="TextBox 10"/>
          <p:cNvSpPr txBox="1"/>
          <p:nvPr/>
        </p:nvSpPr>
        <p:spPr>
          <a:xfrm>
            <a:off x="546100" y="4298156"/>
            <a:ext cx="4898136" cy="744041"/>
          </a:xfrm>
          <a:prstGeom prst="rect">
            <a:avLst/>
          </a:prstGeom>
          <a:noFill/>
        </p:spPr>
        <p:txBody>
          <a:bodyPr wrap="square" lIns="0" rIns="0" tIns="0" bIns="0" anchor="t">
            <a:spAutoFit/>
          </a:bodyPr>
          <a:lstStyle/>
          <a:p>
            <a:pPr algn="l" marL="215900" indent="-215900">
              <a:lnSpc>
                <a:spcPct val="133000"/>
              </a:lnSpc>
              <a:tabLst>
                <a:tab pos="215900"/>
              </a:tabLst>
            </a:pPr>
            <a:r>
              <a:rPr sz="950" b="0" i="0" u="none">
                <a:solidFill>
                  <a:srgbClr val="4F46E5"/>
                </a:solidFill>
                <a:latin typeface="Inter"/>
                <a:ea typeface="Hiragino Sans"/>
              </a:rPr>
              <a:t>•	</a:t>
            </a:r>
            <a:r>
              <a:rPr sz="950" b="1" i="0" u="none">
                <a:solidFill>
                  <a:srgbClr val="4F46E5"/>
                </a:solidFill>
                <a:latin typeface="Inter"/>
                <a:ea typeface="Hiragino Sans"/>
              </a:rPr>
              <a:t>Batteries Included</a:t>
            </a:r>
            <a:r>
              <a:rPr sz="950" b="0" i="0" u="none">
                <a:solidFill>
                  <a:srgbClr val="334155"/>
                </a:solidFill>
                <a:latin typeface="Inter"/>
                <a:ea typeface="Hiragino Sans"/>
              </a:rPr>
              <a:t>: PDF (</a:t>
            </a:r>
            <a:r>
              <a:rPr sz="855" b="0" i="0" u="none">
                <a:solidFill>
                  <a:srgbClr val="4338CA"/>
                </a:solidFill>
                <a:highlight>
                  <a:srgbClr val="F1F5F9"/>
                </a:highlight>
                <a:latin typeface="JetBrains Mono"/>
                <a:ea typeface="Noto Sans Mono CJK JP"/>
              </a:rPr>
              <a:t>build pdf</a:t>
            </a:r>
            <a:r>
              <a:rPr sz="950" b="0" i="0" u="none">
                <a:solidFill>
                  <a:srgbClr val="334155"/>
                </a:solidFill>
                <a:latin typeface="Inter"/>
                <a:ea typeface="Hiragino Sans"/>
              </a:rPr>
              <a:t>), MS Word (</a:t>
            </a:r>
            <a:r>
              <a:rPr sz="855" b="0" i="0" u="none">
                <a:solidFill>
                  <a:srgbClr val="4338CA"/>
                </a:solidFill>
                <a:highlight>
                  <a:srgbClr val="F1F5F9"/>
                </a:highlight>
                <a:latin typeface="JetBrains Mono"/>
                <a:ea typeface="Noto Sans Mono CJK JP"/>
              </a:rPr>
              <a:t>build docx</a:t>
            </a:r>
            <a:r>
              <a:rPr sz="950" b="0" i="0" u="none">
                <a:solidFill>
                  <a:srgbClr val="334155"/>
                </a:solidFill>
                <a:latin typeface="Inter"/>
                <a:ea typeface="Hiragino Sans"/>
              </a:rPr>
              <a:t>), and 16:9 PowerPoint (</a:t>
            </a:r>
            <a:r>
              <a:rPr sz="855" b="0" i="0" u="none">
                <a:solidFill>
                  <a:srgbClr val="4338CA"/>
                </a:solidFill>
                <a:highlight>
                  <a:srgbClr val="F1F5F9"/>
                </a:highlight>
                <a:latin typeface="JetBrains Mono"/>
                <a:ea typeface="Noto Sans Mono CJK JP"/>
              </a:rPr>
              <a:t>build pptx</a:t>
            </a:r>
            <a:r>
              <a:rPr sz="950" b="0" i="0" u="none">
                <a:solidFill>
                  <a:srgbClr val="334155"/>
                </a:solidFill>
                <a:latin typeface="Inter"/>
                <a:ea typeface="Hiragino Sans"/>
              </a:rPr>
              <a:t>) work out of the box—headless Chromium auto-downloads on first build (</a:t>
            </a:r>
            <a:r>
              <a:rPr sz="855" b="0" i="0" u="none">
                <a:solidFill>
                  <a:srgbClr val="4338CA"/>
                </a:solidFill>
                <a:highlight>
                  <a:srgbClr val="F1F5F9"/>
                </a:highlight>
                <a:latin typeface="JetBrains Mono"/>
                <a:ea typeface="Noto Sans Mono CJK JP"/>
              </a:rPr>
              <a:t>cache download --all</a:t>
            </a:r>
            <a:r>
              <a:rPr sz="950" b="0" i="0" u="none">
                <a:solidFill>
                  <a:srgbClr val="334155"/>
                </a:solidFill>
                <a:latin typeface="Inter"/>
                <a:ea typeface="Hiragino Sans"/>
              </a:rPr>
              <a:t> / </a:t>
            </a:r>
            <a:r>
              <a:rPr sz="855" b="0" i="0" u="none">
                <a:solidFill>
                  <a:srgbClr val="4338CA"/>
                </a:solidFill>
                <a:highlight>
                  <a:srgbClr val="F1F5F9"/>
                </a:highlight>
                <a:latin typeface="JetBrains Mono"/>
                <a:ea typeface="Noto Sans Mono CJK JP"/>
              </a:rPr>
              <a:t>--browser</a:t>
            </a:r>
            <a:r>
              <a:rPr sz="950" b="0" i="0" u="none">
                <a:solidFill>
                  <a:srgbClr val="334155"/>
                </a:solidFill>
                <a:latin typeface="Inter"/>
                <a:ea typeface="Hiragino Sans"/>
              </a:rPr>
              <a:t> for CI; </a:t>
            </a:r>
            <a:r>
              <a:rPr sz="855" b="0" i="0" u="none">
                <a:solidFill>
                  <a:srgbClr val="4338CA"/>
                </a:solidFill>
                <a:highlight>
                  <a:srgbClr val="F1F5F9"/>
                </a:highlight>
                <a:latin typeface="JetBrains Mono"/>
                <a:ea typeface="Noto Sans Mono CJK JP"/>
              </a:rPr>
              <a:t>playwright install-deps chromium</a:t>
            </a:r>
            <a:r>
              <a:rPr sz="950" b="0" i="0" u="none">
                <a:solidFill>
                  <a:srgbClr val="334155"/>
                </a:solidFill>
                <a:latin typeface="Inter"/>
                <a:ea typeface="Hiragino Sans"/>
              </a:rPr>
              <a:t> on minimal Linux containers).</a:t>
            </a:r>
          </a:p>
        </p:txBody>
      </p:sp>
      <p:sp>
        <p:nvSpPr>
          <p:cNvPr id="12" name="TextBox 11"/>
          <p:cNvSpPr txBox="1"/>
          <p:nvPr/>
        </p:nvSpPr>
        <p:spPr>
          <a:xfrm>
            <a:off x="546100" y="5165328"/>
            <a:ext cx="4898136" cy="544710"/>
          </a:xfrm>
          <a:prstGeom prst="rect">
            <a:avLst/>
          </a:prstGeom>
          <a:noFill/>
        </p:spPr>
        <p:txBody>
          <a:bodyPr wrap="square" lIns="0" rIns="0" tIns="0" bIns="0" anchor="t">
            <a:spAutoFit/>
          </a:bodyPr>
          <a:lstStyle/>
          <a:p>
            <a:pPr algn="l" marL="215900" indent="-215900">
              <a:lnSpc>
                <a:spcPct val="133000"/>
              </a:lnSpc>
              <a:tabLst>
                <a:tab pos="215900"/>
              </a:tabLst>
            </a:pPr>
            <a:r>
              <a:rPr sz="950" b="0" i="0" u="none">
                <a:solidFill>
                  <a:srgbClr val="4F46E5"/>
                </a:solidFill>
                <a:latin typeface="Inter"/>
                <a:ea typeface="Hiragino Sans"/>
              </a:rPr>
              <a:t>•	</a:t>
            </a:r>
            <a:r>
              <a:rPr sz="950" b="1" i="0" u="none">
                <a:solidFill>
                  <a:srgbClr val="4F46E5"/>
                </a:solidFill>
                <a:latin typeface="Inter"/>
                <a:ea typeface="Hiragino Sans"/>
              </a:rPr>
              <a:t>AI-Native Source of Truth</a:t>
            </a:r>
            <a:r>
              <a:rPr sz="950" b="0" i="0" u="none">
                <a:solidFill>
                  <a:srgbClr val="334155"/>
                </a:solidFill>
                <a:latin typeface="Inter"/>
                <a:ea typeface="Hiragino Sans"/>
              </a:rPr>
              <a:t>: Diagrams, docs, and slides live in Git with </a:t>
            </a:r>
            <a:r>
              <a:rPr sz="855" b="0" i="0" u="none">
                <a:solidFill>
                  <a:srgbClr val="4338CA"/>
                </a:solidFill>
                <a:highlight>
                  <a:srgbClr val="F1F5F9"/>
                </a:highlight>
                <a:latin typeface="JetBrains Mono"/>
                <a:ea typeface="Noto Sans Mono CJK JP"/>
              </a:rPr>
              <a:t>drawlib init agent</a:t>
            </a:r>
            <a:r>
              <a:rPr sz="950" b="0" i="0" u="none">
                <a:solidFill>
                  <a:srgbClr val="334155"/>
                </a:solidFill>
                <a:latin typeface="Inter"/>
                <a:ea typeface="Hiragino Sans"/>
              </a:rPr>
              <a:t>, </a:t>
            </a:r>
            <a:r>
              <a:rPr sz="855" b="0" i="0" u="none">
                <a:solidFill>
                  <a:srgbClr val="4338CA"/>
                </a:solidFill>
                <a:highlight>
                  <a:srgbClr val="F1F5F9"/>
                </a:highlight>
                <a:latin typeface="JetBrains Mono"/>
                <a:ea typeface="Noto Sans Mono CJK JP"/>
              </a:rPr>
              <a:t>drawlib rules</a:t>
            </a:r>
            <a:r>
              <a:rPr sz="950" b="0" i="0" u="none">
                <a:solidFill>
                  <a:srgbClr val="334155"/>
                </a:solidFill>
                <a:latin typeface="Inter"/>
                <a:ea typeface="Hiragino Sans"/>
              </a:rPr>
              <a:t>, and headless grid review (</a:t>
            </a:r>
            <a:r>
              <a:rPr sz="855" b="0" i="0" u="none">
                <a:solidFill>
                  <a:srgbClr val="4338CA"/>
                </a:solidFill>
                <a:highlight>
                  <a:srgbClr val="F1F5F9"/>
                </a:highlight>
                <a:latin typeface="JetBrains Mono"/>
                <a:ea typeface="Noto Sans Mono CJK JP"/>
              </a:rPr>
              <a:t>drawlib show -g</a:t>
            </a:r>
            <a:r>
              <a:rPr sz="950" b="0" i="0" u="none">
                <a:solidFill>
                  <a:srgbClr val="334155"/>
                </a:solidFill>
                <a:latin typeface="Inter"/>
                <a:ea typeface="Hiragino Sans"/>
              </a:rPr>
              <a:t>).</a:t>
            </a:r>
          </a:p>
        </p:txBody>
      </p:sp>
      <p:sp>
        <p:nvSpPr>
          <p:cNvPr id="13" name="TextBox 12"/>
          <p:cNvSpPr txBox="1"/>
          <p:nvPr/>
        </p:nvSpPr>
        <p:spPr>
          <a:xfrm>
            <a:off x="546100" y="5826819"/>
            <a:ext cx="4898136" cy="165100"/>
          </a:xfrm>
          <a:prstGeom prst="rect">
            <a:avLst/>
          </a:prstGeom>
          <a:noFill/>
        </p:spPr>
        <p:txBody>
          <a:bodyPr wrap="square" lIns="0" rIns="0" tIns="0" bIns="0" anchor="t">
            <a:spAutoFit/>
          </a:bodyPr>
          <a:lstStyle/>
          <a:p>
            <a:pPr algn="l" marL="215900" indent="-215900">
              <a:lnSpc>
                <a:spcPct val="133000"/>
              </a:lnSpc>
              <a:tabLst>
                <a:tab pos="215900"/>
              </a:tabLst>
            </a:pPr>
            <a:r>
              <a:rPr sz="950" b="0" i="0" u="none">
                <a:solidFill>
                  <a:srgbClr val="4F46E5"/>
                </a:solidFill>
                <a:latin typeface="Inter"/>
                <a:ea typeface="Hiragino Sans"/>
              </a:rPr>
              <a:t>•	</a:t>
            </a:r>
            <a:r>
              <a:rPr sz="950" b="1" i="0" u="none">
                <a:solidFill>
                  <a:srgbClr val="4F46E5"/>
                </a:solidFill>
                <a:latin typeface="Inter"/>
                <a:ea typeface="Hiragino Sans"/>
              </a:rPr>
              <a:t>Explore &amp; Contribute</a:t>
            </a:r>
            <a:r>
              <a:rPr sz="950" b="0" i="0" u="none">
                <a:solidFill>
                  <a:srgbClr val="334155"/>
                </a:solidFill>
                <a:latin typeface="Inter"/>
                <a:ea typeface="Hiragino Sans"/>
              </a:rPr>
              <a:t>: </a:t>
            </a:r>
            <a:r>
              <a:rPr sz="855" b="0" i="0" u="none">
                <a:solidFill>
                  <a:srgbClr val="4338CA"/>
                </a:solidFill>
                <a:highlight>
                  <a:srgbClr val="F1F5F9"/>
                </a:highlight>
                <a:latin typeface="JetBrains Mono"/>
                <a:ea typeface="Noto Sans Mono CJK JP"/>
              </a:rPr>
              <a:t>https://github.com/yuichi110/drawlib</a:t>
            </a:r>
          </a:p>
        </p:txBody>
      </p:sp>
      <p:pic>
        <p:nvPicPr>
          <p:cNvPr id="14" name="Picture 13" descr="closing_hero.png"/>
          <p:cNvPicPr>
            <a:picLocks noChangeAspect="1"/>
          </p:cNvPicPr>
          <p:nvPr/>
        </p:nvPicPr>
        <p:blipFill>
          <a:blip r:embed="rId3"/>
          <a:stretch>
            <a:fillRect/>
          </a:stretch>
        </p:blipFill>
        <p:spPr>
          <a:xfrm>
            <a:off x="5461000" y="889185"/>
            <a:ext cx="6223000" cy="5333629"/>
          </a:xfrm>
          <a:prstGeom prst="rect">
            <a:avLst/>
          </a:prstGeom>
        </p:spPr>
      </p:pic>
      <p:sp>
        <p:nvSpPr>
          <p:cNvPr id="15" name="TextBox 14"/>
          <p:cNvSpPr txBox="1"/>
          <p:nvPr/>
        </p:nvSpPr>
        <p:spPr>
          <a:xfrm>
            <a:off x="508000" y="6413500"/>
            <a:ext cx="5466080" cy="142180"/>
          </a:xfrm>
          <a:prstGeom prst="rect">
            <a:avLst/>
          </a:prstGeom>
          <a:noFill/>
        </p:spPr>
        <p:txBody>
          <a:bodyPr wrap="square" lIns="0" rIns="0" tIns="0" bIns="0" anchor="t">
            <a:spAutoFit/>
          </a:bodyPr>
          <a:lstStyle/>
          <a:p>
            <a:pPr algn="l">
              <a:lnSpc>
                <a:spcPct val="133000"/>
              </a:lnSpc>
            </a:pPr>
            <a:r>
              <a:rPr sz="700" b="0" i="1" u="none">
                <a:solidFill>
                  <a:srgbClr val="334155"/>
                </a:solidFill>
                <a:latin typeface="Inter"/>
                <a:ea typeface="Hiragino Sans"/>
              </a:rPr>
              <a:t>Chapter 7: AI Agent Workflow &amp; Ecosystem — Thank You &amp; Getting Started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Drawlib</dc:title>
  <dc:subject/>
  <dc:creator>drawlib</dc:creator>
  <cp:keywords/>
  <dc:description/>
  <cp:lastModifiedBy>Steve Canny</cp:lastModifiedBy>
  <cp:revision>1</cp:revision>
  <dcterms:created xsi:type="dcterms:W3CDTF">2026-01-01T00:00:00Z</dcterms:created>
  <dcterms:modified xsi:type="dcterms:W3CDTF">2026-01-01T00:00:00Z</dcterms:modified>
  <cp:category/>
</cp:coreProperties>
</file>